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56" r:id="rId2"/>
    <p:sldId id="257" r:id="rId3"/>
    <p:sldId id="314" r:id="rId4"/>
    <p:sldId id="258" r:id="rId5"/>
    <p:sldId id="259" r:id="rId6"/>
    <p:sldId id="260" r:id="rId7"/>
    <p:sldId id="261" r:id="rId8"/>
    <p:sldId id="262" r:id="rId9"/>
    <p:sldId id="313" r:id="rId10"/>
    <p:sldId id="31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302" r:id="rId41"/>
    <p:sldId id="301" r:id="rId42"/>
    <p:sldId id="292" r:id="rId43"/>
    <p:sldId id="294" r:id="rId44"/>
    <p:sldId id="293" r:id="rId45"/>
    <p:sldId id="295" r:id="rId46"/>
    <p:sldId id="296" r:id="rId47"/>
    <p:sldId id="297" r:id="rId48"/>
    <p:sldId id="298" r:id="rId49"/>
    <p:sldId id="299" r:id="rId50"/>
    <p:sldId id="300" r:id="rId51"/>
    <p:sldId id="303" r:id="rId52"/>
    <p:sldId id="304" r:id="rId53"/>
    <p:sldId id="305" r:id="rId54"/>
    <p:sldId id="306" r:id="rId55"/>
    <p:sldId id="307" r:id="rId56"/>
    <p:sldId id="308" r:id="rId57"/>
    <p:sldId id="309"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3300"/>
    <a:srgbClr val="66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894C4-C526-4D58-AEA9-99EAA371EE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B8151-F7BB-4243-9E5C-79DBCAA599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C6BBC-1474-4F22-8CE7-E3E8A4B108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FC6BC-1F46-4080-8C36-515397688E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C1AF5-C066-4EB6-8C63-77A9331E71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8EBB1F-5FCC-4EF7-B4FC-B33D2C64B4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31B748-4E8F-4D34-AAF2-EEBC22903D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63072A-BFDF-435E-A7DE-4E6562CDA6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2EC221-FB49-4E3C-AC75-8C649BD875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B5FD2-F0BA-4E12-8C32-4E7A2EBD09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96A00-D7B4-400D-9B90-BAE3503DFF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9EFF1B-D92D-40CA-9760-DDD6290054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electronics.howstuffworks.com/joystick1.ht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447800" y="381000"/>
            <a:ext cx="6324600" cy="6019800"/>
          </a:xfrm>
        </p:spPr>
        <p:txBody>
          <a:bodyPr/>
          <a:lstStyle/>
          <a:p>
            <a:r>
              <a:rPr lang="en-US" sz="4400" b="1" dirty="0">
                <a:solidFill>
                  <a:srgbClr val="CC3300"/>
                </a:solidFill>
              </a:rPr>
              <a:t>Working principles </a:t>
            </a:r>
            <a:r>
              <a:rPr lang="en-US" sz="4400" b="1" dirty="0" smtClean="0">
                <a:solidFill>
                  <a:srgbClr val="CC3300"/>
                </a:solidFill>
              </a:rPr>
              <a:t>of</a:t>
            </a:r>
            <a:r>
              <a:rPr lang="en-US" sz="4400" b="1" dirty="0">
                <a:solidFill>
                  <a:srgbClr val="FF3300"/>
                </a:solidFill>
              </a:rPr>
              <a:t/>
            </a:r>
            <a:br>
              <a:rPr lang="en-US" sz="4400" b="1" dirty="0">
                <a:solidFill>
                  <a:srgbClr val="FF3300"/>
                </a:solidFill>
              </a:rPr>
            </a:br>
            <a:r>
              <a:rPr lang="en-US" sz="4400" b="1" dirty="0">
                <a:solidFill>
                  <a:schemeClr val="tx1"/>
                </a:solidFill>
              </a:rPr>
              <a:t>keyboard, </a:t>
            </a:r>
            <a:br>
              <a:rPr lang="en-US" sz="4400" b="1" dirty="0">
                <a:solidFill>
                  <a:schemeClr val="tx1"/>
                </a:solidFill>
              </a:rPr>
            </a:br>
            <a:r>
              <a:rPr lang="en-US" sz="4400" b="1" dirty="0">
                <a:solidFill>
                  <a:schemeClr val="tx1"/>
                </a:solidFill>
              </a:rPr>
              <a:t>mouse,</a:t>
            </a:r>
            <a:br>
              <a:rPr lang="en-US" sz="4400" b="1" dirty="0">
                <a:solidFill>
                  <a:schemeClr val="tx1"/>
                </a:solidFill>
              </a:rPr>
            </a:br>
            <a:r>
              <a:rPr lang="en-US" sz="4400" b="1" dirty="0">
                <a:solidFill>
                  <a:schemeClr val="tx1"/>
                </a:solidFill>
              </a:rPr>
              <a:t>scanner, </a:t>
            </a:r>
            <a:br>
              <a:rPr lang="en-US" sz="4400" b="1" dirty="0">
                <a:solidFill>
                  <a:schemeClr val="tx1"/>
                </a:solidFill>
              </a:rPr>
            </a:br>
            <a:r>
              <a:rPr lang="en-US" sz="4400" b="1" dirty="0">
                <a:solidFill>
                  <a:schemeClr val="tx1"/>
                </a:solidFill>
              </a:rPr>
              <a:t>digitizing camera, </a:t>
            </a:r>
            <a:br>
              <a:rPr lang="en-US" sz="4400" b="1" dirty="0">
                <a:solidFill>
                  <a:schemeClr val="tx1"/>
                </a:solidFill>
              </a:rPr>
            </a:br>
            <a:r>
              <a:rPr lang="en-US" sz="4400" b="1" dirty="0">
                <a:solidFill>
                  <a:schemeClr val="tx1"/>
                </a:solidFill>
              </a:rPr>
              <a:t>track ball, </a:t>
            </a:r>
            <a:br>
              <a:rPr lang="en-US" sz="4400" b="1" dirty="0">
                <a:solidFill>
                  <a:schemeClr val="tx1"/>
                </a:solidFill>
              </a:rPr>
            </a:br>
            <a:r>
              <a:rPr lang="en-US" sz="4400" b="1" dirty="0">
                <a:solidFill>
                  <a:schemeClr val="tx1"/>
                </a:solidFill>
              </a:rPr>
              <a:t>tablets and</a:t>
            </a:r>
            <a:br>
              <a:rPr lang="en-US" sz="4400" b="1" dirty="0">
                <a:solidFill>
                  <a:schemeClr val="tx1"/>
                </a:solidFill>
              </a:rPr>
            </a:br>
            <a:r>
              <a:rPr lang="en-US" sz="4400" b="1" dirty="0">
                <a:solidFill>
                  <a:schemeClr val="tx1"/>
                </a:solidFill>
              </a:rPr>
              <a:t> joysticks</a:t>
            </a:r>
            <a:r>
              <a:rPr lang="en-US" sz="4800" dirty="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key board works</a:t>
            </a:r>
            <a:endParaRPr lang="en-US" dirty="0"/>
          </a:p>
        </p:txBody>
      </p:sp>
      <p:pic>
        <p:nvPicPr>
          <p:cNvPr id="4" name="Picture 2" descr="buffer"/>
          <p:cNvPicPr>
            <a:picLocks noChangeAspect="1" noChangeArrowheads="1"/>
          </p:cNvPicPr>
          <p:nvPr/>
        </p:nvPicPr>
        <p:blipFill>
          <a:blip r:embed="rId2"/>
          <a:srcRect/>
          <a:stretch>
            <a:fillRect/>
          </a:stretch>
        </p:blipFill>
        <p:spPr bwMode="auto">
          <a:xfrm>
            <a:off x="307975" y="2217737"/>
            <a:ext cx="8532813" cy="42592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descr="keyboard"/>
          <p:cNvPicPr>
            <a:picLocks noChangeAspect="1" noChangeArrowheads="1"/>
          </p:cNvPicPr>
          <p:nvPr/>
        </p:nvPicPr>
        <p:blipFill>
          <a:blip r:embed="rId2"/>
          <a:srcRect/>
          <a:stretch>
            <a:fillRect/>
          </a:stretch>
        </p:blipFill>
        <p:spPr bwMode="auto">
          <a:xfrm>
            <a:off x="304800" y="838200"/>
            <a:ext cx="8610600" cy="514667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990600" y="2819400"/>
            <a:ext cx="7153275" cy="701675"/>
          </a:xfrm>
          <a:prstGeom prst="rect">
            <a:avLst/>
          </a:prstGeom>
          <a:noFill/>
          <a:ln w="9525">
            <a:noFill/>
            <a:miter lim="800000"/>
            <a:headEnd/>
            <a:tailEnd/>
          </a:ln>
          <a:effectLst/>
        </p:spPr>
        <p:txBody>
          <a:bodyPr wrap="none">
            <a:spAutoFit/>
          </a:bodyPr>
          <a:lstStyle/>
          <a:p>
            <a:r>
              <a:rPr lang="en-US" sz="4000" b="1">
                <a:solidFill>
                  <a:srgbClr val="CC3300"/>
                </a:solidFill>
                <a:effectLst>
                  <a:outerShdw blurRad="38100" dist="38100" dir="2700000" algn="tl">
                    <a:srgbClr val="000000"/>
                  </a:outerShdw>
                </a:effectLst>
              </a:rPr>
              <a:t>Working principles of mouse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381000"/>
            <a:ext cx="8229600" cy="685800"/>
          </a:xfrm>
        </p:spPr>
        <p:txBody>
          <a:bodyPr>
            <a:normAutofit fontScale="90000"/>
          </a:bodyPr>
          <a:lstStyle/>
          <a:p>
            <a:r>
              <a:rPr lang="en-US" sz="3200" b="1">
                <a:solidFill>
                  <a:srgbClr val="CC3300"/>
                </a:solidFill>
              </a:rPr>
              <a:t>What is a mouse?</a:t>
            </a:r>
            <a:br>
              <a:rPr lang="en-US" sz="3200" b="1">
                <a:solidFill>
                  <a:srgbClr val="CC3300"/>
                </a:solidFill>
              </a:rPr>
            </a:br>
            <a:endParaRPr lang="en-US" sz="3200" b="1">
              <a:solidFill>
                <a:srgbClr val="CC3300"/>
              </a:solidFill>
            </a:endParaRPr>
          </a:p>
        </p:txBody>
      </p:sp>
      <p:sp>
        <p:nvSpPr>
          <p:cNvPr id="34819" name="Rectangle 3"/>
          <p:cNvSpPr>
            <a:spLocks noGrp="1" noChangeArrowheads="1"/>
          </p:cNvSpPr>
          <p:nvPr>
            <p:ph idx="1"/>
          </p:nvPr>
        </p:nvSpPr>
        <p:spPr>
          <a:xfrm>
            <a:off x="228600" y="1066800"/>
            <a:ext cx="8686800" cy="5562600"/>
          </a:xfrm>
        </p:spPr>
        <p:txBody>
          <a:bodyPr/>
          <a:lstStyle/>
          <a:p>
            <a:pPr>
              <a:lnSpc>
                <a:spcPct val="90000"/>
              </a:lnSpc>
            </a:pPr>
            <a:r>
              <a:rPr lang="en-US" sz="2400"/>
              <a:t>The mouse is a pointing device which helps us to operate the computer. Unlike the complicated hardwares such as Mother board, RAM, Hard disk, Processor of the computer, the mouse is designed with a simple circuit to process. Now a days, we get varieties of mouse with different technologies in the market.</a:t>
            </a:r>
          </a:p>
          <a:p>
            <a:pPr>
              <a:lnSpc>
                <a:spcPct val="90000"/>
              </a:lnSpc>
              <a:buFont typeface="Wingdings" pitchFamily="2" charset="2"/>
              <a:buNone/>
            </a:pPr>
            <a:endParaRPr lang="en-US" sz="2400"/>
          </a:p>
          <a:p>
            <a:pPr>
              <a:lnSpc>
                <a:spcPct val="90000"/>
              </a:lnSpc>
            </a:pPr>
            <a:r>
              <a:rPr lang="en-US" sz="2400"/>
              <a:t>The developing applications in the computer field has not completely excluded the mouse yet. Although, we have switched to Touchpads in Laptops, "the function of mouse is easy and user-friendly when compared with touch pads for a new user", says the users. Mostly all the applications are operated with mouse for easy working. In recent days, the optical mouse had overcome the old ball mouse, because of its 'easy to use' function.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28600"/>
            <a:ext cx="8229600" cy="762000"/>
          </a:xfrm>
        </p:spPr>
        <p:txBody>
          <a:bodyPr>
            <a:normAutofit fontScale="90000"/>
          </a:bodyPr>
          <a:lstStyle/>
          <a:p>
            <a:r>
              <a:rPr lang="en-US" sz="3200" b="1">
                <a:solidFill>
                  <a:srgbClr val="CC3300"/>
                </a:solidFill>
              </a:rPr>
              <a:t>Disadvantages of Ball mouse</a:t>
            </a:r>
            <a:r>
              <a:rPr lang="en-US" sz="3200" b="1"/>
              <a:t/>
            </a:r>
            <a:br>
              <a:rPr lang="en-US" sz="3200" b="1"/>
            </a:br>
            <a:endParaRPr lang="en-US" sz="3200" b="1"/>
          </a:p>
        </p:txBody>
      </p:sp>
      <p:sp>
        <p:nvSpPr>
          <p:cNvPr id="35843" name="Rectangle 3"/>
          <p:cNvSpPr>
            <a:spLocks noGrp="1" noChangeArrowheads="1"/>
          </p:cNvSpPr>
          <p:nvPr>
            <p:ph idx="1"/>
          </p:nvPr>
        </p:nvSpPr>
        <p:spPr>
          <a:xfrm>
            <a:off x="304800" y="609600"/>
            <a:ext cx="8686800" cy="5715000"/>
          </a:xfrm>
        </p:spPr>
        <p:txBody>
          <a:bodyPr/>
          <a:lstStyle/>
          <a:p>
            <a:r>
              <a:rPr lang="en-US" sz="2400"/>
              <a:t>With the previous ball-rolled mouses, the movement of the pointer in the computer  is decided by the ball inside the mouse. So, if the ball gets damaged, or if dust gets clustered, the operation of the mouse becomes problem. When dust gathers, it takes some time to clear it too. With these disadvantages, the ball mouse was slowly moved away form the computer technology leaving the optical mouse to fill its space. </a:t>
            </a:r>
          </a:p>
        </p:txBody>
      </p:sp>
      <p:pic>
        <p:nvPicPr>
          <p:cNvPr id="35844" name="Picture 4"/>
          <p:cNvPicPr>
            <a:picLocks noChangeAspect="1" noChangeArrowheads="1"/>
          </p:cNvPicPr>
          <p:nvPr/>
        </p:nvPicPr>
        <p:blipFill>
          <a:blip r:embed="rId2"/>
          <a:srcRect/>
          <a:stretch>
            <a:fillRect/>
          </a:stretch>
        </p:blipFill>
        <p:spPr bwMode="auto">
          <a:xfrm>
            <a:off x="4114800" y="3276600"/>
            <a:ext cx="3733800" cy="34369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81000"/>
            <a:ext cx="8226425" cy="717550"/>
          </a:xfrm>
        </p:spPr>
        <p:txBody>
          <a:bodyPr>
            <a:normAutofit fontScale="90000"/>
          </a:bodyPr>
          <a:lstStyle/>
          <a:p>
            <a:r>
              <a:rPr lang="en-US" sz="3200" b="1">
                <a:solidFill>
                  <a:srgbClr val="CC3300"/>
                </a:solidFill>
              </a:rPr>
              <a:t>Working of Optical mouse</a:t>
            </a:r>
            <a:br>
              <a:rPr lang="en-US" sz="3200" b="1">
                <a:solidFill>
                  <a:srgbClr val="CC3300"/>
                </a:solidFill>
              </a:rPr>
            </a:br>
            <a:endParaRPr lang="en-US" sz="3200" b="1">
              <a:solidFill>
                <a:srgbClr val="CC3300"/>
              </a:solidFill>
            </a:endParaRPr>
          </a:p>
        </p:txBody>
      </p:sp>
      <p:sp>
        <p:nvSpPr>
          <p:cNvPr id="36867" name="Rectangle 3"/>
          <p:cNvSpPr>
            <a:spLocks noGrp="1" noChangeArrowheads="1"/>
          </p:cNvSpPr>
          <p:nvPr>
            <p:ph idx="1"/>
          </p:nvPr>
        </p:nvSpPr>
        <p:spPr>
          <a:xfrm>
            <a:off x="455613" y="1066800"/>
            <a:ext cx="8226425" cy="5562600"/>
          </a:xfrm>
        </p:spPr>
        <p:txBody>
          <a:bodyPr/>
          <a:lstStyle/>
          <a:p>
            <a:r>
              <a:rPr lang="en-US" sz="2400"/>
              <a:t>Now, almost everyone tries to switch from ball/roller mouse to Optical mouse. As the cost of the mouse is also being decreasing, the replacement is quiet quicker. To connect this optical mouse, the necessity is PS/2 or USB plug, and windows, Macintosh or LINUX operating system installed in the computer. </a:t>
            </a:r>
          </a:p>
          <a:p>
            <a:endParaRPr lang="en-US" sz="2400"/>
          </a:p>
          <a:p>
            <a:r>
              <a:rPr lang="en-US" sz="2400"/>
              <a:t>The main components of the optical mouse are:</a:t>
            </a:r>
          </a:p>
          <a:p>
            <a:pPr lvl="1">
              <a:buFont typeface="Wingdings" pitchFamily="2" charset="2"/>
              <a:buChar char="Ø"/>
            </a:pPr>
            <a:r>
              <a:rPr lang="en-US" sz="2400"/>
              <a:t>Inbuilt optical sensor </a:t>
            </a:r>
          </a:p>
          <a:p>
            <a:pPr lvl="1">
              <a:buFont typeface="Wingdings" pitchFamily="2" charset="2"/>
              <a:buChar char="Ø"/>
            </a:pPr>
            <a:r>
              <a:rPr lang="en-US" sz="2400"/>
              <a:t>High speed camera which can take 1000 pictures at a time </a:t>
            </a:r>
          </a:p>
          <a:p>
            <a:pPr lvl="1">
              <a:buFont typeface="Wingdings" pitchFamily="2" charset="2"/>
              <a:buChar char="Ø"/>
            </a:pPr>
            <a:r>
              <a:rPr lang="en-US" sz="2400"/>
              <a:t>LED </a:t>
            </a:r>
          </a:p>
          <a:p>
            <a:pPr>
              <a:buFont typeface="Wingdings" pitchFamily="2" charset="2"/>
              <a:buChar char="Ø"/>
            </a:pPr>
            <a:endParaRPr lang="en-US"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457200" y="1143000"/>
            <a:ext cx="8226425" cy="5030788"/>
          </a:xfrm>
        </p:spPr>
        <p:txBody>
          <a:bodyPr/>
          <a:lstStyle/>
          <a:p>
            <a:pPr>
              <a:lnSpc>
                <a:spcPct val="90000"/>
              </a:lnSpc>
            </a:pPr>
            <a:r>
              <a:rPr lang="en-US" sz="2400"/>
              <a:t>These optical mouses do have an inbuilt optical sensor. The optical sensor reads the movements of the optical mouse (moved by the user) with the help of the light rays which comes out from the bottom. ( The area in which a light glows). When the user moves the optical mouse, the LED (Light Emitting Diode) present inside the mouse emits the light according the minute movements. These movements are send to the camera as light rays. The camera captures the difference in light rays as images. When the camera captures the images, each and every pictures and compared to one another with the digital technology. With the comparison, the speed of the mouse and the direction of the movement of the mouse are rapidly calculated. According to the calculation, the pointer moves on the screen. </a:t>
            </a:r>
          </a:p>
        </p:txBody>
      </p:sp>
      <p:sp>
        <p:nvSpPr>
          <p:cNvPr id="37892" name="Rectangle 4"/>
          <p:cNvSpPr>
            <a:spLocks noChangeArrowheads="1"/>
          </p:cNvSpPr>
          <p:nvPr/>
        </p:nvSpPr>
        <p:spPr bwMode="auto">
          <a:xfrm>
            <a:off x="455613" y="273050"/>
            <a:ext cx="2516187" cy="79375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ChangeArrowheads="1"/>
          </p:cNvSpPr>
          <p:nvPr/>
        </p:nvSpPr>
        <p:spPr bwMode="auto">
          <a:xfrm>
            <a:off x="455613" y="273050"/>
            <a:ext cx="2516187" cy="79375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pic>
        <p:nvPicPr>
          <p:cNvPr id="38918" name="Picture 6"/>
          <p:cNvPicPr>
            <a:picLocks noChangeAspect="1" noChangeArrowheads="1"/>
          </p:cNvPicPr>
          <p:nvPr/>
        </p:nvPicPr>
        <p:blipFill>
          <a:blip r:embed="rId2"/>
          <a:srcRect/>
          <a:stretch>
            <a:fillRect/>
          </a:stretch>
        </p:blipFill>
        <p:spPr bwMode="auto">
          <a:xfrm>
            <a:off x="304800" y="1295400"/>
            <a:ext cx="4343400" cy="3178175"/>
          </a:xfrm>
          <a:prstGeom prst="rect">
            <a:avLst/>
          </a:prstGeom>
          <a:noFill/>
          <a:ln w="9525">
            <a:noFill/>
            <a:miter lim="800000"/>
            <a:headEnd/>
            <a:tailEnd/>
          </a:ln>
          <a:effectLst/>
        </p:spPr>
      </p:pic>
      <p:pic>
        <p:nvPicPr>
          <p:cNvPr id="38919" name="Picture 7"/>
          <p:cNvPicPr>
            <a:picLocks noChangeAspect="1" noChangeArrowheads="1"/>
          </p:cNvPicPr>
          <p:nvPr/>
        </p:nvPicPr>
        <p:blipFill>
          <a:blip r:embed="rId3"/>
          <a:srcRect/>
          <a:stretch>
            <a:fillRect/>
          </a:stretch>
        </p:blipFill>
        <p:spPr bwMode="auto">
          <a:xfrm>
            <a:off x="5029200" y="2667000"/>
            <a:ext cx="3829050" cy="3962400"/>
          </a:xfrm>
          <a:prstGeom prst="rect">
            <a:avLst/>
          </a:prstGeom>
          <a:noFill/>
          <a:ln w="9525">
            <a:noFill/>
            <a:miter lim="800000"/>
            <a:headEnd/>
            <a:tailEnd/>
          </a:ln>
          <a:effectLst/>
        </p:spPr>
      </p:pic>
      <p:sp>
        <p:nvSpPr>
          <p:cNvPr id="38920" name="Rectangle 8"/>
          <p:cNvSpPr>
            <a:spLocks noChangeArrowheads="1"/>
          </p:cNvSpPr>
          <p:nvPr/>
        </p:nvSpPr>
        <p:spPr bwMode="auto">
          <a:xfrm>
            <a:off x="1524000" y="4648200"/>
            <a:ext cx="1806575" cy="396875"/>
          </a:xfrm>
          <a:prstGeom prst="rect">
            <a:avLst/>
          </a:prstGeom>
          <a:noFill/>
          <a:ln w="9525">
            <a:noFill/>
            <a:miter lim="800000"/>
            <a:headEnd/>
            <a:tailEnd/>
          </a:ln>
          <a:effectLst/>
        </p:spPr>
        <p:txBody>
          <a:bodyPr wrap="none">
            <a:spAutoFit/>
          </a:bodyPr>
          <a:lstStyle/>
          <a:p>
            <a:r>
              <a:rPr lang="en-US" sz="2000">
                <a:solidFill>
                  <a:srgbClr val="CC3300"/>
                </a:solidFill>
                <a:effectLst>
                  <a:outerShdw blurRad="38100" dist="38100" dir="2700000" algn="tl">
                    <a:srgbClr val="000000"/>
                  </a:outerShdw>
                </a:effectLst>
              </a:rPr>
              <a:t>Optical mouse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381000"/>
            <a:ext cx="8226425" cy="1143000"/>
          </a:xfrm>
        </p:spPr>
        <p:txBody>
          <a:bodyPr>
            <a:normAutofit fontScale="90000"/>
          </a:bodyPr>
          <a:lstStyle/>
          <a:p>
            <a:r>
              <a:rPr lang="en-US" sz="3200" b="1">
                <a:solidFill>
                  <a:srgbClr val="CC3300"/>
                </a:solidFill>
              </a:rPr>
              <a:t>Comparison between a roller/ball  mouse and optical mouse</a:t>
            </a:r>
            <a:br>
              <a:rPr lang="en-US" sz="3200" b="1">
                <a:solidFill>
                  <a:srgbClr val="CC3300"/>
                </a:solidFill>
              </a:rPr>
            </a:br>
            <a:endParaRPr lang="en-US" sz="3200" b="1">
              <a:solidFill>
                <a:srgbClr val="CC3300"/>
              </a:solidFill>
            </a:endParaRPr>
          </a:p>
        </p:txBody>
      </p:sp>
      <p:sp>
        <p:nvSpPr>
          <p:cNvPr id="39939" name="Rectangle 3"/>
          <p:cNvSpPr>
            <a:spLocks noGrp="1" noChangeArrowheads="1"/>
          </p:cNvSpPr>
          <p:nvPr>
            <p:ph idx="1"/>
          </p:nvPr>
        </p:nvSpPr>
        <p:spPr>
          <a:xfrm>
            <a:off x="455613" y="1676400"/>
            <a:ext cx="8226425" cy="5181600"/>
          </a:xfrm>
        </p:spPr>
        <p:txBody>
          <a:bodyPr/>
          <a:lstStyle/>
          <a:p>
            <a:pPr>
              <a:lnSpc>
                <a:spcPct val="90000"/>
              </a:lnSpc>
            </a:pPr>
            <a:r>
              <a:rPr lang="en-US" sz="2400"/>
              <a:t>The optical mouse does not have any movable parts as of the ball mouse. So, the life of the optical mouse is long compared to the ordinary mouse. </a:t>
            </a:r>
          </a:p>
          <a:p>
            <a:pPr>
              <a:lnSpc>
                <a:spcPct val="90000"/>
              </a:lnSpc>
            </a:pPr>
            <a:endParaRPr lang="en-US" sz="2400"/>
          </a:p>
          <a:p>
            <a:pPr>
              <a:lnSpc>
                <a:spcPct val="90000"/>
              </a:lnSpc>
            </a:pPr>
            <a:r>
              <a:rPr lang="en-US" sz="2400"/>
              <a:t>Since the mouse works with the sensor recognition, the movements are clearly captured and so the moves gives out a same function in all moves. </a:t>
            </a:r>
          </a:p>
          <a:p>
            <a:pPr>
              <a:lnSpc>
                <a:spcPct val="90000"/>
              </a:lnSpc>
            </a:pPr>
            <a:endParaRPr lang="en-US" sz="2400"/>
          </a:p>
          <a:p>
            <a:pPr>
              <a:lnSpc>
                <a:spcPct val="90000"/>
              </a:lnSpc>
            </a:pPr>
            <a:r>
              <a:rPr lang="en-US" sz="2400"/>
              <a:t>Since the ball is absent in the optical mouse, the weight of the optical mouse is less than that of the ball mouse.</a:t>
            </a:r>
          </a:p>
          <a:p>
            <a:pPr>
              <a:lnSpc>
                <a:spcPct val="90000"/>
              </a:lnSpc>
              <a:buFont typeface="Wingdings" pitchFamily="2" charset="2"/>
              <a:buNone/>
            </a:pPr>
            <a:r>
              <a:rPr lang="en-US" sz="2400"/>
              <a:t> </a:t>
            </a:r>
          </a:p>
          <a:p>
            <a:pPr>
              <a:lnSpc>
                <a:spcPct val="90000"/>
              </a:lnSpc>
            </a:pPr>
            <a:r>
              <a:rPr lang="en-US" sz="2400"/>
              <a:t>The dust clustering problem is abolished in the optical mouse as its parts are all static.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533400" y="1371600"/>
            <a:ext cx="8226425" cy="4497388"/>
          </a:xfrm>
        </p:spPr>
        <p:txBody>
          <a:bodyPr/>
          <a:lstStyle/>
          <a:p>
            <a:r>
              <a:rPr lang="en-US" sz="2400"/>
              <a:t>The optical mouse can also function good without a mouse pad, which is impossible with ordinary mouses. Any way, optical mouses cannot be used above reflecting glasses or any glass materials.</a:t>
            </a:r>
          </a:p>
          <a:p>
            <a:endParaRPr lang="en-US" sz="2400"/>
          </a:p>
        </p:txBody>
      </p:sp>
      <p:sp>
        <p:nvSpPr>
          <p:cNvPr id="40964" name="Rectangle 4"/>
          <p:cNvSpPr>
            <a:spLocks noChangeArrowheads="1"/>
          </p:cNvSpPr>
          <p:nvPr/>
        </p:nvSpPr>
        <p:spPr bwMode="auto">
          <a:xfrm>
            <a:off x="304800" y="228600"/>
            <a:ext cx="2516188" cy="79375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2133600"/>
            <a:ext cx="8226425" cy="1676400"/>
          </a:xfrm>
        </p:spPr>
        <p:txBody>
          <a:bodyPr/>
          <a:lstStyle/>
          <a:p>
            <a:r>
              <a:rPr lang="en-US" sz="4000" b="1">
                <a:solidFill>
                  <a:srgbClr val="CC3300"/>
                </a:solidFill>
              </a:rPr>
              <a:t>Working principles of keyboard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a:xfrm>
            <a:off x="533400" y="2209800"/>
            <a:ext cx="8226425" cy="1676400"/>
          </a:xfrm>
          <a:noFill/>
          <a:ln/>
        </p:spPr>
        <p:txBody>
          <a:bodyPr/>
          <a:lstStyle/>
          <a:p>
            <a:r>
              <a:rPr lang="en-US" sz="4000" b="1">
                <a:solidFill>
                  <a:srgbClr val="CC3300"/>
                </a:solidFill>
              </a:rPr>
              <a:t>Working principles of scanner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0"/>
            <a:ext cx="8226425" cy="641350"/>
          </a:xfrm>
        </p:spPr>
        <p:txBody>
          <a:bodyPr/>
          <a:lstStyle/>
          <a:p>
            <a:r>
              <a:rPr lang="en-US" sz="3200" b="1">
                <a:solidFill>
                  <a:srgbClr val="CC3300"/>
                </a:solidFill>
              </a:rPr>
              <a:t>Introduction &amp; overview of scanner</a:t>
            </a:r>
          </a:p>
        </p:txBody>
      </p:sp>
      <p:sp>
        <p:nvSpPr>
          <p:cNvPr id="43011" name="Rectangle 3"/>
          <p:cNvSpPr>
            <a:spLocks noGrp="1" noChangeArrowheads="1"/>
          </p:cNvSpPr>
          <p:nvPr>
            <p:ph idx="1"/>
          </p:nvPr>
        </p:nvSpPr>
        <p:spPr>
          <a:xfrm>
            <a:off x="0" y="762000"/>
            <a:ext cx="9144000" cy="5486400"/>
          </a:xfrm>
        </p:spPr>
        <p:txBody>
          <a:bodyPr>
            <a:normAutofit lnSpcReduction="10000"/>
          </a:bodyPr>
          <a:lstStyle/>
          <a:p>
            <a:pPr>
              <a:lnSpc>
                <a:spcPct val="90000"/>
              </a:lnSpc>
            </a:pPr>
            <a:r>
              <a:rPr lang="en-US" sz="2400"/>
              <a:t>Scanners have become an important part of the home office over the last few years. Scanner technology is everywhere and used in many ways: </a:t>
            </a:r>
          </a:p>
          <a:p>
            <a:pPr lvl="1">
              <a:lnSpc>
                <a:spcPct val="90000"/>
              </a:lnSpc>
              <a:buFont typeface="Wingdings" pitchFamily="2" charset="2"/>
              <a:buChar char="Ø"/>
            </a:pPr>
            <a:r>
              <a:rPr lang="en-US" sz="2400" b="1"/>
              <a:t>Flatbed scanners</a:t>
            </a:r>
            <a:r>
              <a:rPr lang="en-US" sz="2400"/>
              <a:t>, also called </a:t>
            </a:r>
          </a:p>
          <a:p>
            <a:pPr lvl="1">
              <a:lnSpc>
                <a:spcPct val="90000"/>
              </a:lnSpc>
              <a:buFont typeface="Wingdings" pitchFamily="2" charset="2"/>
              <a:buNone/>
            </a:pPr>
            <a:r>
              <a:rPr lang="en-US" sz="2400"/>
              <a:t>   desktop scanners, are the most </a:t>
            </a:r>
          </a:p>
          <a:p>
            <a:pPr lvl="1">
              <a:lnSpc>
                <a:spcPct val="90000"/>
              </a:lnSpc>
              <a:buFont typeface="Wingdings" pitchFamily="2" charset="2"/>
              <a:buNone/>
            </a:pPr>
            <a:r>
              <a:rPr lang="en-US" sz="2400"/>
              <a:t>   versatile and commonly used scanners.</a:t>
            </a:r>
          </a:p>
          <a:p>
            <a:pPr lvl="1">
              <a:lnSpc>
                <a:spcPct val="90000"/>
              </a:lnSpc>
              <a:buFont typeface="Wingdings" pitchFamily="2" charset="2"/>
              <a:buNone/>
            </a:pPr>
            <a:r>
              <a:rPr lang="en-US" sz="2400"/>
              <a:t>   In fact, this article will focus on the </a:t>
            </a:r>
          </a:p>
          <a:p>
            <a:pPr lvl="1">
              <a:lnSpc>
                <a:spcPct val="90000"/>
              </a:lnSpc>
              <a:buFont typeface="Wingdings" pitchFamily="2" charset="2"/>
              <a:buNone/>
            </a:pPr>
            <a:r>
              <a:rPr lang="en-US" sz="2400"/>
              <a:t>   technology as it relates to flatbed </a:t>
            </a:r>
          </a:p>
          <a:p>
            <a:pPr lvl="1">
              <a:lnSpc>
                <a:spcPct val="90000"/>
              </a:lnSpc>
              <a:buFont typeface="Wingdings" pitchFamily="2" charset="2"/>
              <a:buNone/>
            </a:pPr>
            <a:r>
              <a:rPr lang="en-US" sz="2400"/>
              <a:t>   scanners. </a:t>
            </a:r>
          </a:p>
          <a:p>
            <a:pPr lvl="1">
              <a:lnSpc>
                <a:spcPct val="90000"/>
              </a:lnSpc>
              <a:buFont typeface="Wingdings" pitchFamily="2" charset="2"/>
              <a:buChar char="Ø"/>
            </a:pPr>
            <a:endParaRPr lang="en-US" sz="2400"/>
          </a:p>
          <a:p>
            <a:pPr lvl="1">
              <a:lnSpc>
                <a:spcPct val="90000"/>
              </a:lnSpc>
              <a:buFont typeface="Wingdings" pitchFamily="2" charset="2"/>
              <a:buChar char="Ø"/>
            </a:pPr>
            <a:r>
              <a:rPr lang="en-US" sz="2400" b="1"/>
              <a:t>Sheet-fed scanners</a:t>
            </a:r>
            <a:r>
              <a:rPr lang="en-US" sz="2400"/>
              <a:t> are similar to</a:t>
            </a:r>
          </a:p>
          <a:p>
            <a:pPr lvl="1">
              <a:lnSpc>
                <a:spcPct val="90000"/>
              </a:lnSpc>
              <a:buFont typeface="Wingdings" pitchFamily="2" charset="2"/>
              <a:buNone/>
            </a:pPr>
            <a:r>
              <a:rPr lang="en-US" sz="2400"/>
              <a:t>   flatbed scanners except the document</a:t>
            </a:r>
          </a:p>
          <a:p>
            <a:pPr lvl="1">
              <a:lnSpc>
                <a:spcPct val="90000"/>
              </a:lnSpc>
              <a:buFont typeface="Wingdings" pitchFamily="2" charset="2"/>
              <a:buNone/>
            </a:pPr>
            <a:r>
              <a:rPr lang="en-US" sz="2400"/>
              <a:t>   is moved and the scan head is immobile. </a:t>
            </a:r>
          </a:p>
          <a:p>
            <a:pPr lvl="1">
              <a:lnSpc>
                <a:spcPct val="90000"/>
              </a:lnSpc>
              <a:buFont typeface="Wingdings" pitchFamily="2" charset="2"/>
              <a:buNone/>
            </a:pPr>
            <a:r>
              <a:rPr lang="en-US" sz="2400"/>
              <a:t>   A sheet-fed scanner looks a lot like a small</a:t>
            </a:r>
          </a:p>
          <a:p>
            <a:pPr lvl="1">
              <a:lnSpc>
                <a:spcPct val="90000"/>
              </a:lnSpc>
              <a:buFont typeface="Wingdings" pitchFamily="2" charset="2"/>
              <a:buNone/>
            </a:pPr>
            <a:r>
              <a:rPr lang="en-US" sz="2400"/>
              <a:t>   portable printer. </a:t>
            </a:r>
          </a:p>
        </p:txBody>
      </p:sp>
      <p:pic>
        <p:nvPicPr>
          <p:cNvPr id="43012" name="Picture 4"/>
          <p:cNvPicPr>
            <a:picLocks noChangeAspect="1" noChangeArrowheads="1"/>
          </p:cNvPicPr>
          <p:nvPr/>
        </p:nvPicPr>
        <p:blipFill>
          <a:blip r:embed="rId2"/>
          <a:srcRect/>
          <a:stretch>
            <a:fillRect/>
          </a:stretch>
        </p:blipFill>
        <p:spPr bwMode="auto">
          <a:xfrm>
            <a:off x="6248400" y="1676400"/>
            <a:ext cx="2743200" cy="2743200"/>
          </a:xfrm>
          <a:prstGeom prst="rect">
            <a:avLst/>
          </a:prstGeom>
          <a:noFill/>
          <a:ln w="9525">
            <a:noFill/>
            <a:miter lim="800000"/>
            <a:headEnd/>
            <a:tailEnd/>
          </a:ln>
          <a:effectLst/>
        </p:spPr>
      </p:pic>
      <p:sp>
        <p:nvSpPr>
          <p:cNvPr id="43013" name="Rectangle 5"/>
          <p:cNvSpPr>
            <a:spLocks noChangeArrowheads="1"/>
          </p:cNvSpPr>
          <p:nvPr/>
        </p:nvSpPr>
        <p:spPr bwMode="auto">
          <a:xfrm>
            <a:off x="6324600" y="4495800"/>
            <a:ext cx="2971800" cy="915988"/>
          </a:xfrm>
          <a:prstGeom prst="rect">
            <a:avLst/>
          </a:prstGeom>
          <a:noFill/>
          <a:ln w="9525">
            <a:noFill/>
            <a:miter lim="800000"/>
            <a:headEnd/>
            <a:tailEnd/>
          </a:ln>
          <a:effectLst/>
        </p:spPr>
        <p:txBody>
          <a:bodyPr anchor="ctr">
            <a:spAutoFit/>
          </a:bodyPr>
          <a:lstStyle/>
          <a:p>
            <a:pPr eaLnBrk="1" hangingPunct="1"/>
            <a:r>
              <a:rPr lang="en-US" b="1">
                <a:solidFill>
                  <a:srgbClr val="CC3300"/>
                </a:solidFill>
              </a:rPr>
              <a:t>The basic principle of a scanner is to analyze an image and process it.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228600" y="914400"/>
            <a:ext cx="8453438" cy="5943600"/>
          </a:xfrm>
        </p:spPr>
        <p:txBody>
          <a:bodyPr/>
          <a:lstStyle/>
          <a:p>
            <a:pPr lvl="1">
              <a:lnSpc>
                <a:spcPct val="90000"/>
              </a:lnSpc>
              <a:buFont typeface="Wingdings" pitchFamily="2" charset="2"/>
              <a:buChar char="Ø"/>
            </a:pPr>
            <a:endParaRPr lang="en-US" sz="2400"/>
          </a:p>
          <a:p>
            <a:pPr lvl="1">
              <a:lnSpc>
                <a:spcPct val="90000"/>
              </a:lnSpc>
              <a:buFont typeface="Wingdings" pitchFamily="2" charset="2"/>
              <a:buChar char="Ø"/>
            </a:pPr>
            <a:r>
              <a:rPr lang="en-US" sz="2400" b="1"/>
              <a:t>Handheld scanners</a:t>
            </a:r>
            <a:r>
              <a:rPr lang="en-US" sz="2400"/>
              <a:t> use the same basic technology as a flatbed scanner, but rely on the user to move them instead of a motorized belt. This type of scanner typically does not provide good image quality. However, it can be useful for quickly capturing text. </a:t>
            </a:r>
          </a:p>
          <a:p>
            <a:pPr>
              <a:lnSpc>
                <a:spcPct val="90000"/>
              </a:lnSpc>
            </a:pPr>
            <a:endParaRPr lang="en-US" sz="2400" b="1"/>
          </a:p>
          <a:p>
            <a:pPr lvl="1">
              <a:lnSpc>
                <a:spcPct val="90000"/>
              </a:lnSpc>
              <a:buFont typeface="Wingdings" pitchFamily="2" charset="2"/>
              <a:buChar char="Ø"/>
            </a:pPr>
            <a:r>
              <a:rPr lang="en-US" sz="2400" b="1"/>
              <a:t>Drum scanners</a:t>
            </a:r>
            <a:r>
              <a:rPr lang="en-US" sz="2400"/>
              <a:t> are used by the publishing industry to capture incredibly detailed images. They use a technology called a photomultiplier tube (PMT). In PMT, the document to be scanned is mounted on a glass cylinder. At the center of the cylinder is a sensor that splits light bounced from the document into three beams. Each beam is sent through a color filter into a photomultiplier tube where the light is changed into an electrical signal.</a:t>
            </a:r>
            <a:br>
              <a:rPr lang="en-US" sz="2400"/>
            </a:br>
            <a:endParaRPr lang="en-US" sz="2400"/>
          </a:p>
        </p:txBody>
      </p:sp>
      <p:sp>
        <p:nvSpPr>
          <p:cNvPr id="44036" name="Rectangle 4"/>
          <p:cNvSpPr>
            <a:spLocks noChangeArrowheads="1"/>
          </p:cNvSpPr>
          <p:nvPr/>
        </p:nvSpPr>
        <p:spPr bwMode="auto">
          <a:xfrm>
            <a:off x="304800" y="228600"/>
            <a:ext cx="2516188" cy="79375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5613" y="0"/>
            <a:ext cx="8226425" cy="1066800"/>
          </a:xfrm>
        </p:spPr>
        <p:txBody>
          <a:bodyPr/>
          <a:lstStyle/>
          <a:p>
            <a:r>
              <a:rPr lang="en-US" sz="3200" b="1">
                <a:solidFill>
                  <a:srgbClr val="CC3300"/>
                </a:solidFill>
              </a:rPr>
              <a:t>Basic principle of scanner</a:t>
            </a:r>
            <a:r>
              <a:rPr lang="en-US"/>
              <a:t> </a:t>
            </a:r>
          </a:p>
        </p:txBody>
      </p:sp>
      <p:sp>
        <p:nvSpPr>
          <p:cNvPr id="45059" name="Rectangle 3"/>
          <p:cNvSpPr>
            <a:spLocks noGrp="1" noChangeArrowheads="1"/>
          </p:cNvSpPr>
          <p:nvPr>
            <p:ph idx="1"/>
          </p:nvPr>
        </p:nvSpPr>
        <p:spPr>
          <a:xfrm>
            <a:off x="457200" y="1143000"/>
            <a:ext cx="8226425" cy="5486400"/>
          </a:xfrm>
        </p:spPr>
        <p:txBody>
          <a:bodyPr/>
          <a:lstStyle/>
          <a:p>
            <a:r>
              <a:rPr lang="en-US" sz="2400"/>
              <a:t>The basic principle of a scanner is to analyze an image and process it in some way.</a:t>
            </a:r>
          </a:p>
          <a:p>
            <a:endParaRPr lang="en-US" sz="2400"/>
          </a:p>
          <a:p>
            <a:r>
              <a:rPr lang="en-US" sz="2400"/>
              <a:t> Image and text capture (optical character recognition or OCR) allow you to save information to a file on your computer. </a:t>
            </a:r>
          </a:p>
          <a:p>
            <a:endParaRPr lang="en-US" sz="2400"/>
          </a:p>
          <a:p>
            <a:r>
              <a:rPr lang="en-US" sz="2400"/>
              <a:t>You can then alter or enhance the image, print it out or use it on your Web page.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Picture 5" descr="BodyScanner123009_130143c"/>
          <p:cNvPicPr>
            <a:picLocks noChangeAspect="1" noChangeArrowheads="1"/>
          </p:cNvPicPr>
          <p:nvPr/>
        </p:nvPicPr>
        <p:blipFill>
          <a:blip r:embed="rId2"/>
          <a:srcRect/>
          <a:stretch>
            <a:fillRect/>
          </a:stretch>
        </p:blipFill>
        <p:spPr bwMode="auto">
          <a:xfrm>
            <a:off x="1981200" y="0"/>
            <a:ext cx="5486400" cy="68580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a:xfrm>
            <a:off x="533400" y="2209800"/>
            <a:ext cx="8226425" cy="1676400"/>
          </a:xfrm>
          <a:noFill/>
          <a:ln/>
        </p:spPr>
        <p:txBody>
          <a:bodyPr/>
          <a:lstStyle/>
          <a:p>
            <a:r>
              <a:rPr lang="en-US" sz="4000" b="1">
                <a:solidFill>
                  <a:srgbClr val="CC3300"/>
                </a:solidFill>
              </a:rPr>
              <a:t>Working principles of digitizing camera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6"/>
          <p:cNvSpPr>
            <a:spLocks noGrp="1" noChangeArrowheads="1"/>
          </p:cNvSpPr>
          <p:nvPr>
            <p:ph type="title"/>
          </p:nvPr>
        </p:nvSpPr>
        <p:spPr>
          <a:xfrm>
            <a:off x="228600" y="304800"/>
            <a:ext cx="8226425" cy="641350"/>
          </a:xfrm>
          <a:noFill/>
          <a:ln/>
        </p:spPr>
        <p:txBody>
          <a:bodyPr/>
          <a:lstStyle/>
          <a:p>
            <a:r>
              <a:rPr lang="en-US" sz="3200" b="1">
                <a:solidFill>
                  <a:srgbClr val="CC3300"/>
                </a:solidFill>
              </a:rPr>
              <a:t>Introduction &amp; overview of digitizing camera</a:t>
            </a:r>
          </a:p>
        </p:txBody>
      </p:sp>
      <p:sp>
        <p:nvSpPr>
          <p:cNvPr id="48131" name="Rectangle 3"/>
          <p:cNvSpPr>
            <a:spLocks noGrp="1" noChangeArrowheads="1"/>
          </p:cNvSpPr>
          <p:nvPr>
            <p:ph idx="1"/>
          </p:nvPr>
        </p:nvSpPr>
        <p:spPr>
          <a:xfrm>
            <a:off x="228600" y="1600200"/>
            <a:ext cx="8686800" cy="3657600"/>
          </a:xfrm>
        </p:spPr>
        <p:txBody>
          <a:bodyPr/>
          <a:lstStyle/>
          <a:p>
            <a:pPr>
              <a:lnSpc>
                <a:spcPct val="90000"/>
              </a:lnSpc>
            </a:pPr>
            <a:r>
              <a:rPr lang="en-US" sz="2400"/>
              <a:t>It's easy to understand the booming business that digital camera manufacturers are doing these days. The host of easy-to-use personal and business publishing applications, the dramatic expansion of the Web and its insatiable appetite for visual images, and the proliferation of inexpensive printers capable of photo-realistic output make a digital camera an enticing add-on. Those factors, combined with improving image quality and falling prices, put the digital camera on the cusp of becoming a standard peripheral for a home or business PC.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5613" y="273050"/>
            <a:ext cx="8226425" cy="717550"/>
          </a:xfrm>
        </p:spPr>
        <p:txBody>
          <a:bodyPr/>
          <a:lstStyle/>
          <a:p>
            <a:r>
              <a:rPr lang="en-US" sz="3200" b="1">
                <a:solidFill>
                  <a:srgbClr val="CC3300"/>
                </a:solidFill>
              </a:rPr>
              <a:t>Working principle of digitizing camera</a:t>
            </a:r>
          </a:p>
        </p:txBody>
      </p:sp>
      <p:sp>
        <p:nvSpPr>
          <p:cNvPr id="49155" name="Rectangle 3"/>
          <p:cNvSpPr>
            <a:spLocks noGrp="1" noChangeArrowheads="1"/>
          </p:cNvSpPr>
          <p:nvPr>
            <p:ph idx="1"/>
          </p:nvPr>
        </p:nvSpPr>
        <p:spPr>
          <a:xfrm>
            <a:off x="304800" y="1219200"/>
            <a:ext cx="8686800" cy="5410200"/>
          </a:xfrm>
        </p:spPr>
        <p:txBody>
          <a:bodyPr/>
          <a:lstStyle/>
          <a:p>
            <a:pPr>
              <a:lnSpc>
                <a:spcPct val="90000"/>
              </a:lnSpc>
            </a:pPr>
            <a:r>
              <a:rPr lang="en-US" sz="2400"/>
              <a:t>In principal, a </a:t>
            </a:r>
            <a:r>
              <a:rPr lang="en-US" sz="2400" b="1"/>
              <a:t>digital camera</a:t>
            </a:r>
            <a:r>
              <a:rPr lang="en-US" sz="2400"/>
              <a:t> is similar to a traditional film-based camera. There's a viewfinder to aim it, a lens to focus the image onto a light-sensitive device, some means by which several images can be stored and removed for later use, and the whole lot is fitted into a box. In a conventional camera, light-sensitive film captures images and is used to store them after chemical development. Digital photography uses a combination of advanced image sensor technology and memory storage, which allows images to be captured in a digital format that is available instantly - with no need for a "development" process.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1" name="Picture 5"/>
          <p:cNvPicPr>
            <a:picLocks noChangeAspect="1" noChangeArrowheads="1"/>
          </p:cNvPicPr>
          <p:nvPr/>
        </p:nvPicPr>
        <p:blipFill>
          <a:blip r:embed="rId2"/>
          <a:srcRect/>
          <a:stretch>
            <a:fillRect/>
          </a:stretch>
        </p:blipFill>
        <p:spPr bwMode="auto">
          <a:xfrm>
            <a:off x="2514600" y="381000"/>
            <a:ext cx="5815013" cy="6248400"/>
          </a:xfrm>
          <a:prstGeom prst="rect">
            <a:avLst/>
          </a:prstGeom>
          <a:noFill/>
          <a:ln w="9525">
            <a:noFill/>
            <a:miter lim="800000"/>
            <a:headEnd/>
            <a:tailEnd/>
          </a:ln>
          <a:effectLst/>
        </p:spPr>
      </p:pic>
      <p:sp>
        <p:nvSpPr>
          <p:cNvPr id="50182" name="Rectangle 6"/>
          <p:cNvSpPr>
            <a:spLocks noChangeArrowheads="1"/>
          </p:cNvSpPr>
          <p:nvPr/>
        </p:nvSpPr>
        <p:spPr bwMode="auto">
          <a:xfrm>
            <a:off x="0" y="0"/>
            <a:ext cx="2516188" cy="79375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55613" y="838200"/>
            <a:ext cx="8226425" cy="5486400"/>
          </a:xfrm>
        </p:spPr>
        <p:txBody>
          <a:bodyPr/>
          <a:lstStyle/>
          <a:p>
            <a:pPr>
              <a:lnSpc>
                <a:spcPct val="80000"/>
              </a:lnSpc>
            </a:pPr>
            <a:r>
              <a:rPr lang="en-US" sz="2400"/>
              <a:t>Although the principle may be the same as a film camera, the inner workings of a digital camera are quite different, the imaging being performed either by a charge coupled device (</a:t>
            </a:r>
            <a:r>
              <a:rPr lang="en-US" sz="2400" b="1"/>
              <a:t>CCD</a:t>
            </a:r>
            <a:r>
              <a:rPr lang="en-US" sz="2400"/>
              <a:t>) or </a:t>
            </a:r>
            <a:r>
              <a:rPr lang="en-US" sz="2400" b="1"/>
              <a:t>CMOS </a:t>
            </a:r>
            <a:r>
              <a:rPr lang="en-US" sz="2400"/>
              <a:t>(complementary metal-oxide semiconductor) sensors. Each sensor element converts light into a voltage proportional to the brightness which is passed into an analogue-to-digital converter (</a:t>
            </a:r>
            <a:r>
              <a:rPr lang="en-US" sz="2400" b="1"/>
              <a:t>ADC)</a:t>
            </a:r>
            <a:r>
              <a:rPr lang="en-US" sz="2400"/>
              <a:t> which translates the fluctuations of the CCD into discrete binary code. The digital output of the ADC is sent to a digital signal processor (</a:t>
            </a:r>
            <a:r>
              <a:rPr lang="en-US" sz="2400" b="1"/>
              <a:t>DSP)</a:t>
            </a:r>
            <a:r>
              <a:rPr lang="en-US" sz="2400"/>
              <a:t> which adjusts contrast and detail, and compresses the image before sending it to the storage medium. The brighter the light, the higher the voltage and the brighter the resulting computer pixel. The more elements, the higher the resolution, and the greater the detail that can be captured.</a:t>
            </a:r>
          </a:p>
        </p:txBody>
      </p:sp>
      <p:sp>
        <p:nvSpPr>
          <p:cNvPr id="51204" name="Rectangle 4"/>
          <p:cNvSpPr>
            <a:spLocks noChangeArrowheads="1"/>
          </p:cNvSpPr>
          <p:nvPr/>
        </p:nvSpPr>
        <p:spPr bwMode="auto">
          <a:xfrm>
            <a:off x="0" y="0"/>
            <a:ext cx="2516188" cy="79375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Object 2"/>
          <p:cNvGraphicFramePr>
            <a:graphicFrameLocks noChangeAspect="1"/>
          </p:cNvGraphicFramePr>
          <p:nvPr/>
        </p:nvGraphicFramePr>
        <p:xfrm>
          <a:off x="428625" y="685800"/>
          <a:ext cx="7827963" cy="2508250"/>
        </p:xfrm>
        <a:graphic>
          <a:graphicData uri="http://schemas.openxmlformats.org/presentationml/2006/ole">
            <p:oleObj spid="_x0000_s83970" name="Bitmap Image" r:id="rId3" imgW="3772427" imgH="2228571" progId="PBrush">
              <p:embed/>
            </p:oleObj>
          </a:graphicData>
        </a:graphic>
      </p:graphicFrame>
      <p:graphicFrame>
        <p:nvGraphicFramePr>
          <p:cNvPr id="83971" name="Object 3"/>
          <p:cNvGraphicFramePr>
            <a:graphicFrameLocks noChangeAspect="1"/>
          </p:cNvGraphicFramePr>
          <p:nvPr/>
        </p:nvGraphicFramePr>
        <p:xfrm>
          <a:off x="482600" y="3690938"/>
          <a:ext cx="7756525" cy="2565400"/>
        </p:xfrm>
        <a:graphic>
          <a:graphicData uri="http://schemas.openxmlformats.org/presentationml/2006/ole">
            <p:oleObj spid="_x0000_s83971" name="Bitmap Image" r:id="rId4" imgW="3780952" imgH="2857899" progId="PBrush">
              <p:embed/>
            </p:oleObj>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455613" y="914400"/>
            <a:ext cx="8226425" cy="5181600"/>
          </a:xfrm>
        </p:spPr>
        <p:txBody>
          <a:bodyPr/>
          <a:lstStyle/>
          <a:p>
            <a:r>
              <a:rPr lang="en-US" sz="2400"/>
              <a:t>This entire process is very environment-friendly. The CCD or CMOS sensors are fixed in place and it can go on taking photos for the lifetime of the camera. There's no need to wind film between two spools either, which helps minimize the number of moving parts.</a:t>
            </a:r>
          </a:p>
          <a:p>
            <a:endParaRPr lang="en-US" sz="2400"/>
          </a:p>
        </p:txBody>
      </p:sp>
      <p:sp>
        <p:nvSpPr>
          <p:cNvPr id="52228" name="Rectangle 4"/>
          <p:cNvSpPr>
            <a:spLocks noChangeArrowheads="1"/>
          </p:cNvSpPr>
          <p:nvPr/>
        </p:nvSpPr>
        <p:spPr bwMode="auto">
          <a:xfrm>
            <a:off x="0" y="0"/>
            <a:ext cx="2516188" cy="79375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533400" y="2209800"/>
            <a:ext cx="8226425" cy="1676400"/>
          </a:xfrm>
          <a:noFill/>
          <a:ln/>
        </p:spPr>
        <p:txBody>
          <a:bodyPr/>
          <a:lstStyle/>
          <a:p>
            <a:r>
              <a:rPr lang="en-US" sz="4000" b="1">
                <a:solidFill>
                  <a:srgbClr val="CC3300"/>
                </a:solidFill>
              </a:rPr>
              <a:t>Working principles of track ball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5613" y="228600"/>
            <a:ext cx="8226425" cy="685800"/>
          </a:xfrm>
        </p:spPr>
        <p:txBody>
          <a:bodyPr>
            <a:normAutofit fontScale="90000"/>
          </a:bodyPr>
          <a:lstStyle/>
          <a:p>
            <a:r>
              <a:rPr lang="en-US" sz="3200" b="1">
                <a:solidFill>
                  <a:srgbClr val="CC3300"/>
                </a:solidFill>
              </a:rPr>
              <a:t/>
            </a:r>
            <a:br>
              <a:rPr lang="en-US" sz="3200" b="1">
                <a:solidFill>
                  <a:srgbClr val="CC3300"/>
                </a:solidFill>
              </a:rPr>
            </a:br>
            <a:r>
              <a:rPr lang="en-US" sz="3200" b="1">
                <a:solidFill>
                  <a:srgbClr val="CC3300"/>
                </a:solidFill>
              </a:rPr>
              <a:t>Definition of Trackball</a:t>
            </a:r>
            <a:br>
              <a:rPr lang="en-US" sz="3200" b="1">
                <a:solidFill>
                  <a:srgbClr val="CC3300"/>
                </a:solidFill>
              </a:rPr>
            </a:br>
            <a:endParaRPr lang="en-US" sz="3200" b="1">
              <a:solidFill>
                <a:srgbClr val="CC3300"/>
              </a:solidFill>
            </a:endParaRPr>
          </a:p>
        </p:txBody>
      </p:sp>
      <p:sp>
        <p:nvSpPr>
          <p:cNvPr id="54275" name="Rectangle 3"/>
          <p:cNvSpPr>
            <a:spLocks noGrp="1" noChangeArrowheads="1"/>
          </p:cNvSpPr>
          <p:nvPr>
            <p:ph idx="1"/>
          </p:nvPr>
        </p:nvSpPr>
        <p:spPr>
          <a:xfrm>
            <a:off x="228600" y="1143000"/>
            <a:ext cx="8686800" cy="5715000"/>
          </a:xfrm>
        </p:spPr>
        <p:txBody>
          <a:bodyPr/>
          <a:lstStyle/>
          <a:p>
            <a:r>
              <a:rPr lang="en-US" sz="2400"/>
              <a:t>A trackball is a computer device that serves as an alternative to a computer mouse or touch pad for moving the pointer around on a computer screen. </a:t>
            </a:r>
          </a:p>
        </p:txBody>
      </p:sp>
      <p:pic>
        <p:nvPicPr>
          <p:cNvPr id="54276" name="Picture 4" descr="rackball-Kensington-ExpertMouse5"/>
          <p:cNvPicPr>
            <a:picLocks noChangeAspect="1" noChangeArrowheads="1"/>
          </p:cNvPicPr>
          <p:nvPr/>
        </p:nvPicPr>
        <p:blipFill>
          <a:blip r:embed="rId2"/>
          <a:srcRect/>
          <a:stretch>
            <a:fillRect/>
          </a:stretch>
        </p:blipFill>
        <p:spPr bwMode="auto">
          <a:xfrm>
            <a:off x="1981200" y="2667000"/>
            <a:ext cx="4724400" cy="3543300"/>
          </a:xfrm>
          <a:prstGeom prst="rect">
            <a:avLst/>
          </a:prstGeom>
          <a:noFill/>
        </p:spPr>
      </p:pic>
      <p:sp>
        <p:nvSpPr>
          <p:cNvPr id="54277" name="Rectangle 5"/>
          <p:cNvSpPr>
            <a:spLocks noChangeArrowheads="1"/>
          </p:cNvSpPr>
          <p:nvPr/>
        </p:nvSpPr>
        <p:spPr bwMode="auto">
          <a:xfrm>
            <a:off x="0" y="6318250"/>
            <a:ext cx="9525000" cy="396875"/>
          </a:xfrm>
          <a:prstGeom prst="rect">
            <a:avLst/>
          </a:prstGeom>
          <a:noFill/>
          <a:ln w="9525">
            <a:noFill/>
            <a:miter lim="800000"/>
            <a:headEnd/>
            <a:tailEnd/>
          </a:ln>
          <a:effectLst/>
        </p:spPr>
        <p:txBody>
          <a:bodyPr anchor="ctr">
            <a:spAutoFit/>
          </a:bodyPr>
          <a:lstStyle/>
          <a:p>
            <a:pPr eaLnBrk="1" hangingPunct="1"/>
            <a:r>
              <a:rPr lang="en-US" sz="2000" b="1">
                <a:solidFill>
                  <a:srgbClr val="CC3300"/>
                </a:solidFill>
              </a:rPr>
              <a:t>Kensington</a:t>
            </a:r>
            <a:r>
              <a:rPr lang="en-US" sz="2000">
                <a:solidFill>
                  <a:srgbClr val="CC3300"/>
                </a:solidFill>
              </a:rPr>
              <a:t> Expert Mouse trackball, it can use a </a:t>
            </a:r>
            <a:r>
              <a:rPr lang="en-US" sz="2000" b="1">
                <a:solidFill>
                  <a:srgbClr val="CC3300"/>
                </a:solidFill>
              </a:rPr>
              <a:t>standard American pool ball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5613" y="304800"/>
            <a:ext cx="8226425" cy="838200"/>
          </a:xfrm>
        </p:spPr>
        <p:txBody>
          <a:bodyPr>
            <a:normAutofit fontScale="90000"/>
          </a:bodyPr>
          <a:lstStyle/>
          <a:p>
            <a:r>
              <a:rPr lang="en-US" sz="3200" b="1">
                <a:solidFill>
                  <a:srgbClr val="CC3300"/>
                </a:solidFill>
              </a:rPr>
              <a:t>Function</a:t>
            </a:r>
            <a:br>
              <a:rPr lang="en-US" sz="3200" b="1">
                <a:solidFill>
                  <a:srgbClr val="CC3300"/>
                </a:solidFill>
              </a:rPr>
            </a:br>
            <a:endParaRPr lang="en-US" sz="3200" b="1">
              <a:solidFill>
                <a:srgbClr val="CC3300"/>
              </a:solidFill>
            </a:endParaRPr>
          </a:p>
        </p:txBody>
      </p:sp>
      <p:sp>
        <p:nvSpPr>
          <p:cNvPr id="55299" name="Rectangle 3"/>
          <p:cNvSpPr>
            <a:spLocks noGrp="1" noChangeArrowheads="1"/>
          </p:cNvSpPr>
          <p:nvPr>
            <p:ph idx="1"/>
          </p:nvPr>
        </p:nvSpPr>
        <p:spPr>
          <a:xfrm>
            <a:off x="455613" y="990600"/>
            <a:ext cx="8226425" cy="5562600"/>
          </a:xfrm>
        </p:spPr>
        <p:txBody>
          <a:bodyPr/>
          <a:lstStyle/>
          <a:p>
            <a:r>
              <a:rPr lang="en-US" sz="2400"/>
              <a:t>A trackball consists of a stationary hand rest, which is usually larger than a mouse, that contains a round track ball set in a socket, which allows it to rotate freely. You rotate the ball with your thumb, and sensors detect movement along two perpendicular axes, which, in turn, move the pointer on the screen.</a:t>
            </a:r>
            <a:r>
              <a:rPr lang="en-US"/>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3200" b="1">
                <a:solidFill>
                  <a:srgbClr val="CC3300"/>
                </a:solidFill>
              </a:rPr>
              <a:t>Similarity to a Mouse</a:t>
            </a:r>
            <a:br>
              <a:rPr lang="en-US" sz="3200" b="1">
                <a:solidFill>
                  <a:srgbClr val="CC3300"/>
                </a:solidFill>
              </a:rPr>
            </a:br>
            <a:endParaRPr lang="en-US" sz="3200" b="1">
              <a:solidFill>
                <a:srgbClr val="CC3300"/>
              </a:solidFill>
            </a:endParaRPr>
          </a:p>
        </p:txBody>
      </p:sp>
      <p:sp>
        <p:nvSpPr>
          <p:cNvPr id="56323" name="Rectangle 3"/>
          <p:cNvSpPr>
            <a:spLocks noGrp="1" noChangeArrowheads="1"/>
          </p:cNvSpPr>
          <p:nvPr>
            <p:ph idx="1"/>
          </p:nvPr>
        </p:nvSpPr>
        <p:spPr>
          <a:xfrm>
            <a:off x="455613" y="1295400"/>
            <a:ext cx="8226425" cy="4800600"/>
          </a:xfrm>
        </p:spPr>
        <p:txBody>
          <a:bodyPr/>
          <a:lstStyle/>
          <a:p>
            <a:r>
              <a:rPr lang="en-US" sz="2400"/>
              <a:t>The basic principle of a trackball is the same as a ball mouse: with a ball mouse, moving the mouse causes the ball on the bottom to move, and sensors pick up the movement. With a track ball, the thumb moves the ball directly instead rolling the ball across a flat surface.</a:t>
            </a:r>
            <a:r>
              <a:rPr lang="en-US"/>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r>
              <a:rPr lang="en-US" sz="4000" b="1">
                <a:solidFill>
                  <a:srgbClr val="CC3300"/>
                </a:solidFill>
              </a:rPr>
              <a:t>Movement</a:t>
            </a:r>
            <a:br>
              <a:rPr lang="en-US" sz="4000" b="1">
                <a:solidFill>
                  <a:srgbClr val="CC3300"/>
                </a:solidFill>
              </a:rPr>
            </a:br>
            <a:endParaRPr lang="en-US" sz="4000" b="1">
              <a:solidFill>
                <a:srgbClr val="CC3300"/>
              </a:solidFill>
            </a:endParaRPr>
          </a:p>
        </p:txBody>
      </p:sp>
      <p:sp>
        <p:nvSpPr>
          <p:cNvPr id="57347" name="Rectangle 3"/>
          <p:cNvSpPr>
            <a:spLocks noGrp="1" noChangeArrowheads="1"/>
          </p:cNvSpPr>
          <p:nvPr>
            <p:ph idx="1"/>
          </p:nvPr>
        </p:nvSpPr>
        <p:spPr/>
        <p:txBody>
          <a:bodyPr/>
          <a:lstStyle/>
          <a:p>
            <a:r>
              <a:rPr lang="en-US" sz="2400"/>
              <a:t>Trackballs are useful because the hand can remain stationary while using them, so they are easy to use without a flat surface or mouse pad.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3200" b="1">
                <a:solidFill>
                  <a:srgbClr val="CC3300"/>
                </a:solidFill>
              </a:rPr>
              <a:t>Accuracy</a:t>
            </a:r>
            <a:br>
              <a:rPr lang="en-US" sz="3200" b="1">
                <a:solidFill>
                  <a:srgbClr val="CC3300"/>
                </a:solidFill>
              </a:rPr>
            </a:br>
            <a:endParaRPr lang="en-US" sz="3200" b="1">
              <a:solidFill>
                <a:srgbClr val="CC3300"/>
              </a:solidFill>
            </a:endParaRPr>
          </a:p>
        </p:txBody>
      </p:sp>
      <p:sp>
        <p:nvSpPr>
          <p:cNvPr id="58371" name="Rectangle 3"/>
          <p:cNvSpPr>
            <a:spLocks noGrp="1" noChangeArrowheads="1"/>
          </p:cNvSpPr>
          <p:nvPr>
            <p:ph idx="1"/>
          </p:nvPr>
        </p:nvSpPr>
        <p:spPr>
          <a:xfrm>
            <a:off x="455613" y="1371600"/>
            <a:ext cx="8226425" cy="5257800"/>
          </a:xfrm>
        </p:spPr>
        <p:txBody>
          <a:bodyPr/>
          <a:lstStyle/>
          <a:p>
            <a:r>
              <a:rPr lang="en-US" sz="2400" dirty="0"/>
              <a:t>Trackballs tend not to skip and flow more smoothly than </a:t>
            </a:r>
            <a:r>
              <a:rPr lang="en-US" sz="2400" dirty="0" smtClean="0"/>
              <a:t>mouse </a:t>
            </a:r>
            <a:r>
              <a:rPr lang="en-US" sz="2400" dirty="0"/>
              <a:t>or touch pads, </a:t>
            </a:r>
            <a:r>
              <a:rPr lang="en-US" sz="2400"/>
              <a:t>but </a:t>
            </a:r>
            <a:r>
              <a:rPr lang="en-US" sz="2400" smtClean="0"/>
              <a:t>mouse </a:t>
            </a:r>
            <a:r>
              <a:rPr lang="en-US" sz="2400" dirty="0"/>
              <a:t>are often easier to manipulate quickly and accurately.</a:t>
            </a:r>
            <a:r>
              <a:rPr lang="en-US" dirty="0"/>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z="3200" b="1">
                <a:solidFill>
                  <a:srgbClr val="CC3300"/>
                </a:solidFill>
              </a:rPr>
              <a:t>Maintenance</a:t>
            </a:r>
            <a:br>
              <a:rPr lang="en-US" sz="3200" b="1">
                <a:solidFill>
                  <a:srgbClr val="CC3300"/>
                </a:solidFill>
              </a:rPr>
            </a:br>
            <a:endParaRPr lang="en-US" sz="3200" b="1">
              <a:solidFill>
                <a:srgbClr val="CC3300"/>
              </a:solidFill>
            </a:endParaRPr>
          </a:p>
        </p:txBody>
      </p:sp>
      <p:sp>
        <p:nvSpPr>
          <p:cNvPr id="59395" name="Rectangle 3"/>
          <p:cNvSpPr>
            <a:spLocks noGrp="1" noChangeArrowheads="1"/>
          </p:cNvSpPr>
          <p:nvPr>
            <p:ph idx="1"/>
          </p:nvPr>
        </p:nvSpPr>
        <p:spPr>
          <a:xfrm>
            <a:off x="455613" y="1219200"/>
            <a:ext cx="8226425" cy="5105400"/>
          </a:xfrm>
        </p:spPr>
        <p:txBody>
          <a:bodyPr/>
          <a:lstStyle/>
          <a:p>
            <a:r>
              <a:rPr lang="en-US" sz="2400"/>
              <a:t>Trackballs tend not to get as dirty as mice because only the thumb comes in contact with the ball. The trackball is easily removed and can be rubbed clean with a piece of cloth.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noChangeArrowheads="1"/>
          </p:cNvSpPr>
          <p:nvPr>
            <p:ph type="title"/>
          </p:nvPr>
        </p:nvSpPr>
        <p:spPr>
          <a:xfrm>
            <a:off x="533400" y="2209800"/>
            <a:ext cx="8226425" cy="1676400"/>
          </a:xfrm>
          <a:noFill/>
          <a:ln/>
        </p:spPr>
        <p:txBody>
          <a:bodyPr/>
          <a:lstStyle/>
          <a:p>
            <a:r>
              <a:rPr lang="en-US" sz="3600" b="1">
                <a:solidFill>
                  <a:srgbClr val="CC3300"/>
                </a:solidFill>
              </a:rPr>
              <a:t>Working principles of tablets</a:t>
            </a:r>
            <a:r>
              <a:rPr lang="en-US" sz="3600" b="1">
                <a:solidFill>
                  <a:schemeClr val="tx1"/>
                </a:solidFill>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3400" y="609600"/>
            <a:ext cx="8226425" cy="641350"/>
          </a:xfrm>
        </p:spPr>
        <p:txBody>
          <a:bodyPr>
            <a:normAutofit fontScale="90000"/>
          </a:bodyPr>
          <a:lstStyle/>
          <a:p>
            <a:r>
              <a:rPr lang="en-US" sz="3600" b="1">
                <a:solidFill>
                  <a:srgbClr val="CC3300"/>
                </a:solidFill>
              </a:rPr>
              <a:t>What is a graphics tablet?</a:t>
            </a:r>
            <a:br>
              <a:rPr lang="en-US" sz="3600" b="1">
                <a:solidFill>
                  <a:srgbClr val="CC3300"/>
                </a:solidFill>
              </a:rPr>
            </a:br>
            <a:endParaRPr lang="en-US" sz="3600" b="1">
              <a:solidFill>
                <a:srgbClr val="CC3300"/>
              </a:solidFill>
            </a:endParaRPr>
          </a:p>
        </p:txBody>
      </p:sp>
      <p:sp>
        <p:nvSpPr>
          <p:cNvPr id="61443" name="Rectangle 3"/>
          <p:cNvSpPr>
            <a:spLocks noGrp="1" noChangeArrowheads="1"/>
          </p:cNvSpPr>
          <p:nvPr>
            <p:ph idx="1"/>
          </p:nvPr>
        </p:nvSpPr>
        <p:spPr>
          <a:xfrm>
            <a:off x="228600" y="1524000"/>
            <a:ext cx="8686800" cy="5334000"/>
          </a:xfrm>
        </p:spPr>
        <p:txBody>
          <a:bodyPr/>
          <a:lstStyle/>
          <a:p>
            <a:pPr>
              <a:lnSpc>
                <a:spcPct val="90000"/>
              </a:lnSpc>
            </a:pPr>
            <a:r>
              <a:rPr lang="en-US" sz="2400"/>
              <a:t>Also referred to as a digitizing tablet, graphics pad, or drawing tablet, a tablet is an alternate type of input device that can be used in place of, or in conjunction with, a mouse, trackball, or other pointing device. </a:t>
            </a:r>
          </a:p>
          <a:p>
            <a:pPr>
              <a:lnSpc>
                <a:spcPct val="90000"/>
              </a:lnSpc>
            </a:pPr>
            <a:r>
              <a:rPr lang="en-US" sz="2400"/>
              <a:t>The tablet consists of two parts, a flat surface for drawing, and a pen, stylus, or puck that is programmed to work with the tablet. </a:t>
            </a:r>
          </a:p>
          <a:p>
            <a:pPr>
              <a:lnSpc>
                <a:spcPct val="90000"/>
              </a:lnSpc>
            </a:pPr>
            <a:r>
              <a:rPr lang="en-US" sz="2400"/>
              <a:t>Usually, you also get a pen holder, and some tablets even come with a cordless mouse that works on the tablet surface. </a:t>
            </a:r>
          </a:p>
          <a:p>
            <a:pPr>
              <a:lnSpc>
                <a:spcPct val="90000"/>
              </a:lnSpc>
            </a:pPr>
            <a:r>
              <a:rPr lang="en-US" sz="2400"/>
              <a:t>Even non-artists may choose to use a tablet because it offers a more ergonomic method of input that can reduce the likelihood of developing repetitive strain injury.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533400"/>
            <a:ext cx="8226425" cy="1143000"/>
          </a:xfrm>
        </p:spPr>
        <p:txBody>
          <a:bodyPr>
            <a:normAutofit fontScale="90000"/>
          </a:bodyPr>
          <a:lstStyle/>
          <a:p>
            <a:r>
              <a:rPr lang="en-US" sz="3200" b="1">
                <a:solidFill>
                  <a:srgbClr val="CC3300"/>
                </a:solidFill>
              </a:rPr>
              <a:t>Computer Keyboard Functions: How does a Keyboard Work</a:t>
            </a:r>
            <a:br>
              <a:rPr lang="en-US" sz="3200" b="1">
                <a:solidFill>
                  <a:srgbClr val="CC3300"/>
                </a:solidFill>
              </a:rPr>
            </a:br>
            <a:endParaRPr lang="en-US" sz="3200" b="1">
              <a:solidFill>
                <a:srgbClr val="CC3300"/>
              </a:solidFill>
            </a:endParaRPr>
          </a:p>
        </p:txBody>
      </p:sp>
      <p:sp>
        <p:nvSpPr>
          <p:cNvPr id="27651" name="Rectangle 3"/>
          <p:cNvSpPr>
            <a:spLocks noGrp="1" noChangeArrowheads="1"/>
          </p:cNvSpPr>
          <p:nvPr>
            <p:ph idx="1"/>
          </p:nvPr>
        </p:nvSpPr>
        <p:spPr>
          <a:xfrm>
            <a:off x="304800" y="1598613"/>
            <a:ext cx="8610600" cy="4878387"/>
          </a:xfrm>
        </p:spPr>
        <p:txBody>
          <a:bodyPr/>
          <a:lstStyle/>
          <a:p>
            <a:pPr>
              <a:lnSpc>
                <a:spcPct val="80000"/>
              </a:lnSpc>
            </a:pPr>
            <a:r>
              <a:rPr lang="en-US" sz="2400"/>
              <a:t>A computer keyboard is a hardware device that functions in accordance to the instructions made by the user. It comprises circuits, switches and processors that help in transferring keystroke messages to the computer. </a:t>
            </a:r>
          </a:p>
          <a:p>
            <a:pPr>
              <a:lnSpc>
                <a:spcPct val="80000"/>
              </a:lnSpc>
            </a:pPr>
            <a:endParaRPr lang="en-US" sz="2400"/>
          </a:p>
          <a:p>
            <a:pPr>
              <a:lnSpc>
                <a:spcPct val="80000"/>
              </a:lnSpc>
            </a:pPr>
            <a:r>
              <a:rPr lang="en-US" sz="2400"/>
              <a:t>In today's technology driven world, everyone is aware about computing and the usage of computer keyboard. We all know that keyboard is an input device that functions in accordance to the instructions of the user. Computer keyboards are used for performing various tasks such as </a:t>
            </a:r>
            <a:r>
              <a:rPr lang="en-US" sz="2400" b="1"/>
              <a:t>typing</a:t>
            </a:r>
            <a:r>
              <a:rPr lang="en-US" sz="2400"/>
              <a:t> on a word processor or text editor, accessing menus and playing games. Though pressing a key corresponds to typing a letter, sign or symbol, it may also represent computer commands. For example, pressing the F5 key is a command for refreshing. </a:t>
            </a:r>
            <a:br>
              <a:rPr lang="en-US" sz="2400"/>
            </a:br>
            <a:endParaRPr lang="en-U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ChangeArrowheads="1"/>
          </p:cNvSpPr>
          <p:nvPr/>
        </p:nvSpPr>
        <p:spPr bwMode="auto">
          <a:xfrm>
            <a:off x="0" y="0"/>
            <a:ext cx="2516188" cy="79375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pic>
        <p:nvPicPr>
          <p:cNvPr id="72709" name="Picture 5"/>
          <p:cNvPicPr>
            <a:picLocks noChangeAspect="1" noChangeArrowheads="1"/>
          </p:cNvPicPr>
          <p:nvPr/>
        </p:nvPicPr>
        <p:blipFill>
          <a:blip r:embed="rId2"/>
          <a:srcRect/>
          <a:stretch>
            <a:fillRect/>
          </a:stretch>
        </p:blipFill>
        <p:spPr bwMode="auto">
          <a:xfrm>
            <a:off x="990600" y="914400"/>
            <a:ext cx="2895600" cy="2327275"/>
          </a:xfrm>
          <a:prstGeom prst="rect">
            <a:avLst/>
          </a:prstGeom>
          <a:noFill/>
          <a:ln w="9525">
            <a:noFill/>
            <a:miter lim="800000"/>
            <a:headEnd/>
            <a:tailEnd/>
          </a:ln>
          <a:effectLst/>
        </p:spPr>
      </p:pic>
      <p:sp>
        <p:nvSpPr>
          <p:cNvPr id="72710" name="Rectangle 6"/>
          <p:cNvSpPr>
            <a:spLocks noChangeArrowheads="1"/>
          </p:cNvSpPr>
          <p:nvPr/>
        </p:nvSpPr>
        <p:spPr bwMode="auto">
          <a:xfrm>
            <a:off x="838200" y="3276600"/>
            <a:ext cx="3352800" cy="701675"/>
          </a:xfrm>
          <a:prstGeom prst="rect">
            <a:avLst/>
          </a:prstGeom>
          <a:noFill/>
          <a:ln w="9525">
            <a:noFill/>
            <a:miter lim="800000"/>
            <a:headEnd/>
            <a:tailEnd/>
          </a:ln>
          <a:effectLst/>
        </p:spPr>
        <p:txBody>
          <a:bodyPr anchor="ctr">
            <a:spAutoFit/>
          </a:bodyPr>
          <a:lstStyle/>
          <a:p>
            <a:pPr eaLnBrk="1" hangingPunct="1"/>
            <a:r>
              <a:rPr lang="en-US" sz="2000">
                <a:solidFill>
                  <a:srgbClr val="CC3300"/>
                </a:solidFill>
              </a:rPr>
              <a:t>Wacom Intuos3 6x8, shown with pen and mouse. </a:t>
            </a:r>
          </a:p>
        </p:txBody>
      </p:sp>
      <p:pic>
        <p:nvPicPr>
          <p:cNvPr id="72711" name="Picture 7"/>
          <p:cNvPicPr>
            <a:picLocks noChangeAspect="1" noChangeArrowheads="1"/>
          </p:cNvPicPr>
          <p:nvPr/>
        </p:nvPicPr>
        <p:blipFill>
          <a:blip r:embed="rId3"/>
          <a:srcRect/>
          <a:stretch>
            <a:fillRect/>
          </a:stretch>
        </p:blipFill>
        <p:spPr bwMode="auto">
          <a:xfrm>
            <a:off x="4876800" y="914400"/>
            <a:ext cx="3200400" cy="2382838"/>
          </a:xfrm>
          <a:prstGeom prst="rect">
            <a:avLst/>
          </a:prstGeom>
          <a:noFill/>
          <a:ln w="9525">
            <a:noFill/>
            <a:miter lim="800000"/>
            <a:headEnd/>
            <a:tailEnd/>
          </a:ln>
          <a:effectLst/>
        </p:spPr>
      </p:pic>
      <p:sp>
        <p:nvSpPr>
          <p:cNvPr id="72712" name="Rectangle 8"/>
          <p:cNvSpPr>
            <a:spLocks noChangeArrowheads="1"/>
          </p:cNvSpPr>
          <p:nvPr/>
        </p:nvSpPr>
        <p:spPr bwMode="auto">
          <a:xfrm>
            <a:off x="4800600" y="3276600"/>
            <a:ext cx="3733800" cy="1311275"/>
          </a:xfrm>
          <a:prstGeom prst="rect">
            <a:avLst/>
          </a:prstGeom>
          <a:noFill/>
          <a:ln w="9525">
            <a:noFill/>
            <a:miter lim="800000"/>
            <a:headEnd/>
            <a:tailEnd/>
          </a:ln>
          <a:effectLst/>
        </p:spPr>
        <p:txBody>
          <a:bodyPr anchor="ctr">
            <a:spAutoFit/>
          </a:bodyPr>
          <a:lstStyle/>
          <a:p>
            <a:pPr eaLnBrk="1" hangingPunct="1"/>
            <a:r>
              <a:rPr lang="en-US" sz="2000">
                <a:solidFill>
                  <a:srgbClr val="CC3300"/>
                </a:solidFill>
              </a:rPr>
              <a:t>A 6×8 </a:t>
            </a:r>
            <a:r>
              <a:rPr lang="en-US" sz="2000" b="1">
                <a:solidFill>
                  <a:srgbClr val="CC3300"/>
                </a:solidFill>
              </a:rPr>
              <a:t>Wacom</a:t>
            </a:r>
            <a:r>
              <a:rPr lang="en-US" sz="2000">
                <a:solidFill>
                  <a:srgbClr val="CC3300"/>
                </a:solidFill>
              </a:rPr>
              <a:t> Intuos3 graphics tablet with DuoSwitch erasing Grip Pen </a:t>
            </a:r>
            <a:r>
              <a:rPr lang="en-US" sz="2000" b="1">
                <a:solidFill>
                  <a:srgbClr val="CC3300"/>
                </a:solidFill>
              </a:rPr>
              <a:t>stylus</a:t>
            </a:r>
            <a:r>
              <a:rPr lang="en-US" sz="2000">
                <a:solidFill>
                  <a:srgbClr val="CC3300"/>
                </a:solidFill>
              </a:rPr>
              <a:t> and 5-button scrollwheel puck. </a:t>
            </a:r>
          </a:p>
        </p:txBody>
      </p:sp>
      <p:pic>
        <p:nvPicPr>
          <p:cNvPr id="72713" name="Picture 9"/>
          <p:cNvPicPr>
            <a:picLocks noChangeAspect="1" noChangeArrowheads="1"/>
          </p:cNvPicPr>
          <p:nvPr/>
        </p:nvPicPr>
        <p:blipFill>
          <a:blip r:embed="rId4"/>
          <a:srcRect/>
          <a:stretch>
            <a:fillRect/>
          </a:stretch>
        </p:blipFill>
        <p:spPr bwMode="auto">
          <a:xfrm>
            <a:off x="1143000" y="4419600"/>
            <a:ext cx="3124200" cy="2290763"/>
          </a:xfrm>
          <a:prstGeom prst="rect">
            <a:avLst/>
          </a:prstGeom>
          <a:noFill/>
          <a:ln w="9525">
            <a:noFill/>
            <a:miter lim="800000"/>
            <a:headEnd/>
            <a:tailEnd/>
          </a:ln>
          <a:effectLst/>
        </p:spPr>
      </p:pic>
      <p:sp>
        <p:nvSpPr>
          <p:cNvPr id="72714" name="Rectangle 10"/>
          <p:cNvSpPr>
            <a:spLocks noChangeArrowheads="1"/>
          </p:cNvSpPr>
          <p:nvPr/>
        </p:nvSpPr>
        <p:spPr bwMode="auto">
          <a:xfrm>
            <a:off x="4572000" y="5456238"/>
            <a:ext cx="4267200" cy="701675"/>
          </a:xfrm>
          <a:prstGeom prst="rect">
            <a:avLst/>
          </a:prstGeom>
          <a:noFill/>
          <a:ln w="9525">
            <a:noFill/>
            <a:miter lim="800000"/>
            <a:headEnd/>
            <a:tailEnd/>
          </a:ln>
          <a:effectLst/>
        </p:spPr>
        <p:txBody>
          <a:bodyPr anchor="ctr">
            <a:spAutoFit/>
          </a:bodyPr>
          <a:lstStyle/>
          <a:p>
            <a:pPr eaLnBrk="1" hangingPunct="1"/>
            <a:r>
              <a:rPr lang="en-US" sz="2000">
                <a:solidFill>
                  <a:srgbClr val="CC3300"/>
                </a:solidFill>
              </a:rPr>
              <a:t>A </a:t>
            </a:r>
            <a:r>
              <a:rPr lang="en-US" sz="2000" b="1">
                <a:solidFill>
                  <a:srgbClr val="CC3300"/>
                </a:solidFill>
              </a:rPr>
              <a:t>Wacom</a:t>
            </a:r>
            <a:r>
              <a:rPr lang="en-US" sz="2000">
                <a:solidFill>
                  <a:srgbClr val="CC3300"/>
                </a:solidFill>
              </a:rPr>
              <a:t> Graphire4 graphics tablet with two-button erasing </a:t>
            </a:r>
            <a:r>
              <a:rPr lang="en-US" sz="2000" b="1">
                <a:solidFill>
                  <a:srgbClr val="CC3300"/>
                </a:solidFill>
              </a:rPr>
              <a:t>stylus</a:t>
            </a:r>
            <a:r>
              <a:rPr lang="en-US" sz="2000">
                <a:solidFill>
                  <a:srgbClr val="CC3300"/>
                </a:solidFill>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3600" b="1">
                <a:solidFill>
                  <a:srgbClr val="CC3300"/>
                </a:solidFill>
              </a:rPr>
              <a:t>Working principle</a:t>
            </a:r>
          </a:p>
        </p:txBody>
      </p:sp>
      <p:sp>
        <p:nvSpPr>
          <p:cNvPr id="71683" name="Rectangle 3"/>
          <p:cNvSpPr>
            <a:spLocks noGrp="1" noChangeArrowheads="1"/>
          </p:cNvSpPr>
          <p:nvPr>
            <p:ph idx="1"/>
          </p:nvPr>
        </p:nvSpPr>
        <p:spPr/>
        <p:txBody>
          <a:bodyPr/>
          <a:lstStyle/>
          <a:p>
            <a:pPr>
              <a:lnSpc>
                <a:spcPct val="90000"/>
              </a:lnSpc>
            </a:pPr>
            <a:r>
              <a:rPr lang="en-US" sz="2400"/>
              <a:t>The tablet cores to be film coated make continual orbital motions within the closed rotating drum under the action of a streamlined guide plate. During the motion, coating medium automatically sprays according to the technological process and rational technological parameters, at the same time hot air is supplied under a negative pressure. The hot air penetrates through the tablet core layers and is discharged from the bottom of the layers, so that the coating medium sprayed on the surface will dry rapidly and evenly, thus forming a solid and smooth surface film.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381000"/>
            <a:ext cx="9144000" cy="914400"/>
          </a:xfrm>
        </p:spPr>
        <p:txBody>
          <a:bodyPr>
            <a:normAutofit fontScale="90000"/>
          </a:bodyPr>
          <a:lstStyle/>
          <a:p>
            <a:r>
              <a:rPr lang="en-US" sz="3200" b="1">
                <a:solidFill>
                  <a:srgbClr val="CC3300"/>
                </a:solidFill>
              </a:rPr>
              <a:t>some of the common features of graphics tablets... </a:t>
            </a:r>
            <a:br>
              <a:rPr lang="en-US" sz="3200" b="1">
                <a:solidFill>
                  <a:srgbClr val="CC3300"/>
                </a:solidFill>
              </a:rPr>
            </a:br>
            <a:endParaRPr lang="en-US" sz="3200" b="1">
              <a:solidFill>
                <a:srgbClr val="CC3300"/>
              </a:solidFill>
            </a:endParaRPr>
          </a:p>
        </p:txBody>
      </p:sp>
      <p:sp>
        <p:nvSpPr>
          <p:cNvPr id="62467" name="Rectangle 3"/>
          <p:cNvSpPr>
            <a:spLocks noGrp="1" noChangeArrowheads="1"/>
          </p:cNvSpPr>
          <p:nvPr>
            <p:ph idx="1"/>
          </p:nvPr>
        </p:nvSpPr>
        <p:spPr>
          <a:xfrm>
            <a:off x="0" y="1295400"/>
            <a:ext cx="9144000" cy="5029200"/>
          </a:xfrm>
        </p:spPr>
        <p:txBody>
          <a:bodyPr>
            <a:normAutofit lnSpcReduction="10000"/>
          </a:bodyPr>
          <a:lstStyle/>
          <a:p>
            <a:pPr>
              <a:lnSpc>
                <a:spcPct val="80000"/>
              </a:lnSpc>
            </a:pPr>
            <a:r>
              <a:rPr lang="en-US" sz="2400" b="1">
                <a:solidFill>
                  <a:schemeClr val="tx2"/>
                </a:solidFill>
              </a:rPr>
              <a:t>Size:</a:t>
            </a:r>
          </a:p>
          <a:p>
            <a:pPr>
              <a:lnSpc>
                <a:spcPct val="80000"/>
              </a:lnSpc>
              <a:buFont typeface="Wingdings" pitchFamily="2" charset="2"/>
              <a:buNone/>
            </a:pPr>
            <a:endParaRPr lang="en-US" sz="2400" b="1">
              <a:solidFill>
                <a:schemeClr val="tx2"/>
              </a:solidFill>
            </a:endParaRPr>
          </a:p>
          <a:p>
            <a:pPr lvl="1">
              <a:lnSpc>
                <a:spcPct val="80000"/>
              </a:lnSpc>
              <a:buFont typeface="Wingdings" pitchFamily="2" charset="2"/>
              <a:buChar char="Ø"/>
            </a:pPr>
            <a:r>
              <a:rPr lang="en-US" sz="2400"/>
              <a:t>Size is one of the first factors you'll need to consider in choosing a tablet. Bigger is not necessarily better. </a:t>
            </a:r>
          </a:p>
          <a:p>
            <a:pPr lvl="1">
              <a:lnSpc>
                <a:spcPct val="80000"/>
              </a:lnSpc>
              <a:buFont typeface="Wingdings" pitchFamily="2" charset="2"/>
              <a:buChar char="Ø"/>
            </a:pPr>
            <a:endParaRPr lang="en-US" sz="2400"/>
          </a:p>
          <a:p>
            <a:pPr lvl="1">
              <a:lnSpc>
                <a:spcPct val="80000"/>
              </a:lnSpc>
              <a:buFont typeface="Wingdings" pitchFamily="2" charset="2"/>
              <a:buChar char="Ø"/>
            </a:pPr>
            <a:r>
              <a:rPr lang="en-US" sz="2400"/>
              <a:t>For home users and hobbyists, the most common sizes are 4" by 5" and 6" by 8". </a:t>
            </a:r>
          </a:p>
          <a:p>
            <a:pPr lvl="1">
              <a:lnSpc>
                <a:spcPct val="80000"/>
              </a:lnSpc>
              <a:buFont typeface="Wingdings" pitchFamily="2" charset="2"/>
              <a:buChar char="Ø"/>
            </a:pPr>
            <a:endParaRPr lang="en-US" sz="2400"/>
          </a:p>
          <a:p>
            <a:pPr lvl="1">
              <a:lnSpc>
                <a:spcPct val="80000"/>
              </a:lnSpc>
              <a:buFont typeface="Wingdings" pitchFamily="2" charset="2"/>
              <a:buChar char="Ø"/>
            </a:pPr>
            <a:r>
              <a:rPr lang="en-US" sz="2400"/>
              <a:t>CAD users, artists, and technical illustrators may desire a larger surface area, but the price escalates as the size increases. Remember, the larger your tablet surface is, the more you will need to move your arms.</a:t>
            </a:r>
          </a:p>
          <a:p>
            <a:pPr lvl="1">
              <a:lnSpc>
                <a:spcPct val="80000"/>
              </a:lnSpc>
              <a:buFont typeface="Wingdings" pitchFamily="2" charset="2"/>
              <a:buChar char="Ø"/>
            </a:pPr>
            <a:endParaRPr lang="en-US" sz="2400"/>
          </a:p>
          <a:p>
            <a:pPr lvl="1">
              <a:lnSpc>
                <a:spcPct val="80000"/>
              </a:lnSpc>
              <a:buFont typeface="Wingdings" pitchFamily="2" charset="2"/>
              <a:buChar char="Ø"/>
            </a:pPr>
            <a:r>
              <a:rPr lang="en-US" sz="2400"/>
              <a:t>Many people prefer a smaller tablet to minimize arm motion. However, this may feel unnatural to an artist who is used to drawing or painting with large sweeping motions.</a:t>
            </a:r>
          </a:p>
          <a:p>
            <a:pPr lvl="1">
              <a:lnSpc>
                <a:spcPct val="80000"/>
              </a:lnSpc>
              <a:buFont typeface="Wingdings" pitchFamily="2" charset="2"/>
              <a:buNone/>
            </a:pPr>
            <a:endParaRPr lang="en-US" sz="24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228600" y="914400"/>
            <a:ext cx="8226425" cy="4953000"/>
          </a:xfrm>
        </p:spPr>
        <p:txBody>
          <a:bodyPr/>
          <a:lstStyle/>
          <a:p>
            <a:pPr lvl="1">
              <a:lnSpc>
                <a:spcPct val="90000"/>
              </a:lnSpc>
              <a:buFont typeface="Wingdings" pitchFamily="2" charset="2"/>
              <a:buChar char="Ø"/>
            </a:pPr>
            <a:r>
              <a:rPr lang="en-US" sz="2400"/>
              <a:t>Another important thing to know about tablet size is that the dimensions given almost always refer to the input surface area of the tablet.</a:t>
            </a:r>
          </a:p>
          <a:p>
            <a:pPr lvl="1">
              <a:lnSpc>
                <a:spcPct val="90000"/>
              </a:lnSpc>
              <a:buFont typeface="Wingdings" pitchFamily="2" charset="2"/>
              <a:buChar char="Ø"/>
            </a:pPr>
            <a:endParaRPr lang="en-US" sz="2400"/>
          </a:p>
          <a:p>
            <a:pPr lvl="1">
              <a:lnSpc>
                <a:spcPct val="90000"/>
              </a:lnSpc>
              <a:buFont typeface="Wingdings" pitchFamily="2" charset="2"/>
              <a:buChar char="Ø"/>
            </a:pPr>
            <a:r>
              <a:rPr lang="en-US" sz="2400"/>
              <a:t> The actual footprint of the tablet can be as much as 4 to 5 inches larger than the input area. </a:t>
            </a:r>
          </a:p>
          <a:p>
            <a:pPr lvl="1">
              <a:lnSpc>
                <a:spcPct val="90000"/>
              </a:lnSpc>
              <a:buFont typeface="Wingdings" pitchFamily="2" charset="2"/>
              <a:buChar char="Ø"/>
            </a:pPr>
            <a:endParaRPr lang="en-US" sz="2400"/>
          </a:p>
          <a:p>
            <a:pPr lvl="1">
              <a:lnSpc>
                <a:spcPct val="90000"/>
              </a:lnSpc>
              <a:buFont typeface="Wingdings" pitchFamily="2" charset="2"/>
              <a:buChar char="Ø"/>
            </a:pPr>
            <a:r>
              <a:rPr lang="en-US" sz="2400"/>
              <a:t>Keep this in mind as you shop, or you may be surprised that your tablet takes up much more desktop space than you may have considered. My 6" by 8" Wacom Intuos tablet, for instance, has a footprint of 10" by 13.5". </a:t>
            </a:r>
          </a:p>
          <a:p>
            <a:pPr>
              <a:lnSpc>
                <a:spcPct val="90000"/>
              </a:lnSpc>
            </a:pPr>
            <a:endParaRPr lang="en-US" sz="2400"/>
          </a:p>
        </p:txBody>
      </p:sp>
      <p:sp>
        <p:nvSpPr>
          <p:cNvPr id="64516" name="Rectangle 4"/>
          <p:cNvSpPr>
            <a:spLocks noChangeArrowheads="1"/>
          </p:cNvSpPr>
          <p:nvPr/>
        </p:nvSpPr>
        <p:spPr bwMode="auto">
          <a:xfrm>
            <a:off x="0" y="0"/>
            <a:ext cx="2516188" cy="79375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455613" y="838200"/>
            <a:ext cx="8226425" cy="5257800"/>
          </a:xfrm>
        </p:spPr>
        <p:txBody>
          <a:bodyPr/>
          <a:lstStyle/>
          <a:p>
            <a:pPr>
              <a:lnSpc>
                <a:spcPct val="80000"/>
              </a:lnSpc>
              <a:buFont typeface="Wingdings" pitchFamily="2" charset="2"/>
              <a:buChar char="Ø"/>
            </a:pPr>
            <a:r>
              <a:rPr lang="en-US" sz="2400"/>
              <a:t>Until recently, the popular sizes of graphics tablets have been 4x5, 6x8, and 9x12 which matches up neatly to the 4:3 aspect ratio of traditional computer monitors. But starting in the mid-2000s there has been a proliferation of </a:t>
            </a:r>
            <a:r>
              <a:rPr lang="en-US" sz="2400" b="1"/>
              <a:t>widescreen aspect ratio monitors</a:t>
            </a:r>
            <a:r>
              <a:rPr lang="en-US" sz="2400"/>
              <a:t>. Because of this, </a:t>
            </a:r>
            <a:r>
              <a:rPr lang="en-US" sz="2400" b="1"/>
              <a:t>Wacom has begun producing wide-format graphics tablets</a:t>
            </a:r>
            <a:r>
              <a:rPr lang="en-US" sz="2400"/>
              <a:t> to better correspond with the aspect ratio of widescreen monitors and for users working with </a:t>
            </a:r>
            <a:r>
              <a:rPr lang="en-US" sz="2400" b="1"/>
              <a:t>multiple monitors</a:t>
            </a:r>
            <a:r>
              <a:rPr lang="en-US" sz="2400"/>
              <a:t>. </a:t>
            </a:r>
          </a:p>
          <a:p>
            <a:pPr>
              <a:lnSpc>
                <a:spcPct val="80000"/>
              </a:lnSpc>
              <a:buFont typeface="Wingdings" pitchFamily="2" charset="2"/>
              <a:buChar char="Ø"/>
            </a:pPr>
            <a:endParaRPr lang="en-US" sz="2400"/>
          </a:p>
          <a:p>
            <a:pPr>
              <a:lnSpc>
                <a:spcPct val="80000"/>
              </a:lnSpc>
              <a:buFont typeface="Wingdings" pitchFamily="2" charset="2"/>
              <a:buChar char="Ø"/>
            </a:pPr>
            <a:r>
              <a:rPr lang="en-US" sz="2400"/>
              <a:t>Although it's nice, it's not necessary that your graphics tablet match the </a:t>
            </a:r>
            <a:r>
              <a:rPr lang="en-US" sz="2400" b="1"/>
              <a:t>aspect ratio</a:t>
            </a:r>
            <a:r>
              <a:rPr lang="en-US" sz="2400"/>
              <a:t> of your monitor, because the tablet software takes care of the mapping. </a:t>
            </a:r>
          </a:p>
          <a:p>
            <a:pPr>
              <a:lnSpc>
                <a:spcPct val="80000"/>
              </a:lnSpc>
              <a:buFont typeface="Wingdings" pitchFamily="2" charset="2"/>
              <a:buChar char="Ø"/>
            </a:pPr>
            <a:endParaRPr lang="en-US" sz="2400"/>
          </a:p>
          <a:p>
            <a:pPr>
              <a:lnSpc>
                <a:spcPct val="80000"/>
              </a:lnSpc>
              <a:buFont typeface="Wingdings" pitchFamily="2" charset="2"/>
              <a:buChar char="Ø"/>
            </a:pPr>
            <a:r>
              <a:rPr lang="en-US" sz="2400"/>
              <a:t>Currently, Wacom and Aiptek are the only manufacturers I know of producing wide-format graphics tablets. </a:t>
            </a:r>
          </a:p>
          <a:p>
            <a:pPr>
              <a:lnSpc>
                <a:spcPct val="80000"/>
              </a:lnSpc>
            </a:pPr>
            <a:endParaRPr lang="en-US" sz="2400"/>
          </a:p>
          <a:p>
            <a:pPr>
              <a:lnSpc>
                <a:spcPct val="80000"/>
              </a:lnSpc>
            </a:pPr>
            <a:endParaRPr lang="en-US" sz="2400"/>
          </a:p>
        </p:txBody>
      </p:sp>
      <p:sp>
        <p:nvSpPr>
          <p:cNvPr id="63492" name="Rectangle 4"/>
          <p:cNvSpPr>
            <a:spLocks noChangeArrowheads="1"/>
          </p:cNvSpPr>
          <p:nvPr/>
        </p:nvSpPr>
        <p:spPr bwMode="auto">
          <a:xfrm>
            <a:off x="0" y="0"/>
            <a:ext cx="2516188" cy="79375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0" y="838200"/>
            <a:ext cx="9144000" cy="5867400"/>
          </a:xfrm>
        </p:spPr>
        <p:txBody>
          <a:bodyPr/>
          <a:lstStyle/>
          <a:p>
            <a:pPr>
              <a:lnSpc>
                <a:spcPct val="80000"/>
              </a:lnSpc>
            </a:pPr>
            <a:r>
              <a:rPr lang="en-US" sz="2400" b="1">
                <a:solidFill>
                  <a:schemeClr val="tx2"/>
                </a:solidFill>
              </a:rPr>
              <a:t>Interface:</a:t>
            </a:r>
          </a:p>
          <a:p>
            <a:pPr lvl="1">
              <a:lnSpc>
                <a:spcPct val="80000"/>
              </a:lnSpc>
              <a:buFont typeface="Wingdings" pitchFamily="2" charset="2"/>
              <a:buChar char="Ø"/>
            </a:pPr>
            <a:r>
              <a:rPr lang="en-US" sz="2400"/>
              <a:t>The interface is how your tablet connects to your computer. Most tablets these days have a USB interface which is ideal since most computers in use today support USB.</a:t>
            </a:r>
          </a:p>
          <a:p>
            <a:pPr lvl="1">
              <a:lnSpc>
                <a:spcPct val="80000"/>
              </a:lnSpc>
              <a:buFont typeface="Wingdings" pitchFamily="2" charset="2"/>
              <a:buChar char="Ø"/>
            </a:pPr>
            <a:endParaRPr lang="en-US" sz="2400"/>
          </a:p>
          <a:p>
            <a:pPr lvl="1">
              <a:lnSpc>
                <a:spcPct val="80000"/>
              </a:lnSpc>
              <a:buFont typeface="Wingdings" pitchFamily="2" charset="2"/>
              <a:buChar char="Ø"/>
            </a:pPr>
            <a:r>
              <a:rPr lang="en-US" sz="2400"/>
              <a:t> USB devices are hot swapable so you'll be ale to move the tablet more easily for use on multiple computers or just to get it off the desk when you need to. </a:t>
            </a:r>
          </a:p>
          <a:p>
            <a:pPr lvl="1">
              <a:lnSpc>
                <a:spcPct val="80000"/>
              </a:lnSpc>
              <a:buFont typeface="Wingdings" pitchFamily="2" charset="2"/>
              <a:buChar char="Ø"/>
            </a:pPr>
            <a:endParaRPr lang="en-US" sz="2400"/>
          </a:p>
          <a:p>
            <a:pPr lvl="1">
              <a:lnSpc>
                <a:spcPct val="80000"/>
              </a:lnSpc>
              <a:buFont typeface="Wingdings" pitchFamily="2" charset="2"/>
              <a:buChar char="Ø"/>
            </a:pPr>
            <a:r>
              <a:rPr lang="en-US" sz="2400"/>
              <a:t>If you have a very old computer that does not support USB, you'll need to choose a tablet with a serial interface. If you need a serial interface, be sure your computer has an available serial port that does not conflict with another device. </a:t>
            </a:r>
          </a:p>
          <a:p>
            <a:pPr lvl="1">
              <a:lnSpc>
                <a:spcPct val="80000"/>
              </a:lnSpc>
              <a:buFont typeface="Wingdings" pitchFamily="2" charset="2"/>
              <a:buChar char="Ø"/>
            </a:pPr>
            <a:endParaRPr lang="en-US" sz="2400"/>
          </a:p>
          <a:p>
            <a:pPr lvl="1">
              <a:lnSpc>
                <a:spcPct val="80000"/>
              </a:lnSpc>
              <a:buFont typeface="Wingdings" pitchFamily="2" charset="2"/>
              <a:buChar char="Ø"/>
            </a:pPr>
            <a:r>
              <a:rPr lang="en-US" sz="2400"/>
              <a:t>If you have both a serial mouse and a serial modem (rare these days), proceed with caution, because you could face a conflict if you add a serial tablet. </a:t>
            </a:r>
          </a:p>
          <a:p>
            <a:pPr lvl="1">
              <a:lnSpc>
                <a:spcPct val="80000"/>
              </a:lnSpc>
              <a:buFont typeface="Wingdings" pitchFamily="2" charset="2"/>
              <a:buChar char="Ø"/>
            </a:pPr>
            <a:endParaRPr lang="en-US" sz="2400"/>
          </a:p>
          <a:p>
            <a:pPr>
              <a:lnSpc>
                <a:spcPct val="80000"/>
              </a:lnSpc>
              <a:buFont typeface="Wingdings" pitchFamily="2" charset="2"/>
              <a:buNone/>
            </a:pPr>
            <a:endParaRPr lang="en-US" sz="2400"/>
          </a:p>
        </p:txBody>
      </p:sp>
      <p:sp>
        <p:nvSpPr>
          <p:cNvPr id="65540" name="Rectangle 4"/>
          <p:cNvSpPr>
            <a:spLocks noChangeArrowheads="1"/>
          </p:cNvSpPr>
          <p:nvPr/>
        </p:nvSpPr>
        <p:spPr bwMode="auto">
          <a:xfrm>
            <a:off x="0" y="228600"/>
            <a:ext cx="2516188" cy="53340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455613" y="1066800"/>
            <a:ext cx="8231187" cy="5181600"/>
          </a:xfrm>
        </p:spPr>
        <p:txBody>
          <a:bodyPr/>
          <a:lstStyle/>
          <a:p>
            <a:pPr lvl="1">
              <a:lnSpc>
                <a:spcPct val="80000"/>
              </a:lnSpc>
              <a:buFont typeface="Wingdings" pitchFamily="2" charset="2"/>
              <a:buChar char="Ø"/>
            </a:pPr>
            <a:r>
              <a:rPr lang="en-US" sz="2400"/>
              <a:t>A tablet with a USB interface gets its power from your computer, but a serial tablet requires a separate power connection, so you'll want to make sure you have an available outlet that can accommodate a medium-sized transformer. </a:t>
            </a:r>
          </a:p>
          <a:p>
            <a:pPr lvl="1">
              <a:lnSpc>
                <a:spcPct val="80000"/>
              </a:lnSpc>
              <a:buFont typeface="Wingdings" pitchFamily="2" charset="2"/>
              <a:buNone/>
            </a:pPr>
            <a:endParaRPr lang="en-US" sz="2400"/>
          </a:p>
          <a:p>
            <a:pPr lvl="1">
              <a:lnSpc>
                <a:spcPct val="80000"/>
              </a:lnSpc>
              <a:buFont typeface="Wingdings" pitchFamily="2" charset="2"/>
              <a:buChar char="Ø"/>
            </a:pPr>
            <a:r>
              <a:rPr lang="en-US" sz="2400" b="1"/>
              <a:t>Bluetooth</a:t>
            </a:r>
            <a:r>
              <a:rPr lang="en-US" sz="2400"/>
              <a:t> is another option for connecting a graphics tablet to your computer without the use of wires. Bluetooth is a wireless protocol frequently used for connecting electronics devices. </a:t>
            </a:r>
          </a:p>
          <a:p>
            <a:pPr lvl="1">
              <a:lnSpc>
                <a:spcPct val="80000"/>
              </a:lnSpc>
              <a:buFont typeface="Wingdings" pitchFamily="2" charset="2"/>
              <a:buChar char="Ø"/>
            </a:pPr>
            <a:endParaRPr lang="en-US" sz="2400"/>
          </a:p>
          <a:p>
            <a:pPr lvl="1">
              <a:lnSpc>
                <a:spcPct val="80000"/>
              </a:lnSpc>
              <a:buFont typeface="Wingdings" pitchFamily="2" charset="2"/>
              <a:buChar char="Ø"/>
            </a:pPr>
            <a:r>
              <a:rPr lang="en-US" sz="2400"/>
              <a:t>Currently, Wacom is the only manufacturer I know of producing a Bluetooth-capable tablet, the </a:t>
            </a:r>
            <a:r>
              <a:rPr lang="en-US" sz="2400" b="1"/>
              <a:t>Graphire Bluetooth</a:t>
            </a:r>
            <a:r>
              <a:rPr lang="en-US" sz="2400"/>
              <a:t>, which can connect to your computer without wires. </a:t>
            </a:r>
          </a:p>
          <a:p>
            <a:pPr>
              <a:lnSpc>
                <a:spcPct val="80000"/>
              </a:lnSpc>
            </a:pPr>
            <a:endParaRPr lang="en-US" sz="2400"/>
          </a:p>
        </p:txBody>
      </p:sp>
      <p:sp>
        <p:nvSpPr>
          <p:cNvPr id="66565" name="Rectangle 5"/>
          <p:cNvSpPr>
            <a:spLocks noChangeArrowheads="1"/>
          </p:cNvSpPr>
          <p:nvPr/>
        </p:nvSpPr>
        <p:spPr bwMode="auto">
          <a:xfrm>
            <a:off x="0" y="228600"/>
            <a:ext cx="2516188" cy="53340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152400" y="1143000"/>
            <a:ext cx="8991600" cy="6019800"/>
          </a:xfrm>
        </p:spPr>
        <p:txBody>
          <a:bodyPr/>
          <a:lstStyle/>
          <a:p>
            <a:pPr>
              <a:lnSpc>
                <a:spcPct val="80000"/>
              </a:lnSpc>
            </a:pPr>
            <a:r>
              <a:rPr lang="en-US" sz="2400" b="1">
                <a:solidFill>
                  <a:schemeClr val="tx2"/>
                </a:solidFill>
              </a:rPr>
              <a:t>Pen/Stylus and Accessories</a:t>
            </a:r>
          </a:p>
          <a:p>
            <a:pPr lvl="1">
              <a:lnSpc>
                <a:spcPct val="80000"/>
              </a:lnSpc>
              <a:buFont typeface="Wingdings" pitchFamily="2" charset="2"/>
              <a:buChar char="Ø"/>
            </a:pPr>
            <a:r>
              <a:rPr lang="en-US" sz="2400"/>
              <a:t>Tablet should come with a pen that feels comfortable and natural in your hand. </a:t>
            </a:r>
          </a:p>
          <a:p>
            <a:pPr lvl="1">
              <a:lnSpc>
                <a:spcPct val="80000"/>
              </a:lnSpc>
              <a:buFont typeface="Wingdings" pitchFamily="2" charset="2"/>
              <a:buChar char="Ø"/>
            </a:pPr>
            <a:endParaRPr lang="en-US" sz="2400"/>
          </a:p>
          <a:p>
            <a:pPr lvl="1">
              <a:lnSpc>
                <a:spcPct val="80000"/>
              </a:lnSpc>
              <a:buFont typeface="Wingdings" pitchFamily="2" charset="2"/>
              <a:buChar char="Ø"/>
            </a:pPr>
            <a:r>
              <a:rPr lang="en-US" sz="2400"/>
              <a:t>Find out if the stylus requires a battery. A battery will not only require occasional replacement, but it will make the pen heavier, too. </a:t>
            </a:r>
          </a:p>
          <a:p>
            <a:pPr lvl="1">
              <a:lnSpc>
                <a:spcPct val="80000"/>
              </a:lnSpc>
              <a:buFont typeface="Wingdings" pitchFamily="2" charset="2"/>
              <a:buChar char="Ø"/>
            </a:pPr>
            <a:endParaRPr lang="en-US" sz="2400"/>
          </a:p>
          <a:p>
            <a:pPr lvl="1">
              <a:lnSpc>
                <a:spcPct val="80000"/>
              </a:lnSpc>
              <a:buFont typeface="Wingdings" pitchFamily="2" charset="2"/>
              <a:buChar char="Ø"/>
            </a:pPr>
            <a:r>
              <a:rPr lang="en-US" sz="2400"/>
              <a:t>Your pen may be tethered or free. If the pen is untethered you'll have to be more careful about losing or misplacing it. </a:t>
            </a:r>
          </a:p>
          <a:p>
            <a:pPr lvl="1">
              <a:lnSpc>
                <a:spcPct val="80000"/>
              </a:lnSpc>
              <a:buFont typeface="Wingdings" pitchFamily="2" charset="2"/>
              <a:buChar char="Ø"/>
            </a:pPr>
            <a:endParaRPr lang="en-US" sz="2400"/>
          </a:p>
          <a:p>
            <a:pPr lvl="1">
              <a:lnSpc>
                <a:spcPct val="80000"/>
              </a:lnSpc>
              <a:buFont typeface="Wingdings" pitchFamily="2" charset="2"/>
              <a:buChar char="Ø"/>
            </a:pPr>
            <a:r>
              <a:rPr lang="en-US" sz="2400"/>
              <a:t>If the pen is tethered, make sure you can choose which side of the tablet to attach the pen. </a:t>
            </a:r>
          </a:p>
        </p:txBody>
      </p:sp>
      <p:sp>
        <p:nvSpPr>
          <p:cNvPr id="67589" name="Rectangle 5"/>
          <p:cNvSpPr>
            <a:spLocks noChangeArrowheads="1"/>
          </p:cNvSpPr>
          <p:nvPr/>
        </p:nvSpPr>
        <p:spPr bwMode="auto">
          <a:xfrm>
            <a:off x="0" y="381000"/>
            <a:ext cx="2516188" cy="53340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381000" y="990600"/>
            <a:ext cx="8226425" cy="4497388"/>
          </a:xfrm>
        </p:spPr>
        <p:txBody>
          <a:bodyPr/>
          <a:lstStyle/>
          <a:p>
            <a:pPr lvl="1">
              <a:lnSpc>
                <a:spcPct val="80000"/>
              </a:lnSpc>
              <a:buFont typeface="Wingdings" pitchFamily="2" charset="2"/>
              <a:buChar char="Ø"/>
            </a:pPr>
            <a:r>
              <a:rPr lang="en-US" sz="2400"/>
              <a:t>Many pens will also have a switch or buttons built onto the pen, and some pens have an erasing end. This is an excellent feature because the buttons can be programmed for specific functions such as a right-click or double-click, and the erasing tip can perform a delete function in one swipe, or automatically activate the eraser tool in your graphics software. </a:t>
            </a:r>
          </a:p>
          <a:p>
            <a:pPr lvl="1">
              <a:lnSpc>
                <a:spcPct val="80000"/>
              </a:lnSpc>
              <a:buFont typeface="Wingdings" pitchFamily="2" charset="2"/>
              <a:buChar char="Ø"/>
            </a:pPr>
            <a:endParaRPr lang="en-US" sz="2400"/>
          </a:p>
          <a:p>
            <a:pPr lvl="1">
              <a:lnSpc>
                <a:spcPct val="80000"/>
              </a:lnSpc>
              <a:buFont typeface="Wingdings" pitchFamily="2" charset="2"/>
              <a:buChar char="Ø"/>
            </a:pPr>
            <a:r>
              <a:rPr lang="en-US" sz="2400"/>
              <a:t>Some tablet manufacturers offer additional pens and other pointing tools that you can program independently. When using these optional accessories, your tablet should recognize it as a new tool and use the customized preferences you have specified for that specific tool. </a:t>
            </a:r>
          </a:p>
          <a:p>
            <a:pPr>
              <a:lnSpc>
                <a:spcPct val="80000"/>
              </a:lnSpc>
            </a:pPr>
            <a:endParaRPr lang="en-US" sz="2400">
              <a:solidFill>
                <a:schemeClr val="tx2"/>
              </a:solidFill>
            </a:endParaRPr>
          </a:p>
          <a:p>
            <a:pPr>
              <a:lnSpc>
                <a:spcPct val="80000"/>
              </a:lnSpc>
            </a:pPr>
            <a:endParaRPr lang="en-US" sz="2400"/>
          </a:p>
        </p:txBody>
      </p:sp>
      <p:sp>
        <p:nvSpPr>
          <p:cNvPr id="68612" name="Rectangle 4"/>
          <p:cNvSpPr>
            <a:spLocks noChangeArrowheads="1"/>
          </p:cNvSpPr>
          <p:nvPr/>
        </p:nvSpPr>
        <p:spPr bwMode="auto">
          <a:xfrm>
            <a:off x="0" y="152400"/>
            <a:ext cx="2516188" cy="53340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304800" y="990600"/>
            <a:ext cx="8610600" cy="5638800"/>
          </a:xfrm>
        </p:spPr>
        <p:txBody>
          <a:bodyPr/>
          <a:lstStyle/>
          <a:p>
            <a:r>
              <a:rPr lang="en-US" sz="2400" b="1">
                <a:solidFill>
                  <a:schemeClr val="tx2"/>
                </a:solidFill>
              </a:rPr>
              <a:t>Pressure-sensitivity</a:t>
            </a:r>
          </a:p>
          <a:p>
            <a:pPr lvl="1">
              <a:buFont typeface="Wingdings" pitchFamily="2" charset="2"/>
              <a:buChar char="Ø"/>
            </a:pPr>
            <a:r>
              <a:rPr lang="en-US" sz="2400"/>
              <a:t>Pressure level refers to the sensitivity to pressure on the surface of the tablet. </a:t>
            </a:r>
          </a:p>
          <a:p>
            <a:pPr lvl="1">
              <a:buFont typeface="Wingdings" pitchFamily="2" charset="2"/>
              <a:buChar char="Ø"/>
            </a:pPr>
            <a:endParaRPr lang="en-US" sz="2400"/>
          </a:p>
          <a:p>
            <a:pPr lvl="1">
              <a:buFont typeface="Wingdings" pitchFamily="2" charset="2"/>
              <a:buChar char="Ø"/>
            </a:pPr>
            <a:r>
              <a:rPr lang="en-US" sz="2400"/>
              <a:t>Most tablets have either 256, 512, or 1024 pressure levels. </a:t>
            </a:r>
          </a:p>
          <a:p>
            <a:pPr lvl="1">
              <a:buFont typeface="Wingdings" pitchFamily="2" charset="2"/>
              <a:buChar char="Ø"/>
            </a:pPr>
            <a:endParaRPr lang="en-US" sz="2400"/>
          </a:p>
          <a:p>
            <a:pPr lvl="1">
              <a:buFont typeface="Wingdings" pitchFamily="2" charset="2"/>
              <a:buChar char="Ø"/>
            </a:pPr>
            <a:r>
              <a:rPr lang="en-US" sz="2400"/>
              <a:t>The pressure-sensitivity can control line thickness, transparency, and/or color. </a:t>
            </a:r>
          </a:p>
          <a:p>
            <a:pPr lvl="1">
              <a:buFont typeface="Wingdings" pitchFamily="2" charset="2"/>
              <a:buChar char="Ø"/>
            </a:pPr>
            <a:endParaRPr lang="en-US" sz="2400"/>
          </a:p>
          <a:p>
            <a:pPr lvl="1">
              <a:buFont typeface="Wingdings" pitchFamily="2" charset="2"/>
              <a:buChar char="Ø"/>
            </a:pPr>
            <a:r>
              <a:rPr lang="en-US" sz="2400"/>
              <a:t>The higher the pressure-sensitivity, the more responsive and natural your tablet will feel and the more control you will have. </a:t>
            </a:r>
          </a:p>
          <a:p>
            <a:endParaRPr lang="en-US" sz="2400"/>
          </a:p>
        </p:txBody>
      </p:sp>
      <p:sp>
        <p:nvSpPr>
          <p:cNvPr id="69636" name="Rectangle 4"/>
          <p:cNvSpPr>
            <a:spLocks noChangeArrowheads="1"/>
          </p:cNvSpPr>
          <p:nvPr/>
        </p:nvSpPr>
        <p:spPr bwMode="auto">
          <a:xfrm>
            <a:off x="0" y="152400"/>
            <a:ext cx="2516188" cy="53340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5613" y="273050"/>
            <a:ext cx="2516187" cy="793750"/>
          </a:xfrm>
        </p:spPr>
        <p:txBody>
          <a:bodyPr/>
          <a:lstStyle/>
          <a:p>
            <a:pPr algn="l"/>
            <a:r>
              <a:rPr lang="en-US" sz="3200" b="1">
                <a:solidFill>
                  <a:srgbClr val="CC3300"/>
                </a:solidFill>
                <a:effectLst/>
              </a:rPr>
              <a:t>Continue…</a:t>
            </a:r>
          </a:p>
        </p:txBody>
      </p:sp>
      <p:sp>
        <p:nvSpPr>
          <p:cNvPr id="28675" name="Rectangle 3"/>
          <p:cNvSpPr>
            <a:spLocks noGrp="1" noChangeArrowheads="1"/>
          </p:cNvSpPr>
          <p:nvPr>
            <p:ph idx="1"/>
          </p:nvPr>
        </p:nvSpPr>
        <p:spPr>
          <a:xfrm>
            <a:off x="455613" y="1371600"/>
            <a:ext cx="8226425" cy="4724400"/>
          </a:xfrm>
        </p:spPr>
        <p:txBody>
          <a:bodyPr/>
          <a:lstStyle/>
          <a:p>
            <a:r>
              <a:rPr lang="en-US" sz="2400"/>
              <a:t>For some characters, it is necessary to press and hold more than one key at the same time. Speaking about the history of </a:t>
            </a:r>
            <a:r>
              <a:rPr lang="en-US" sz="2400" b="1"/>
              <a:t>compute keyboards</a:t>
            </a:r>
            <a:r>
              <a:rPr lang="en-US" sz="2400"/>
              <a:t>, it was modeled in the 1940's based on the technology of typewriter keyboard. Similar to typewriter keyboard, a computer keyboard consists of a set of keys engraved with symbols and letters. However, the productivity of working on a computer keyboard is much more than that of a typewriter keyboard.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a:xfrm>
            <a:off x="533400" y="2209800"/>
            <a:ext cx="8226425" cy="1676400"/>
          </a:xfrm>
          <a:noFill/>
          <a:ln/>
        </p:spPr>
        <p:txBody>
          <a:bodyPr/>
          <a:lstStyle/>
          <a:p>
            <a:r>
              <a:rPr lang="en-US" sz="4000" b="1">
                <a:solidFill>
                  <a:srgbClr val="CC3300"/>
                </a:solidFill>
              </a:rPr>
              <a:t>Working principles of joysticks</a:t>
            </a:r>
            <a:r>
              <a:rPr lang="en-US" sz="4000"/>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5613" y="273050"/>
            <a:ext cx="8226425" cy="717550"/>
          </a:xfrm>
        </p:spPr>
        <p:txBody>
          <a:bodyPr/>
          <a:lstStyle/>
          <a:p>
            <a:r>
              <a:rPr lang="en-US" sz="3200" b="1">
                <a:solidFill>
                  <a:srgbClr val="CC3300"/>
                </a:solidFill>
              </a:rPr>
              <a:t>Introduction of joystick</a:t>
            </a:r>
          </a:p>
        </p:txBody>
      </p:sp>
      <p:sp>
        <p:nvSpPr>
          <p:cNvPr id="73731" name="Rectangle 3"/>
          <p:cNvSpPr>
            <a:spLocks noGrp="1" noChangeArrowheads="1"/>
          </p:cNvSpPr>
          <p:nvPr>
            <p:ph idx="1"/>
          </p:nvPr>
        </p:nvSpPr>
        <p:spPr>
          <a:xfrm>
            <a:off x="457200" y="1295400"/>
            <a:ext cx="8229600" cy="5257800"/>
          </a:xfrm>
        </p:spPr>
        <p:txBody>
          <a:bodyPr/>
          <a:lstStyle/>
          <a:p>
            <a:pPr>
              <a:lnSpc>
                <a:spcPct val="80000"/>
              </a:lnSpc>
            </a:pPr>
            <a:r>
              <a:rPr lang="en-US" sz="2400"/>
              <a:t>A </a:t>
            </a:r>
            <a:r>
              <a:rPr lang="en-US" sz="2400" b="1"/>
              <a:t>joystick</a:t>
            </a:r>
            <a:r>
              <a:rPr lang="en-US" sz="2400"/>
              <a:t> is an input device consisting of a stick that pivots on a base and reports its angle or direction to the device it is controlling. </a:t>
            </a:r>
          </a:p>
          <a:p>
            <a:pPr>
              <a:lnSpc>
                <a:spcPct val="80000"/>
              </a:lnSpc>
            </a:pPr>
            <a:endParaRPr lang="en-US" sz="2400"/>
          </a:p>
          <a:p>
            <a:pPr>
              <a:lnSpc>
                <a:spcPct val="80000"/>
              </a:lnSpc>
            </a:pPr>
            <a:r>
              <a:rPr lang="en-US" sz="2400"/>
              <a:t>Joysticks are often used to control video games, and usually have one or more push-buttons whose state can also be read by the computer. A popular variation of the joystick used on modern </a:t>
            </a:r>
            <a:r>
              <a:rPr lang="en-US" sz="2400" b="1"/>
              <a:t>video game consoles</a:t>
            </a:r>
            <a:r>
              <a:rPr lang="en-US" sz="2400"/>
              <a:t> is the </a:t>
            </a:r>
            <a:r>
              <a:rPr lang="en-US" sz="2400" b="1"/>
              <a:t>analog stick</a:t>
            </a:r>
            <a:r>
              <a:rPr lang="en-US" sz="2400"/>
              <a:t>.</a:t>
            </a:r>
          </a:p>
          <a:p>
            <a:pPr>
              <a:lnSpc>
                <a:spcPct val="80000"/>
              </a:lnSpc>
            </a:pPr>
            <a:endParaRPr lang="en-US" sz="2400"/>
          </a:p>
          <a:p>
            <a:pPr>
              <a:lnSpc>
                <a:spcPct val="80000"/>
              </a:lnSpc>
            </a:pPr>
            <a:r>
              <a:rPr lang="en-US" sz="2400"/>
              <a:t>The joystick has been the principal flight control in the </a:t>
            </a:r>
            <a:r>
              <a:rPr lang="en-US" sz="2400" b="1"/>
              <a:t>cockpit</a:t>
            </a:r>
            <a:r>
              <a:rPr lang="en-US" sz="2400"/>
              <a:t> of many aircraft, particularly military fast jets, where </a:t>
            </a:r>
            <a:r>
              <a:rPr lang="en-US" sz="2400" b="1"/>
              <a:t>center stick</a:t>
            </a:r>
            <a:r>
              <a:rPr lang="en-US" sz="2400"/>
              <a:t> or </a:t>
            </a:r>
            <a:r>
              <a:rPr lang="en-US" sz="2400" b="1"/>
              <a:t>side-stick </a:t>
            </a:r>
            <a:r>
              <a:rPr lang="en-US" sz="2400"/>
              <a:t>location may be employed.</a:t>
            </a:r>
          </a:p>
          <a:p>
            <a:pPr>
              <a:lnSpc>
                <a:spcPct val="80000"/>
              </a:lnSpc>
            </a:pPr>
            <a:endParaRPr lang="en-US" sz="24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a:xfrm>
            <a:off x="381000" y="609600"/>
            <a:ext cx="8226425" cy="4497388"/>
          </a:xfrm>
        </p:spPr>
        <p:txBody>
          <a:bodyPr/>
          <a:lstStyle/>
          <a:p>
            <a:r>
              <a:rPr lang="en-US" sz="2400"/>
              <a:t>Joysticks are also used for controlling machines such as cranes, trucks, underwater unmanned vehicles, wheelchairs, surveillance cameras and zero turning radius lawn mowers. Miniature finger-operated joysticks have been adopted as input devices for smaller electronic equipment such as </a:t>
            </a:r>
            <a:r>
              <a:rPr lang="en-US" sz="2400" b="1"/>
              <a:t>mobile phones</a:t>
            </a:r>
            <a:r>
              <a:rPr lang="en-US" sz="2400"/>
              <a:t>.</a:t>
            </a:r>
          </a:p>
          <a:p>
            <a:endParaRPr lang="en-US" sz="2400"/>
          </a:p>
        </p:txBody>
      </p:sp>
      <p:sp>
        <p:nvSpPr>
          <p:cNvPr id="74756" name="Rectangle 4"/>
          <p:cNvSpPr>
            <a:spLocks noChangeArrowheads="1"/>
          </p:cNvSpPr>
          <p:nvPr/>
        </p:nvSpPr>
        <p:spPr bwMode="auto">
          <a:xfrm>
            <a:off x="0" y="0"/>
            <a:ext cx="2516188" cy="53340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pic>
        <p:nvPicPr>
          <p:cNvPr id="74757" name="Picture 5"/>
          <p:cNvPicPr>
            <a:picLocks noChangeAspect="1" noChangeArrowheads="1"/>
          </p:cNvPicPr>
          <p:nvPr/>
        </p:nvPicPr>
        <p:blipFill>
          <a:blip r:embed="rId2"/>
          <a:srcRect/>
          <a:stretch>
            <a:fillRect/>
          </a:stretch>
        </p:blipFill>
        <p:spPr bwMode="auto">
          <a:xfrm>
            <a:off x="1066800" y="3048000"/>
            <a:ext cx="2760663" cy="3657600"/>
          </a:xfrm>
          <a:prstGeom prst="rect">
            <a:avLst/>
          </a:prstGeom>
          <a:noFill/>
          <a:ln w="9525">
            <a:noFill/>
            <a:miter lim="800000"/>
            <a:headEnd/>
            <a:tailEnd/>
          </a:ln>
          <a:effectLst/>
        </p:spPr>
      </p:pic>
      <p:sp>
        <p:nvSpPr>
          <p:cNvPr id="74758" name="Rectangle 6"/>
          <p:cNvSpPr>
            <a:spLocks noChangeArrowheads="1"/>
          </p:cNvSpPr>
          <p:nvPr/>
        </p:nvSpPr>
        <p:spPr bwMode="auto">
          <a:xfrm>
            <a:off x="4038600" y="3810000"/>
            <a:ext cx="4572000" cy="2835275"/>
          </a:xfrm>
          <a:prstGeom prst="rect">
            <a:avLst/>
          </a:prstGeom>
          <a:noFill/>
          <a:ln w="9525">
            <a:noFill/>
            <a:miter lim="800000"/>
            <a:headEnd/>
            <a:tailEnd/>
          </a:ln>
          <a:effectLst/>
        </p:spPr>
        <p:txBody>
          <a:bodyPr anchor="ctr">
            <a:spAutoFit/>
          </a:bodyPr>
          <a:lstStyle/>
          <a:p>
            <a:pPr eaLnBrk="1" hangingPunct="1"/>
            <a:r>
              <a:rPr lang="en-US" sz="2000">
                <a:solidFill>
                  <a:srgbClr val="CC3300"/>
                </a:solidFill>
              </a:rPr>
              <a:t>joystick elements: </a:t>
            </a:r>
          </a:p>
          <a:p>
            <a:pPr eaLnBrk="1" hangingPunct="1"/>
            <a:r>
              <a:rPr lang="en-US" sz="2000">
                <a:solidFill>
                  <a:srgbClr val="CC3300"/>
                </a:solidFill>
              </a:rPr>
              <a:t>1. Stick </a:t>
            </a:r>
          </a:p>
          <a:p>
            <a:pPr eaLnBrk="1" hangingPunct="1"/>
            <a:r>
              <a:rPr lang="en-US" sz="2000">
                <a:solidFill>
                  <a:srgbClr val="CC3300"/>
                </a:solidFill>
              </a:rPr>
              <a:t>2. Base </a:t>
            </a:r>
          </a:p>
          <a:p>
            <a:pPr eaLnBrk="1" hangingPunct="1"/>
            <a:r>
              <a:rPr lang="en-US" sz="2000">
                <a:solidFill>
                  <a:srgbClr val="CC3300"/>
                </a:solidFill>
              </a:rPr>
              <a:t>3. Trigger </a:t>
            </a:r>
          </a:p>
          <a:p>
            <a:pPr eaLnBrk="1" hangingPunct="1"/>
            <a:r>
              <a:rPr lang="en-US" sz="2000">
                <a:solidFill>
                  <a:srgbClr val="CC3300"/>
                </a:solidFill>
              </a:rPr>
              <a:t>4. Extra buttons </a:t>
            </a:r>
          </a:p>
          <a:p>
            <a:pPr eaLnBrk="1" hangingPunct="1"/>
            <a:r>
              <a:rPr lang="en-US" sz="2000">
                <a:solidFill>
                  <a:srgbClr val="CC3300"/>
                </a:solidFill>
              </a:rPr>
              <a:t>5. Autofire switch </a:t>
            </a:r>
          </a:p>
          <a:p>
            <a:pPr eaLnBrk="1" hangingPunct="1"/>
            <a:r>
              <a:rPr lang="en-US" sz="2000">
                <a:solidFill>
                  <a:srgbClr val="CC3300"/>
                </a:solidFill>
              </a:rPr>
              <a:t>6. Throttle </a:t>
            </a:r>
          </a:p>
          <a:p>
            <a:pPr eaLnBrk="1" hangingPunct="1"/>
            <a:r>
              <a:rPr lang="en-US" sz="2000">
                <a:solidFill>
                  <a:srgbClr val="CC3300"/>
                </a:solidFill>
              </a:rPr>
              <a:t>7. Hat Switch (POV Hat) </a:t>
            </a:r>
          </a:p>
          <a:p>
            <a:pPr eaLnBrk="1" hangingPunct="1"/>
            <a:r>
              <a:rPr lang="en-US" sz="2000">
                <a:solidFill>
                  <a:srgbClr val="CC3300"/>
                </a:solidFill>
              </a:rPr>
              <a:t>8. Suction Cup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5613" y="273050"/>
            <a:ext cx="8226425" cy="641350"/>
          </a:xfrm>
        </p:spPr>
        <p:txBody>
          <a:bodyPr>
            <a:normAutofit fontScale="90000"/>
          </a:bodyPr>
          <a:lstStyle/>
          <a:p>
            <a:r>
              <a:rPr lang="en-US" sz="3200" b="1">
                <a:solidFill>
                  <a:srgbClr val="CC3300"/>
                </a:solidFill>
              </a:rPr>
              <a:t>How Joysticks Work</a:t>
            </a:r>
            <a:br>
              <a:rPr lang="en-US" sz="3200" b="1">
                <a:solidFill>
                  <a:srgbClr val="CC3300"/>
                </a:solidFill>
              </a:rPr>
            </a:br>
            <a:endParaRPr lang="en-US" sz="3200" b="1">
              <a:solidFill>
                <a:srgbClr val="CC3300"/>
              </a:solidFill>
            </a:endParaRPr>
          </a:p>
        </p:txBody>
      </p:sp>
      <p:sp>
        <p:nvSpPr>
          <p:cNvPr id="75779" name="Rectangle 3"/>
          <p:cNvSpPr>
            <a:spLocks noGrp="1" noChangeArrowheads="1"/>
          </p:cNvSpPr>
          <p:nvPr>
            <p:ph idx="1"/>
          </p:nvPr>
        </p:nvSpPr>
        <p:spPr>
          <a:xfrm>
            <a:off x="152400" y="990600"/>
            <a:ext cx="8991600" cy="5715000"/>
          </a:xfrm>
        </p:spPr>
        <p:txBody>
          <a:bodyPr/>
          <a:lstStyle/>
          <a:p>
            <a:pPr>
              <a:lnSpc>
                <a:spcPct val="90000"/>
              </a:lnSpc>
            </a:pPr>
            <a:r>
              <a:rPr lang="en-US" sz="2400"/>
              <a:t>Joysticks pull off a really neat trick. They take something entirely physical -- the movement of your hand -- and translate it into something entirely mathematical -- a string of ones and zeros (the language of computers). </a:t>
            </a:r>
          </a:p>
          <a:p>
            <a:pPr>
              <a:lnSpc>
                <a:spcPct val="90000"/>
              </a:lnSpc>
            </a:pPr>
            <a:endParaRPr lang="en-US" sz="2400"/>
          </a:p>
          <a:p>
            <a:pPr>
              <a:lnSpc>
                <a:spcPct val="90000"/>
              </a:lnSpc>
            </a:pPr>
            <a:r>
              <a:rPr lang="en-US" sz="2400"/>
              <a:t>With a good joystick, the translation is so flawless that you completely forget about it. When we are really engaged in a game, you feel like you're interacting with the virtual world directly. </a:t>
            </a:r>
          </a:p>
          <a:p>
            <a:pPr>
              <a:lnSpc>
                <a:spcPct val="90000"/>
              </a:lnSpc>
              <a:buFont typeface="Wingdings" pitchFamily="2" charset="2"/>
              <a:buNone/>
            </a:pPr>
            <a:endParaRPr lang="en-US" sz="2400"/>
          </a:p>
          <a:p>
            <a:pPr>
              <a:lnSpc>
                <a:spcPct val="90000"/>
              </a:lnSpc>
            </a:pPr>
            <a:r>
              <a:rPr lang="en-US" sz="2400"/>
              <a:t>We'll find out how several common joystick designs handle this translation. As we'll see, the technology has evolved a great deal from the first game console designs to the sophisticated "force feedback" models available today. </a:t>
            </a:r>
            <a:endParaRPr lang="en-US" sz="2400">
              <a:hlinkClick r:id="rId2"/>
            </a:endParaRPr>
          </a:p>
          <a:p>
            <a:pPr>
              <a:lnSpc>
                <a:spcPct val="90000"/>
              </a:lnSpc>
              <a:buFont typeface="Wingdings" pitchFamily="2" charset="2"/>
              <a:buNone/>
            </a:pPr>
            <a:endParaRPr lang="en-US" sz="2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5613" y="381000"/>
            <a:ext cx="8226425" cy="457200"/>
          </a:xfrm>
        </p:spPr>
        <p:txBody>
          <a:bodyPr>
            <a:normAutofit fontScale="90000"/>
          </a:bodyPr>
          <a:lstStyle/>
          <a:p>
            <a:r>
              <a:rPr lang="en-US" sz="3200" b="1">
                <a:solidFill>
                  <a:srgbClr val="CC3300"/>
                </a:solidFill>
              </a:rPr>
              <a:t>Technical details</a:t>
            </a:r>
            <a:br>
              <a:rPr lang="en-US" sz="3200" b="1">
                <a:solidFill>
                  <a:srgbClr val="CC3300"/>
                </a:solidFill>
              </a:rPr>
            </a:br>
            <a:endParaRPr lang="en-US" sz="3200" b="1">
              <a:solidFill>
                <a:srgbClr val="CC3300"/>
              </a:solidFill>
            </a:endParaRPr>
          </a:p>
        </p:txBody>
      </p:sp>
      <p:sp>
        <p:nvSpPr>
          <p:cNvPr id="76803" name="Rectangle 3"/>
          <p:cNvSpPr>
            <a:spLocks noGrp="1" noChangeArrowheads="1"/>
          </p:cNvSpPr>
          <p:nvPr>
            <p:ph idx="1"/>
          </p:nvPr>
        </p:nvSpPr>
        <p:spPr>
          <a:xfrm>
            <a:off x="152400" y="990600"/>
            <a:ext cx="8763000" cy="5715000"/>
          </a:xfrm>
        </p:spPr>
        <p:txBody>
          <a:bodyPr/>
          <a:lstStyle/>
          <a:p>
            <a:pPr>
              <a:lnSpc>
                <a:spcPct val="80000"/>
              </a:lnSpc>
            </a:pPr>
            <a:r>
              <a:rPr lang="en-US" sz="2400"/>
              <a:t>Most joysticks are two-dimensional, having two axes of movement (similar to a mouse), but one and three-dimensional joysticks do exist.</a:t>
            </a:r>
          </a:p>
          <a:p>
            <a:pPr>
              <a:lnSpc>
                <a:spcPct val="80000"/>
              </a:lnSpc>
            </a:pPr>
            <a:endParaRPr lang="en-US" sz="2400"/>
          </a:p>
          <a:p>
            <a:pPr>
              <a:lnSpc>
                <a:spcPct val="80000"/>
              </a:lnSpc>
            </a:pPr>
            <a:r>
              <a:rPr lang="en-US" sz="2400"/>
              <a:t> A joystick is generally configured so that moving the stick left or right signals movement along the X axis, and moving it forward (up) or back (down) signals movement along the Y axis. </a:t>
            </a:r>
          </a:p>
          <a:p>
            <a:pPr>
              <a:lnSpc>
                <a:spcPct val="80000"/>
              </a:lnSpc>
            </a:pPr>
            <a:endParaRPr lang="en-US" sz="2400"/>
          </a:p>
          <a:p>
            <a:pPr>
              <a:lnSpc>
                <a:spcPct val="80000"/>
              </a:lnSpc>
            </a:pPr>
            <a:r>
              <a:rPr lang="en-US" sz="2400"/>
              <a:t>In joysticks that are configured for three-dimensional movement, twisting the stick left (counter-clockwise) or right (clockwise) signals movement along the Z axis. These three axes - X Y and Z - are, in relation to an aircraft, roll, pitch, and yaw.</a:t>
            </a:r>
          </a:p>
          <a:p>
            <a:pPr>
              <a:lnSpc>
                <a:spcPct val="80000"/>
              </a:lnSpc>
            </a:pPr>
            <a:endParaRPr lang="en-US" sz="2400"/>
          </a:p>
          <a:p>
            <a:pPr>
              <a:lnSpc>
                <a:spcPct val="80000"/>
              </a:lnSpc>
            </a:pPr>
            <a:r>
              <a:rPr lang="en-US" sz="2400"/>
              <a:t>An </a:t>
            </a:r>
            <a:r>
              <a:rPr lang="en-US" sz="2400" i="1"/>
              <a:t>analog joystick</a:t>
            </a:r>
            <a:r>
              <a:rPr lang="en-US" sz="2400"/>
              <a:t> is a joystick which has continuous states, i.e. returns an angle measure of the movement in any direction in the plane or the space (usually using</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a:xfrm>
            <a:off x="152400" y="1066800"/>
            <a:ext cx="8991600" cy="6629400"/>
          </a:xfrm>
        </p:spPr>
        <p:txBody>
          <a:bodyPr/>
          <a:lstStyle/>
          <a:p>
            <a:pPr>
              <a:lnSpc>
                <a:spcPct val="80000"/>
              </a:lnSpc>
              <a:buFont typeface="Wingdings" pitchFamily="2" charset="2"/>
              <a:buNone/>
            </a:pPr>
            <a:r>
              <a:rPr lang="en-US" sz="2400" b="1"/>
              <a:t>    potentiometers</a:t>
            </a:r>
            <a:r>
              <a:rPr lang="en-US" sz="2400"/>
              <a:t>) and a </a:t>
            </a:r>
            <a:r>
              <a:rPr lang="en-US" sz="2400" i="1"/>
              <a:t>digital joystick</a:t>
            </a:r>
            <a:r>
              <a:rPr lang="en-US" sz="2400"/>
              <a:t> gives only on/off signals for four different directions, and mechanically possible combinations (such as up-right, down-left, etc.). </a:t>
            </a:r>
          </a:p>
          <a:p>
            <a:pPr>
              <a:lnSpc>
                <a:spcPct val="80000"/>
              </a:lnSpc>
              <a:buFont typeface="Wingdings" pitchFamily="2" charset="2"/>
              <a:buNone/>
            </a:pPr>
            <a:endParaRPr lang="en-US" sz="2400"/>
          </a:p>
          <a:p>
            <a:pPr>
              <a:lnSpc>
                <a:spcPct val="80000"/>
              </a:lnSpc>
            </a:pPr>
            <a:r>
              <a:rPr lang="en-US" sz="2400"/>
              <a:t>(Digital joysticks were very common as </a:t>
            </a:r>
            <a:r>
              <a:rPr lang="en-US" sz="2400" b="1"/>
              <a:t>game controllers</a:t>
            </a:r>
            <a:r>
              <a:rPr lang="en-US" sz="2400"/>
              <a:t> for the </a:t>
            </a:r>
            <a:r>
              <a:rPr lang="en-US" sz="2400" b="1"/>
              <a:t>video game consoles</a:t>
            </a:r>
            <a:r>
              <a:rPr lang="en-US" sz="2400"/>
              <a:t>, </a:t>
            </a:r>
            <a:r>
              <a:rPr lang="en-US" sz="2400" b="1"/>
              <a:t>arcade machines</a:t>
            </a:r>
            <a:r>
              <a:rPr lang="en-US" sz="2400"/>
              <a:t>, and </a:t>
            </a:r>
            <a:r>
              <a:rPr lang="en-US" sz="2400" b="1"/>
              <a:t>home computers</a:t>
            </a:r>
            <a:r>
              <a:rPr lang="en-US" sz="2400"/>
              <a:t> of the 1980s.)</a:t>
            </a:r>
          </a:p>
          <a:p>
            <a:pPr>
              <a:lnSpc>
                <a:spcPct val="80000"/>
              </a:lnSpc>
              <a:buFont typeface="Wingdings" pitchFamily="2" charset="2"/>
              <a:buNone/>
            </a:pPr>
            <a:endParaRPr lang="en-US" sz="2400"/>
          </a:p>
          <a:p>
            <a:pPr>
              <a:lnSpc>
                <a:spcPct val="80000"/>
              </a:lnSpc>
            </a:pPr>
            <a:r>
              <a:rPr lang="en-US" sz="2400"/>
              <a:t>Additionally joysticks often have one or more </a:t>
            </a:r>
            <a:r>
              <a:rPr lang="en-US" sz="2400" i="1"/>
              <a:t>fire buttons</a:t>
            </a:r>
            <a:r>
              <a:rPr lang="en-US" sz="2400"/>
              <a:t>, used to trigger some kind of action. These are simple on/off switches.</a:t>
            </a:r>
          </a:p>
          <a:p>
            <a:pPr>
              <a:lnSpc>
                <a:spcPct val="80000"/>
              </a:lnSpc>
            </a:pPr>
            <a:endParaRPr lang="en-US" sz="2400"/>
          </a:p>
          <a:p>
            <a:pPr>
              <a:lnSpc>
                <a:spcPct val="80000"/>
              </a:lnSpc>
            </a:pPr>
            <a:r>
              <a:rPr lang="en-US" sz="2400"/>
              <a:t>Some joysticks have </a:t>
            </a:r>
            <a:r>
              <a:rPr lang="en-US" sz="2400" b="1"/>
              <a:t>haptic feedback</a:t>
            </a:r>
            <a:r>
              <a:rPr lang="en-US" sz="2400"/>
              <a:t> capability. These are thus active devices, not just input devices. The computer can return a signal to the joystick that causes it to resist the movement with a returning force or make the joystick vibrate.</a:t>
            </a:r>
          </a:p>
        </p:txBody>
      </p:sp>
      <p:sp>
        <p:nvSpPr>
          <p:cNvPr id="77828" name="Rectangle 4"/>
          <p:cNvSpPr>
            <a:spLocks noChangeArrowheads="1"/>
          </p:cNvSpPr>
          <p:nvPr/>
        </p:nvSpPr>
        <p:spPr bwMode="auto">
          <a:xfrm>
            <a:off x="0" y="228600"/>
            <a:ext cx="2516188" cy="53340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381000" y="1143000"/>
            <a:ext cx="8226425" cy="4497388"/>
          </a:xfrm>
        </p:spPr>
        <p:txBody>
          <a:bodyPr/>
          <a:lstStyle/>
          <a:p>
            <a:r>
              <a:rPr lang="en-US" sz="2400"/>
              <a:t>Most I/O interface cards for </a:t>
            </a:r>
            <a:r>
              <a:rPr lang="en-US" sz="2400" b="1"/>
              <a:t>PCs</a:t>
            </a:r>
            <a:r>
              <a:rPr lang="en-US" sz="2400"/>
              <a:t> have a </a:t>
            </a:r>
            <a:r>
              <a:rPr lang="en-US" sz="2400" b="1"/>
              <a:t>joystick (game control) port</a:t>
            </a:r>
            <a:r>
              <a:rPr lang="en-US" sz="2400"/>
              <a:t>. Modern joysticks mostly use a </a:t>
            </a:r>
            <a:r>
              <a:rPr lang="en-US" sz="2400" b="1"/>
              <a:t>USB</a:t>
            </a:r>
            <a:r>
              <a:rPr lang="en-US" sz="2400"/>
              <a:t> interface for connection to the PC.</a:t>
            </a:r>
          </a:p>
          <a:p>
            <a:endParaRPr lang="en-US" sz="2400"/>
          </a:p>
          <a:p>
            <a:endParaRPr lang="en-US" sz="2400"/>
          </a:p>
        </p:txBody>
      </p:sp>
      <p:sp>
        <p:nvSpPr>
          <p:cNvPr id="78852" name="Rectangle 4"/>
          <p:cNvSpPr>
            <a:spLocks noChangeArrowheads="1"/>
          </p:cNvSpPr>
          <p:nvPr/>
        </p:nvSpPr>
        <p:spPr bwMode="auto">
          <a:xfrm>
            <a:off x="0" y="228600"/>
            <a:ext cx="2516188" cy="53340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pic>
        <p:nvPicPr>
          <p:cNvPr id="78853" name="Picture 5"/>
          <p:cNvPicPr>
            <a:picLocks noChangeAspect="1" noChangeArrowheads="1"/>
          </p:cNvPicPr>
          <p:nvPr/>
        </p:nvPicPr>
        <p:blipFill>
          <a:blip r:embed="rId2"/>
          <a:srcRect/>
          <a:stretch>
            <a:fillRect/>
          </a:stretch>
        </p:blipFill>
        <p:spPr bwMode="auto">
          <a:xfrm>
            <a:off x="1752600" y="2590800"/>
            <a:ext cx="5105400" cy="3489325"/>
          </a:xfrm>
          <a:prstGeom prst="rect">
            <a:avLst/>
          </a:prstGeom>
          <a:noFill/>
          <a:ln w="9525">
            <a:noFill/>
            <a:miter lim="800000"/>
            <a:headEnd/>
            <a:tailEnd/>
          </a:ln>
          <a:effectLst/>
        </p:spPr>
      </p:pic>
      <p:sp>
        <p:nvSpPr>
          <p:cNvPr id="78854" name="Rectangle 6"/>
          <p:cNvSpPr>
            <a:spLocks noChangeArrowheads="1"/>
          </p:cNvSpPr>
          <p:nvPr/>
        </p:nvSpPr>
        <p:spPr bwMode="auto">
          <a:xfrm>
            <a:off x="2438400" y="6172200"/>
            <a:ext cx="3830638" cy="396875"/>
          </a:xfrm>
          <a:prstGeom prst="rect">
            <a:avLst/>
          </a:prstGeom>
          <a:noFill/>
          <a:ln w="9525">
            <a:noFill/>
            <a:miter lim="800000"/>
            <a:headEnd/>
            <a:tailEnd/>
          </a:ln>
          <a:effectLst/>
        </p:spPr>
        <p:txBody>
          <a:bodyPr wrap="none" anchor="ctr">
            <a:spAutoFit/>
          </a:bodyPr>
          <a:lstStyle/>
          <a:p>
            <a:pPr eaLnBrk="1" hangingPunct="1"/>
            <a:r>
              <a:rPr lang="en-US" sz="2000">
                <a:solidFill>
                  <a:srgbClr val="CC3300"/>
                </a:solidFill>
              </a:rPr>
              <a:t>1980s one-button game joystick</a:t>
            </a:r>
            <a:r>
              <a:rPr lang="en-US"/>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457200"/>
            <a:ext cx="8154988" cy="412750"/>
          </a:xfrm>
        </p:spPr>
        <p:txBody>
          <a:bodyPr>
            <a:normAutofit fontScale="90000"/>
          </a:bodyPr>
          <a:lstStyle/>
          <a:p>
            <a:r>
              <a:rPr lang="en-US" sz="3200" b="1">
                <a:solidFill>
                  <a:srgbClr val="CC3300"/>
                </a:solidFill>
              </a:rPr>
              <a:t>Industrial applications</a:t>
            </a:r>
            <a:br>
              <a:rPr lang="en-US" sz="3200" b="1">
                <a:solidFill>
                  <a:srgbClr val="CC3300"/>
                </a:solidFill>
              </a:rPr>
            </a:br>
            <a:endParaRPr lang="en-US" sz="3200" b="1">
              <a:solidFill>
                <a:srgbClr val="CC3300"/>
              </a:solidFill>
            </a:endParaRPr>
          </a:p>
        </p:txBody>
      </p:sp>
      <p:sp>
        <p:nvSpPr>
          <p:cNvPr id="79875" name="Rectangle 3"/>
          <p:cNvSpPr>
            <a:spLocks noGrp="1" noChangeArrowheads="1"/>
          </p:cNvSpPr>
          <p:nvPr>
            <p:ph idx="1"/>
          </p:nvPr>
        </p:nvSpPr>
        <p:spPr>
          <a:xfrm>
            <a:off x="152400" y="838200"/>
            <a:ext cx="8839200" cy="7620000"/>
          </a:xfrm>
        </p:spPr>
        <p:txBody>
          <a:bodyPr/>
          <a:lstStyle/>
          <a:p>
            <a:pPr>
              <a:lnSpc>
                <a:spcPct val="80000"/>
              </a:lnSpc>
            </a:pPr>
            <a:r>
              <a:rPr lang="en-US" sz="2400"/>
              <a:t>In recent times, the employment of joysticks has become commonplace in many industrial and manufacturing applications, such as; cranes, assembly lines, forestry equipment, mining trucks, and excavators. </a:t>
            </a:r>
          </a:p>
          <a:p>
            <a:pPr>
              <a:lnSpc>
                <a:spcPct val="80000"/>
              </a:lnSpc>
            </a:pPr>
            <a:endParaRPr lang="en-US" sz="2400"/>
          </a:p>
          <a:p>
            <a:pPr>
              <a:lnSpc>
                <a:spcPct val="80000"/>
              </a:lnSpc>
            </a:pPr>
            <a:r>
              <a:rPr lang="en-US" sz="2400"/>
              <a:t>In fact, the use of such joysticks is in such high demand, that it has virtually replaced the traditional mechanical control lever in nearly all modern hydraulic control systems.</a:t>
            </a:r>
          </a:p>
          <a:p>
            <a:pPr>
              <a:lnSpc>
                <a:spcPct val="80000"/>
              </a:lnSpc>
            </a:pPr>
            <a:endParaRPr lang="en-US" sz="2400"/>
          </a:p>
          <a:p>
            <a:pPr>
              <a:lnSpc>
                <a:spcPct val="80000"/>
              </a:lnSpc>
            </a:pPr>
            <a:r>
              <a:rPr lang="en-US" sz="2400"/>
              <a:t>Due to the highly hands-on, rough nature of such applications, the industrial joystick tends to be more robust than the typical video-game controller, and able to function over a high cycle life. This led to the development and employment of </a:t>
            </a:r>
            <a:r>
              <a:rPr lang="en-US" sz="2400" b="1"/>
              <a:t>Hall Effect</a:t>
            </a:r>
            <a:r>
              <a:rPr lang="en-US" sz="2400"/>
              <a:t> sensing to such applications in the 1980s as a means of contactless sensing. </a:t>
            </a:r>
          </a:p>
          <a:p>
            <a:pPr>
              <a:lnSpc>
                <a:spcPct val="80000"/>
              </a:lnSpc>
            </a:pPr>
            <a:endParaRPr lang="en-US" sz="2400"/>
          </a:p>
          <a:p>
            <a:pPr>
              <a:lnSpc>
                <a:spcPct val="80000"/>
              </a:lnSpc>
            </a:pPr>
            <a:r>
              <a:rPr lang="en-US" sz="2400"/>
              <a:t>Several companies produce joysticks for industrial applications using hall effect technology.</a:t>
            </a:r>
          </a:p>
          <a:p>
            <a:pPr>
              <a:lnSpc>
                <a:spcPct val="80000"/>
              </a:lnSpc>
            </a:pPr>
            <a:endParaRPr 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228600" y="1143000"/>
            <a:ext cx="8686800" cy="5181600"/>
          </a:xfrm>
        </p:spPr>
        <p:txBody>
          <a:bodyPr/>
          <a:lstStyle/>
          <a:p>
            <a:pPr>
              <a:lnSpc>
                <a:spcPct val="80000"/>
              </a:lnSpc>
            </a:pPr>
            <a:r>
              <a:rPr lang="en-US" sz="2400" b="1">
                <a:solidFill>
                  <a:schemeClr val="tx2"/>
                </a:solidFill>
              </a:rPr>
              <a:t>Functioning of a Computer Keyboard</a:t>
            </a:r>
            <a:br>
              <a:rPr lang="en-US" sz="2400" b="1">
                <a:solidFill>
                  <a:schemeClr val="tx2"/>
                </a:solidFill>
              </a:rPr>
            </a:br>
            <a:r>
              <a:rPr lang="en-US" sz="2400"/>
              <a:t/>
            </a:r>
            <a:br>
              <a:rPr lang="en-US" sz="2400"/>
            </a:br>
            <a:r>
              <a:rPr lang="en-US" sz="2400"/>
              <a:t>In general, there are 80-110 keys in a computer keyboard. The keys may vary depending upon the brand and the type of operating system. Nevertheless, the shape, size and spacing of keys are almost same for all keyboards. Also the layout or arrangement of keys that represent letters, signs and symbols is same, which is referred to as QWERTY. </a:t>
            </a:r>
            <a:br>
              <a:rPr lang="en-US" sz="2400"/>
            </a:br>
            <a:r>
              <a:rPr lang="en-US" sz="2400"/>
              <a:t/>
            </a:r>
            <a:br>
              <a:rPr lang="en-US" sz="2400"/>
            </a:br>
            <a:r>
              <a:rPr lang="en-US" sz="2400"/>
              <a:t>The working of a computer keyboard can be compared to a miniature computer. Inside the keyboard, there are metallic plate, circuit board (key matrix) and processor, which are responsible for transferring information from the keyboard to the computer. Depending upon the working principle, there are two main types of keys, namely, capacitive and hard-contact. Let's discuss in brief about the functioning of capacitive and hard contact key.</a:t>
            </a:r>
            <a:br>
              <a:rPr lang="en-US" sz="2400"/>
            </a:br>
            <a:endParaRPr lang="en-US" sz="2400"/>
          </a:p>
        </p:txBody>
      </p:sp>
      <p:sp>
        <p:nvSpPr>
          <p:cNvPr id="29700" name="Rectangle 4"/>
          <p:cNvSpPr>
            <a:spLocks noChangeArrowheads="1"/>
          </p:cNvSpPr>
          <p:nvPr/>
        </p:nvSpPr>
        <p:spPr bwMode="auto">
          <a:xfrm>
            <a:off x="455613" y="273050"/>
            <a:ext cx="2516187" cy="79375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ChangeArrowheads="1"/>
          </p:cNvSpPr>
          <p:nvPr/>
        </p:nvSpPr>
        <p:spPr bwMode="auto">
          <a:xfrm>
            <a:off x="0" y="0"/>
            <a:ext cx="2516188" cy="79375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
        <p:nvSpPr>
          <p:cNvPr id="30736" name="Rectangle 16"/>
          <p:cNvSpPr>
            <a:spLocks noChangeArrowheads="1"/>
          </p:cNvSpPr>
          <p:nvPr/>
        </p:nvSpPr>
        <p:spPr bwMode="auto">
          <a:xfrm>
            <a:off x="0" y="762000"/>
            <a:ext cx="9144000" cy="2647950"/>
          </a:xfrm>
          <a:prstGeom prst="rect">
            <a:avLst/>
          </a:prstGeom>
          <a:noFill/>
          <a:ln w="9525">
            <a:noFill/>
            <a:miter lim="800000"/>
            <a:headEnd/>
            <a:tailEnd/>
          </a:ln>
          <a:effectLst/>
        </p:spPr>
        <p:txBody>
          <a:bodyPr anchor="ctr">
            <a:spAutoFit/>
          </a:bodyPr>
          <a:lstStyle/>
          <a:p>
            <a:pPr eaLnBrk="1" hangingPunct="1">
              <a:buFont typeface="Wingdings" pitchFamily="2" charset="2"/>
              <a:buChar char="§"/>
            </a:pPr>
            <a:r>
              <a:rPr lang="en-US" sz="2400" b="1">
                <a:solidFill>
                  <a:schemeClr val="tx2"/>
                </a:solidFill>
              </a:rPr>
              <a:t>Capacitive Key</a:t>
            </a:r>
            <a:r>
              <a:rPr lang="en-US" sz="2400">
                <a:solidFill>
                  <a:schemeClr val="tx2"/>
                </a:solidFill>
              </a:rPr>
              <a:t/>
            </a:r>
            <a:br>
              <a:rPr lang="en-US" sz="2400">
                <a:solidFill>
                  <a:schemeClr val="tx2"/>
                </a:solidFill>
              </a:rPr>
            </a:br>
            <a:r>
              <a:rPr lang="en-US" sz="2400"/>
              <a:t>On the underside of a capacitive key, a metal plunger is fixed, which helps in activating the circuit flow. When a capacitive key is pressed, the metal plunger applies a gentle pressure to the circuit board. The pressure is identified by the computer and the circuit flow is initiated, resulting in the transfer of information from the circuit to the currently installed software. </a:t>
            </a:r>
          </a:p>
        </p:txBody>
      </p:sp>
      <p:sp>
        <p:nvSpPr>
          <p:cNvPr id="30737" name="Rectangle 17"/>
          <p:cNvSpPr>
            <a:spLocks noChangeArrowheads="1"/>
          </p:cNvSpPr>
          <p:nvPr/>
        </p:nvSpPr>
        <p:spPr bwMode="auto">
          <a:xfrm>
            <a:off x="0" y="3657600"/>
            <a:ext cx="9144000" cy="3013075"/>
          </a:xfrm>
          <a:prstGeom prst="rect">
            <a:avLst/>
          </a:prstGeom>
          <a:noFill/>
          <a:ln w="9525">
            <a:noFill/>
            <a:miter lim="800000"/>
            <a:headEnd/>
            <a:tailEnd/>
          </a:ln>
          <a:effectLst/>
        </p:spPr>
        <p:txBody>
          <a:bodyPr anchor="ctr">
            <a:spAutoFit/>
          </a:bodyPr>
          <a:lstStyle/>
          <a:p>
            <a:pPr eaLnBrk="1" hangingPunct="1">
              <a:buFont typeface="Wingdings" pitchFamily="2" charset="2"/>
              <a:buChar char="§"/>
            </a:pPr>
            <a:r>
              <a:rPr lang="en-US" sz="2400" b="1">
                <a:solidFill>
                  <a:schemeClr val="tx2"/>
                </a:solidFill>
              </a:rPr>
              <a:t>Hard Contact Key</a:t>
            </a:r>
            <a:r>
              <a:rPr lang="en-US" sz="2400">
                <a:solidFill>
                  <a:schemeClr val="tx2"/>
                </a:solidFill>
              </a:rPr>
              <a:t/>
            </a:r>
            <a:br>
              <a:rPr lang="en-US" sz="2400">
                <a:solidFill>
                  <a:schemeClr val="tx2"/>
                </a:solidFill>
              </a:rPr>
            </a:br>
            <a:r>
              <a:rPr lang="en-US" sz="2400"/>
              <a:t>A hard contact key is attached with a metallic plate that helps in connecting the circuit board. When the hard contact key is pressed, it pushes a metallic plate, which in turn touches the metallic portion of the circuit plate. This overall process of completing a circuit results in a circuit flow, allowing the transfer of the message to the central processing unit (CPU), which is further transmitted to the software.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1219200"/>
            <a:ext cx="8226425" cy="4497388"/>
          </a:xfrm>
        </p:spPr>
        <p:txBody>
          <a:bodyPr/>
          <a:lstStyle/>
          <a:p>
            <a:pPr>
              <a:lnSpc>
                <a:spcPct val="90000"/>
              </a:lnSpc>
            </a:pPr>
            <a:r>
              <a:rPr lang="en-US" sz="2400"/>
              <a:t>In both the key types, the circuit signals the processor to read and/or identify the character that has been pressed. For example, in a hard contact key, the processor reads that pressing 'shift' and 'a' keys at the same time corresponds to 'A'. Hence accordingly, the letter, sign or symbol is displayed on the screen. Releasing the pressed key breaks the circuit flow, after which the key retains its original position. The communication between a computer keyboard and main </a:t>
            </a:r>
            <a:r>
              <a:rPr lang="en-US" sz="2400" b="1"/>
              <a:t>computer</a:t>
            </a:r>
            <a:r>
              <a:rPr lang="en-US" sz="2400"/>
              <a:t> is bi-directional, meaning that message or information can be sent within each other. </a:t>
            </a:r>
          </a:p>
        </p:txBody>
      </p:sp>
      <p:sp>
        <p:nvSpPr>
          <p:cNvPr id="31748" name="Rectangle 4"/>
          <p:cNvSpPr>
            <a:spLocks noChangeArrowheads="1"/>
          </p:cNvSpPr>
          <p:nvPr/>
        </p:nvSpPr>
        <p:spPr bwMode="auto">
          <a:xfrm>
            <a:off x="304800" y="228600"/>
            <a:ext cx="2516188" cy="793750"/>
          </a:xfrm>
          <a:prstGeom prst="rect">
            <a:avLst/>
          </a:prstGeom>
          <a:noFill/>
          <a:ln w="9525">
            <a:noFill/>
            <a:miter lim="800000"/>
            <a:headEnd/>
            <a:tailEnd/>
          </a:ln>
          <a:effectLst/>
        </p:spPr>
        <p:txBody>
          <a:bodyPr anchor="ctr" anchorCtr="1"/>
          <a:lstStyle/>
          <a:p>
            <a:pPr eaLnBrk="1" hangingPunct="1"/>
            <a:r>
              <a:rPr lang="en-US" sz="3200" b="1">
                <a:solidFill>
                  <a:srgbClr val="CC3300"/>
                </a:solidFill>
              </a:rPr>
              <a:t>Continue…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Matrix</a:t>
            </a:r>
            <a:endParaRPr lang="en-US" dirty="0"/>
          </a:p>
        </p:txBody>
      </p:sp>
      <p:graphicFrame>
        <p:nvGraphicFramePr>
          <p:cNvPr id="82946" name="Object 2"/>
          <p:cNvGraphicFramePr>
            <a:graphicFrameLocks noChangeAspect="1"/>
          </p:cNvGraphicFramePr>
          <p:nvPr/>
        </p:nvGraphicFramePr>
        <p:xfrm>
          <a:off x="1277938" y="2128838"/>
          <a:ext cx="6308725" cy="4124325"/>
        </p:xfrm>
        <a:graphic>
          <a:graphicData uri="http://schemas.openxmlformats.org/presentationml/2006/ole">
            <p:oleObj spid="_x0000_s82946" name="Bitmap Image" r:id="rId3" imgW="3514286" imgH="1380952" progId="PBrush">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1249</TotalTime>
  <Words>3848</Words>
  <Application>Microsoft Office PowerPoint</Application>
  <PresentationFormat>On-screen Show (4:3)</PresentationFormat>
  <Paragraphs>218</Paragraphs>
  <Slides>57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Office Theme</vt:lpstr>
      <vt:lpstr>Bitmap Image</vt:lpstr>
      <vt:lpstr>Working principles of keyboard,  mouse, scanner,  digitizing camera,  track ball,  tablets and  joysticks </vt:lpstr>
      <vt:lpstr>Working principles of keyboard</vt:lpstr>
      <vt:lpstr>Slide 3</vt:lpstr>
      <vt:lpstr>Computer Keyboard Functions: How does a Keyboard Work </vt:lpstr>
      <vt:lpstr>Continue…</vt:lpstr>
      <vt:lpstr>Slide 6</vt:lpstr>
      <vt:lpstr>Slide 7</vt:lpstr>
      <vt:lpstr>Slide 8</vt:lpstr>
      <vt:lpstr>Key Matrix</vt:lpstr>
      <vt:lpstr>How key board works</vt:lpstr>
      <vt:lpstr>Slide 11</vt:lpstr>
      <vt:lpstr>Slide 12</vt:lpstr>
      <vt:lpstr>What is a mouse? </vt:lpstr>
      <vt:lpstr>Disadvantages of Ball mouse </vt:lpstr>
      <vt:lpstr>Working of Optical mouse </vt:lpstr>
      <vt:lpstr>Slide 16</vt:lpstr>
      <vt:lpstr>Slide 17</vt:lpstr>
      <vt:lpstr>Comparison between a roller/ball  mouse and optical mouse </vt:lpstr>
      <vt:lpstr>Slide 19</vt:lpstr>
      <vt:lpstr>Working principles of scanner</vt:lpstr>
      <vt:lpstr>Introduction &amp; overview of scanner</vt:lpstr>
      <vt:lpstr>Slide 22</vt:lpstr>
      <vt:lpstr>Basic principle of scanner </vt:lpstr>
      <vt:lpstr>Slide 24</vt:lpstr>
      <vt:lpstr>Working principles of digitizing camera</vt:lpstr>
      <vt:lpstr>Introduction &amp; overview of digitizing camera</vt:lpstr>
      <vt:lpstr>Working principle of digitizing camera</vt:lpstr>
      <vt:lpstr>Slide 28</vt:lpstr>
      <vt:lpstr>Slide 29</vt:lpstr>
      <vt:lpstr>Slide 30</vt:lpstr>
      <vt:lpstr>Working principles of track ball</vt:lpstr>
      <vt:lpstr> Definition of Trackball </vt:lpstr>
      <vt:lpstr>Function </vt:lpstr>
      <vt:lpstr>Similarity to a Mouse </vt:lpstr>
      <vt:lpstr>Movement </vt:lpstr>
      <vt:lpstr>Accuracy </vt:lpstr>
      <vt:lpstr>Maintenance </vt:lpstr>
      <vt:lpstr>Working principles of tablets </vt:lpstr>
      <vt:lpstr>What is a graphics tablet? </vt:lpstr>
      <vt:lpstr>Slide 40</vt:lpstr>
      <vt:lpstr>Working principle</vt:lpstr>
      <vt:lpstr>some of the common features of graphics tablets...  </vt:lpstr>
      <vt:lpstr>Slide 43</vt:lpstr>
      <vt:lpstr>Slide 44</vt:lpstr>
      <vt:lpstr>Slide 45</vt:lpstr>
      <vt:lpstr>Slide 46</vt:lpstr>
      <vt:lpstr>Slide 47</vt:lpstr>
      <vt:lpstr>Slide 48</vt:lpstr>
      <vt:lpstr>Slide 49</vt:lpstr>
      <vt:lpstr>Working principles of joysticks </vt:lpstr>
      <vt:lpstr>Introduction of joystick</vt:lpstr>
      <vt:lpstr>Slide 52</vt:lpstr>
      <vt:lpstr>How Joysticks Work </vt:lpstr>
      <vt:lpstr>Technical details </vt:lpstr>
      <vt:lpstr>Slide 55</vt:lpstr>
      <vt:lpstr>Slide 56</vt:lpstr>
      <vt:lpstr>Industrial applications </vt:lpstr>
    </vt:vector>
  </TitlesOfParts>
  <Company>&lt;arabianhorse&gt;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principles of_ keyboard,  mouse, scanner,  digitizing camera,  track ball,  tablets and  joysticks</dc:title>
  <dc:creator>w</dc:creator>
  <cp:lastModifiedBy>Praveen</cp:lastModifiedBy>
  <cp:revision>144</cp:revision>
  <dcterms:created xsi:type="dcterms:W3CDTF">2010-01-31T10:45:48Z</dcterms:created>
  <dcterms:modified xsi:type="dcterms:W3CDTF">2016-03-19T19:08:20Z</dcterms:modified>
</cp:coreProperties>
</file>