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3" r:id="rId5"/>
    <p:sldId id="258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77" r:id="rId15"/>
    <p:sldId id="284" r:id="rId16"/>
    <p:sldId id="285" r:id="rId17"/>
    <p:sldId id="278" r:id="rId18"/>
    <p:sldId id="282" r:id="rId19"/>
    <p:sldId id="279" r:id="rId20"/>
    <p:sldId id="280" r:id="rId21"/>
    <p:sldId id="267" r:id="rId22"/>
    <p:sldId id="269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 and Multimedia</a:t>
            </a:r>
            <a:endParaRPr lang="en-US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5975" y="76200"/>
            <a:ext cx="1901825" cy="1444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–V </a:t>
            </a:r>
          </a:p>
          <a:p>
            <a:pPr lvl="1"/>
            <a:r>
              <a:rPr lang="en-US" dirty="0" smtClean="0"/>
              <a:t>Compression &amp; Decompression – </a:t>
            </a:r>
          </a:p>
          <a:p>
            <a:pPr lvl="1"/>
            <a:r>
              <a:rPr lang="en-US" dirty="0" smtClean="0"/>
              <a:t>Multimedia Data &amp; File Format standards :-TIFF, MIDI, JPEG, DIB, MPEG,RTF, – </a:t>
            </a:r>
          </a:p>
          <a:p>
            <a:pPr lvl="1"/>
            <a:r>
              <a:rPr lang="en-US" dirty="0" smtClean="0"/>
              <a:t>Multimedia I/O technologies - Digital voice and audio – Video image and animation– </a:t>
            </a:r>
          </a:p>
          <a:p>
            <a:pPr lvl="1"/>
            <a:r>
              <a:rPr lang="en-US" dirty="0" smtClean="0"/>
              <a:t>Full motion video – Storage and retrieval technologies.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909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1.Write a program to implement DDA line drawing algorithm</a:t>
            </a:r>
          </a:p>
          <a:p>
            <a:r>
              <a:rPr lang="en-US" dirty="0" smtClean="0"/>
              <a:t>2.Write a program to implement </a:t>
            </a:r>
            <a:r>
              <a:rPr lang="en-US" dirty="0" err="1" smtClean="0"/>
              <a:t>Bresenhames</a:t>
            </a:r>
            <a:r>
              <a:rPr lang="en-US" dirty="0" smtClean="0"/>
              <a:t>’ line drawing algorithm.</a:t>
            </a:r>
          </a:p>
          <a:p>
            <a:r>
              <a:rPr lang="en-US" dirty="0" smtClean="0"/>
              <a:t>3.Write a program to implement </a:t>
            </a:r>
            <a:r>
              <a:rPr lang="en-US" dirty="0" err="1" smtClean="0"/>
              <a:t>Bresenhames</a:t>
            </a:r>
            <a:r>
              <a:rPr lang="en-US" dirty="0" smtClean="0"/>
              <a:t>’ circle drawing algorithm. </a:t>
            </a:r>
          </a:p>
          <a:p>
            <a:r>
              <a:rPr lang="en-US" dirty="0" smtClean="0"/>
              <a:t>4.Write a program to draw an ellipse using </a:t>
            </a:r>
            <a:r>
              <a:rPr lang="en-US" dirty="0" err="1" smtClean="0"/>
              <a:t>Bresenhames</a:t>
            </a:r>
            <a:r>
              <a:rPr lang="en-US" dirty="0" smtClean="0"/>
              <a:t>’ algorithm.</a:t>
            </a:r>
          </a:p>
          <a:p>
            <a:r>
              <a:rPr lang="en-US" dirty="0" smtClean="0"/>
              <a:t>5.Write a program to perform various transformations on line , square &amp; rectangle.</a:t>
            </a:r>
          </a:p>
          <a:p>
            <a:r>
              <a:rPr lang="en-US" dirty="0" smtClean="0"/>
              <a:t>6.Write a program to implement Cohen Sutherland line clipping algorithm. </a:t>
            </a:r>
          </a:p>
          <a:p>
            <a:r>
              <a:rPr lang="en-US" dirty="0" smtClean="0"/>
              <a:t>7.Write a program to implement Liang-</a:t>
            </a:r>
            <a:r>
              <a:rPr lang="en-US" dirty="0" err="1" smtClean="0"/>
              <a:t>Bersky</a:t>
            </a:r>
            <a:r>
              <a:rPr lang="en-US" dirty="0" smtClean="0"/>
              <a:t> line clipping algorithm.</a:t>
            </a:r>
          </a:p>
          <a:p>
            <a:r>
              <a:rPr lang="en-US" dirty="0" smtClean="0"/>
              <a:t>8.Write a program to implement Cohen-</a:t>
            </a:r>
            <a:r>
              <a:rPr lang="en-US" dirty="0" err="1" smtClean="0"/>
              <a:t>Sutheland</a:t>
            </a:r>
            <a:r>
              <a:rPr lang="en-US" dirty="0" smtClean="0"/>
              <a:t> polygon clipping algorithm to clip a polygon with           a Pattern. </a:t>
            </a:r>
          </a:p>
          <a:p>
            <a:r>
              <a:rPr lang="en-US" dirty="0" smtClean="0"/>
              <a:t>9.Write a program to convert a color given in RGB space to it’s equivalent CMY color space. </a:t>
            </a:r>
          </a:p>
          <a:p>
            <a:r>
              <a:rPr lang="en-US" dirty="0" smtClean="0"/>
              <a:t>10.Study of various Multimedia file formats:-RTF,MIDI,GIF,JPEG,MPEG,TIFF etc. </a:t>
            </a:r>
          </a:p>
          <a:p>
            <a:r>
              <a:rPr lang="en-US" dirty="0" smtClean="0"/>
              <a:t>11.Write a program to implement  JPEG compression scheme for still images. </a:t>
            </a:r>
          </a:p>
          <a:p>
            <a:r>
              <a:rPr lang="en-US" dirty="0" smtClean="0"/>
              <a:t>12.Write a program to perform </a:t>
            </a:r>
            <a:r>
              <a:rPr lang="en-US" dirty="0" err="1" smtClean="0"/>
              <a:t>Packbits</a:t>
            </a:r>
            <a:r>
              <a:rPr lang="en-US" dirty="0" smtClean="0"/>
              <a:t> compression &amp; decompression.</a:t>
            </a:r>
          </a:p>
          <a:p>
            <a:r>
              <a:rPr lang="en-US" dirty="0" smtClean="0"/>
              <a:t>13.Write a short program to create a TIFF file using bitmap segments and text files as the TIFF</a:t>
            </a:r>
          </a:p>
          <a:p>
            <a:r>
              <a:rPr lang="en-US" dirty="0" smtClean="0"/>
              <a:t>      File components. </a:t>
            </a:r>
          </a:p>
          <a:p>
            <a:r>
              <a:rPr lang="en-US" dirty="0" smtClean="0"/>
              <a:t>14. Write a program to convert a BMP file into either JPEG or GIF file. </a:t>
            </a:r>
          </a:p>
          <a:p>
            <a:r>
              <a:rPr lang="en-US" dirty="0" smtClean="0"/>
              <a:t>15.Study of various Multimedia Authoring Tools.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Suggested list of experiment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programming skills in C (or C++)</a:t>
            </a:r>
          </a:p>
          <a:p>
            <a:r>
              <a:rPr lang="en-US" dirty="0" smtClean="0"/>
              <a:t>Basic Data Structures</a:t>
            </a:r>
          </a:p>
          <a:p>
            <a:pPr lvl="1"/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Arrays</a:t>
            </a:r>
          </a:p>
          <a:p>
            <a:r>
              <a:rPr lang="en-US" dirty="0" smtClean="0"/>
              <a:t>Coordinate Geometry</a:t>
            </a:r>
          </a:p>
          <a:p>
            <a:r>
              <a:rPr lang="en-US" dirty="0" smtClean="0"/>
              <a:t>Simple Linear Algebra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MidTerm</a:t>
            </a:r>
            <a:r>
              <a:rPr lang="en-US" dirty="0" smtClean="0"/>
              <a:t> Exam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Internal </a:t>
            </a:r>
            <a:r>
              <a:rPr lang="en-US" dirty="0" err="1" smtClean="0"/>
              <a:t>Assesment</a:t>
            </a:r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 err="1" smtClean="0"/>
              <a:t>Assesment</a:t>
            </a:r>
            <a:endParaRPr lang="en-US" dirty="0" smtClean="0"/>
          </a:p>
          <a:p>
            <a:r>
              <a:rPr lang="en-US" dirty="0" smtClean="0"/>
              <a:t>Final Written Exam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and Evaluation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Computer graphics include almost everything on computers that is not text or sound.</a:t>
            </a:r>
          </a:p>
          <a:p>
            <a:r>
              <a:rPr lang="en-US" dirty="0" smtClean="0"/>
              <a:t>Computer graphics involves </a:t>
            </a:r>
            <a:r>
              <a:rPr lang="en-US" b="1" dirty="0" smtClean="0"/>
              <a:t>display</a:t>
            </a:r>
            <a:r>
              <a:rPr lang="en-US" dirty="0" smtClean="0"/>
              <a:t>, </a:t>
            </a:r>
            <a:r>
              <a:rPr lang="en-US" b="1" dirty="0" smtClean="0"/>
              <a:t>manipulation</a:t>
            </a:r>
            <a:r>
              <a:rPr lang="en-US" dirty="0" smtClean="0"/>
              <a:t> and </a:t>
            </a:r>
            <a:r>
              <a:rPr lang="en-US" b="1" dirty="0" smtClean="0"/>
              <a:t>storage</a:t>
            </a:r>
            <a:r>
              <a:rPr lang="en-US" dirty="0" smtClean="0"/>
              <a:t> of pictures and experimental data for proper visualization using computer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graphics is one of the most effective and commonly used way to communicate the processed information to user.</a:t>
            </a:r>
          </a:p>
          <a:p>
            <a:r>
              <a:rPr lang="en-US" dirty="0" smtClean="0"/>
              <a:t>It helps in disp</a:t>
            </a:r>
            <a:r>
              <a:rPr lang="en-US" dirty="0" smtClean="0"/>
              <a:t>laying the information in the form of pictures/graphs/charts/ and diagrams instead of text.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Graphics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pictures of graphics objects are presented in computer graphics?</a:t>
            </a:r>
          </a:p>
          <a:p>
            <a:endParaRPr lang="en-US" dirty="0" smtClean="0"/>
          </a:p>
          <a:p>
            <a:r>
              <a:rPr lang="en-US" dirty="0" smtClean="0"/>
              <a:t>How the pictures and graphics objects are prepared in computer graphics for presentation?</a:t>
            </a:r>
          </a:p>
          <a:p>
            <a:endParaRPr lang="en-US" dirty="0" smtClean="0"/>
          </a:p>
          <a:p>
            <a:r>
              <a:rPr lang="en-US" dirty="0" smtClean="0"/>
              <a:t>How these prepared objects are presented ?</a:t>
            </a:r>
          </a:p>
          <a:p>
            <a:endParaRPr lang="en-US" dirty="0" smtClean="0"/>
          </a:p>
          <a:p>
            <a:r>
              <a:rPr lang="en-US" dirty="0" smtClean="0"/>
              <a:t>How an effective interaction in between these graphics objects is accomplished 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Therefore it is important to understand -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graphics pictures or graphics objects are presented as a collection of discrete picture elements known as pixels.</a:t>
            </a:r>
          </a:p>
          <a:p>
            <a:r>
              <a:rPr lang="en-US" dirty="0" smtClean="0"/>
              <a:t>The pixel is the smallest addressable screen element.</a:t>
            </a:r>
          </a:p>
          <a:p>
            <a:r>
              <a:rPr lang="en-US" dirty="0" smtClean="0"/>
              <a:t>It is the smallest piece of the display screen which can be controlled.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4"/>
          </a:xfrm>
        </p:spPr>
        <p:txBody>
          <a:bodyPr>
            <a:normAutofit/>
          </a:bodyPr>
          <a:lstStyle/>
          <a:p>
            <a:r>
              <a:rPr lang="en-US" dirty="0" smtClean="0"/>
              <a:t>Any graphics system generally comprises of a computer along with a fast processor, large memory, frame buffer and –</a:t>
            </a:r>
          </a:p>
          <a:p>
            <a:pPr lvl="1"/>
            <a:r>
              <a:rPr lang="en-US" dirty="0" smtClean="0"/>
              <a:t>Display devices (monitors)</a:t>
            </a:r>
          </a:p>
          <a:p>
            <a:pPr lvl="1"/>
            <a:r>
              <a:rPr lang="en-US" dirty="0" smtClean="0"/>
              <a:t>Input devices ( mouse, KB, Joystick, touch screen, trackballs)</a:t>
            </a:r>
          </a:p>
          <a:p>
            <a:pPr lvl="1"/>
            <a:r>
              <a:rPr lang="en-US" dirty="0" smtClean="0"/>
              <a:t>Output devices (LCD Panels, Laser printers, color printers, plotters, etc.)</a:t>
            </a:r>
          </a:p>
          <a:p>
            <a:pPr lvl="1"/>
            <a:r>
              <a:rPr lang="en-US" dirty="0" smtClean="0"/>
              <a:t>Interfacing devices( video input output system to machine or TV)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System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986" y="0"/>
            <a:ext cx="8660014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Graphic system where the output can be controlled with the help of some </a:t>
            </a:r>
            <a:r>
              <a:rPr lang="en-US" dirty="0" err="1" smtClean="0"/>
              <a:t>i</a:t>
            </a:r>
            <a:r>
              <a:rPr lang="en-US" dirty="0" smtClean="0"/>
              <a:t>/p or controlling devices by user.</a:t>
            </a:r>
          </a:p>
          <a:p>
            <a:pPr lvl="1"/>
            <a:r>
              <a:rPr lang="en-US" dirty="0" smtClean="0"/>
              <a:t>Example- computer games.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Interactive Graphics System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The goal of this course is to provide an  introduction to the theory and practice of  computer graphics and multimedia. 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b="1" dirty="0" smtClean="0">
                <a:latin typeface="Arial"/>
                <a:cs typeface="Arial"/>
              </a:rPr>
              <a:t>Prerequisites for the Course</a:t>
            </a:r>
          </a:p>
          <a:p>
            <a:r>
              <a:rPr lang="en-US" dirty="0" smtClean="0">
                <a:latin typeface="Arial"/>
                <a:cs typeface="Arial"/>
              </a:rPr>
              <a:t>The course will  assume a good background in  programming in C or C++ </a:t>
            </a:r>
          </a:p>
          <a:p>
            <a:r>
              <a:rPr lang="en-US" dirty="0" smtClean="0">
                <a:latin typeface="Arial"/>
                <a:cs typeface="Arial"/>
              </a:rPr>
              <a:t>A  background in mathematics including  familiarity with the theory and use of  </a:t>
            </a:r>
            <a:r>
              <a:rPr lang="en-US" b="1" dirty="0" smtClean="0">
                <a:latin typeface="Arial"/>
                <a:cs typeface="Arial"/>
              </a:rPr>
              <a:t>coordinate geometry</a:t>
            </a:r>
            <a:r>
              <a:rPr lang="en-US" dirty="0" smtClean="0">
                <a:latin typeface="Arial"/>
                <a:cs typeface="Arial"/>
              </a:rPr>
              <a:t> and of </a:t>
            </a:r>
            <a:r>
              <a:rPr lang="en-US" b="1" dirty="0" smtClean="0">
                <a:latin typeface="Arial"/>
                <a:cs typeface="Arial"/>
              </a:rPr>
              <a:t>linear  algebra</a:t>
            </a:r>
            <a:r>
              <a:rPr lang="en-US" dirty="0" smtClean="0">
                <a:latin typeface="Arial"/>
                <a:cs typeface="Arial"/>
              </a:rPr>
              <a:t> such as </a:t>
            </a:r>
            <a:r>
              <a:rPr lang="en-US" b="1" dirty="0" smtClean="0">
                <a:latin typeface="Arial"/>
                <a:cs typeface="Arial"/>
              </a:rPr>
              <a:t>matrix</a:t>
            </a:r>
            <a:r>
              <a:rPr lang="en-US" b="1" spc="5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multiplication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Designer of </a:t>
            </a:r>
            <a:r>
              <a:rPr lang="en-US" sz="1600" dirty="0" smtClean="0"/>
              <a:t>computer </a:t>
            </a:r>
            <a:r>
              <a:rPr lang="en-US" sz="1600" dirty="0" smtClean="0"/>
              <a:t>s/w </a:t>
            </a:r>
          </a:p>
          <a:p>
            <a:pPr>
              <a:buNone/>
            </a:pPr>
            <a:r>
              <a:rPr lang="en-US" sz="1600" dirty="0" smtClean="0"/>
              <a:t>Will put his design/ model </a:t>
            </a:r>
          </a:p>
          <a:p>
            <a:pPr>
              <a:buNone/>
            </a:pPr>
            <a:r>
              <a:rPr lang="en-US" sz="1600" dirty="0" smtClean="0"/>
              <a:t>Or object planning to display.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typical interactive graphics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1336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1828800"/>
            <a:ext cx="1524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16002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Unit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29718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(KB, Mouse)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33600" y="25908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248400" y="2209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191000" y="2286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172200" y="3200400"/>
            <a:ext cx="685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114800" y="29718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GUI- Graphical User Interface</a:t>
            </a:r>
          </a:p>
          <a:p>
            <a:pPr lvl="1"/>
            <a:r>
              <a:rPr lang="en-US" dirty="0" smtClean="0"/>
              <a:t>It is a piece of programs which provides an interface between an user and graphics application program.</a:t>
            </a:r>
          </a:p>
          <a:p>
            <a:pPr lvl="1"/>
            <a:r>
              <a:rPr lang="en-US" dirty="0" smtClean="0"/>
              <a:t>Typical component of GUI are-</a:t>
            </a:r>
          </a:p>
          <a:p>
            <a:pPr lvl="2"/>
            <a:r>
              <a:rPr lang="en-US" dirty="0" smtClean="0"/>
              <a:t>Menus</a:t>
            </a:r>
          </a:p>
          <a:p>
            <a:pPr lvl="2"/>
            <a:r>
              <a:rPr lang="en-US" dirty="0" smtClean="0"/>
              <a:t>Icons</a:t>
            </a:r>
          </a:p>
          <a:p>
            <a:pPr lvl="2"/>
            <a:r>
              <a:rPr lang="en-US" dirty="0" smtClean="0"/>
              <a:t>Cursor</a:t>
            </a:r>
          </a:p>
          <a:p>
            <a:pPr lvl="2"/>
            <a:r>
              <a:rPr lang="en-US" dirty="0" smtClean="0"/>
              <a:t>Dialog Boxes</a:t>
            </a:r>
          </a:p>
          <a:p>
            <a:pPr lvl="2"/>
            <a:r>
              <a:rPr lang="en-US" dirty="0" smtClean="0"/>
              <a:t>Scroll bars</a:t>
            </a:r>
          </a:p>
          <a:p>
            <a:pPr lvl="2"/>
            <a:r>
              <a:rPr lang="en-US" dirty="0" smtClean="0"/>
              <a:t>Buttons</a:t>
            </a:r>
          </a:p>
          <a:p>
            <a:pPr lvl="2"/>
            <a:r>
              <a:rPr lang="en-US" dirty="0" smtClean="0"/>
              <a:t>Valuators</a:t>
            </a:r>
          </a:p>
          <a:p>
            <a:pPr lvl="2"/>
            <a:r>
              <a:rPr lang="en-US" dirty="0" smtClean="0"/>
              <a:t>Grids</a:t>
            </a:r>
          </a:p>
          <a:p>
            <a:pPr lvl="2"/>
            <a:r>
              <a:rPr lang="en-US" dirty="0" smtClean="0"/>
              <a:t>Sketching</a:t>
            </a:r>
          </a:p>
          <a:p>
            <a:pPr lvl="2"/>
            <a:r>
              <a:rPr lang="en-US" dirty="0" smtClean="0"/>
              <a:t>3 D Images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Graphics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371600"/>
            <a:ext cx="775884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 Sample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Plotting in Business</a:t>
            </a:r>
          </a:p>
          <a:p>
            <a:r>
              <a:rPr lang="en-US" dirty="0" smtClean="0"/>
              <a:t>Office Automation</a:t>
            </a:r>
          </a:p>
          <a:p>
            <a:r>
              <a:rPr lang="en-US" dirty="0" smtClean="0"/>
              <a:t>Desktop publishing</a:t>
            </a:r>
          </a:p>
          <a:p>
            <a:r>
              <a:rPr lang="en-US" dirty="0" smtClean="0"/>
              <a:t>Plotting in science and technology</a:t>
            </a:r>
          </a:p>
          <a:p>
            <a:r>
              <a:rPr lang="en-US" dirty="0" smtClean="0"/>
              <a:t>Web business/commercial publishing</a:t>
            </a:r>
          </a:p>
          <a:p>
            <a:r>
              <a:rPr lang="en-US" dirty="0" smtClean="0"/>
              <a:t>CAD/CAM Design</a:t>
            </a:r>
          </a:p>
          <a:p>
            <a:r>
              <a:rPr lang="en-US" dirty="0" smtClean="0"/>
              <a:t>Scientific visualization</a:t>
            </a:r>
          </a:p>
          <a:p>
            <a:r>
              <a:rPr lang="en-US" dirty="0" smtClean="0"/>
              <a:t>Entertainment</a:t>
            </a:r>
          </a:p>
          <a:p>
            <a:r>
              <a:rPr lang="en-US" dirty="0" smtClean="0"/>
              <a:t>Video Games</a:t>
            </a:r>
          </a:p>
          <a:p>
            <a:r>
              <a:rPr lang="en-US" dirty="0" smtClean="0"/>
              <a:t>Simulation studies</a:t>
            </a:r>
          </a:p>
          <a:p>
            <a:r>
              <a:rPr lang="en-US" dirty="0" smtClean="0"/>
              <a:t>Cartography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Virtual reality</a:t>
            </a:r>
          </a:p>
          <a:p>
            <a:r>
              <a:rPr lang="en-US" dirty="0" smtClean="0"/>
              <a:t>Process monitoring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Education &amp; Training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in Business</a:t>
            </a:r>
          </a:p>
          <a:p>
            <a:pPr lvl="1"/>
            <a:r>
              <a:rPr lang="en-US" dirty="0" smtClean="0"/>
              <a:t>one need to plot various curves in the form of pie charts or simple 2D or 3D graphs.</a:t>
            </a:r>
          </a:p>
          <a:p>
            <a:pPr lvl="1"/>
            <a:r>
              <a:rPr lang="en-US" dirty="0" smtClean="0"/>
              <a:t>In business application one needs to show the growth rate of company (profit/loss).</a:t>
            </a:r>
          </a:p>
          <a:p>
            <a:pPr lvl="1"/>
            <a:r>
              <a:rPr lang="en-US" dirty="0" smtClean="0"/>
              <a:t>To show various economical data used in business.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Office Automation</a:t>
            </a:r>
          </a:p>
          <a:p>
            <a:pPr lvl="1"/>
            <a:r>
              <a:rPr lang="en-US" dirty="0" smtClean="0"/>
              <a:t>Standard packages of words/PPT/excel.</a:t>
            </a:r>
          </a:p>
          <a:p>
            <a:r>
              <a:rPr lang="en-US" dirty="0" smtClean="0"/>
              <a:t>Desktop publishing</a:t>
            </a:r>
          </a:p>
          <a:p>
            <a:pPr lvl="1"/>
            <a:r>
              <a:rPr lang="en-US" dirty="0" smtClean="0"/>
              <a:t>For designing purpose of PowerPoint/images, etc.</a:t>
            </a:r>
          </a:p>
          <a:p>
            <a:r>
              <a:rPr lang="en-US" dirty="0" smtClean="0"/>
              <a:t>Plotting in science &amp; Technology</a:t>
            </a:r>
          </a:p>
          <a:p>
            <a:pPr lvl="1"/>
            <a:r>
              <a:rPr lang="en-US" dirty="0" smtClean="0"/>
              <a:t>Curve plots / contour plots for result analysis.</a:t>
            </a:r>
          </a:p>
          <a:p>
            <a:r>
              <a:rPr lang="en-US" dirty="0" smtClean="0"/>
              <a:t>Web business/commercial publishing &amp; advertisement</a:t>
            </a:r>
          </a:p>
          <a:p>
            <a:pPr lvl="1"/>
            <a:r>
              <a:rPr lang="en-US" dirty="0" smtClean="0"/>
              <a:t>For designing attractive and effective advertisements and commercial </a:t>
            </a:r>
            <a:r>
              <a:rPr lang="en-US" dirty="0" smtClean="0"/>
              <a:t>vi</a:t>
            </a:r>
            <a:r>
              <a:rPr lang="en-US" dirty="0" smtClean="0"/>
              <a:t>deo </a:t>
            </a:r>
            <a:r>
              <a:rPr lang="en-US" dirty="0" smtClean="0"/>
              <a:t>shootouts.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CAD/CAM Design </a:t>
            </a:r>
          </a:p>
          <a:p>
            <a:pPr lvl="1"/>
            <a:r>
              <a:rPr lang="en-US" dirty="0" smtClean="0"/>
              <a:t>VLSI for digital designs, construction architecture design for civil, circuit designs for electronics.</a:t>
            </a:r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To visualize multidimensional data for example to visualize nuclear explosion.</a:t>
            </a:r>
          </a:p>
          <a:p>
            <a:pPr lvl="1"/>
            <a:r>
              <a:rPr lang="en-US" dirty="0" smtClean="0"/>
              <a:t>Need to understand certain patterns in data in genetic engineering / biological sciences.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</a:t>
            </a:r>
            <a:r>
              <a:rPr lang="en-US" dirty="0" smtClean="0"/>
              <a:t>Graphics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Entertainment </a:t>
            </a:r>
          </a:p>
          <a:p>
            <a:pPr lvl="1"/>
            <a:r>
              <a:rPr lang="en-US" dirty="0" smtClean="0"/>
              <a:t>Movies, TV Advt., Games etc</a:t>
            </a:r>
          </a:p>
          <a:p>
            <a:pPr lvl="1"/>
            <a:r>
              <a:rPr lang="en-US" dirty="0" smtClean="0"/>
              <a:t>Creating animations, real time movies, special effects ( Ex.  Movies like Shrek where no camera is used/ star trek/star wars etc.  )</a:t>
            </a:r>
          </a:p>
          <a:p>
            <a:pPr lvl="1"/>
            <a:r>
              <a:rPr lang="en-US" dirty="0" smtClean="0"/>
              <a:t>Video games like NFS.</a:t>
            </a:r>
          </a:p>
          <a:p>
            <a:r>
              <a:rPr lang="en-US" dirty="0" smtClean="0"/>
              <a:t>Simulation studies</a:t>
            </a:r>
          </a:p>
          <a:p>
            <a:pPr lvl="1"/>
            <a:r>
              <a:rPr lang="en-US" dirty="0" smtClean="0"/>
              <a:t>Scientific visualization areas included such as computation fluid dynamics, various mechanical and chemical processes, studies about </a:t>
            </a:r>
            <a:r>
              <a:rPr lang="en-US" dirty="0" smtClean="0"/>
              <a:t>nuclear </a:t>
            </a:r>
            <a:r>
              <a:rPr lang="en-US" dirty="0" smtClean="0"/>
              <a:t>disaster management etc. </a:t>
            </a:r>
          </a:p>
          <a:p>
            <a:pPr lvl="1"/>
            <a:r>
              <a:rPr lang="en-US" dirty="0" smtClean="0"/>
              <a:t>Flight simulators, docking and naval ship , space shuttle (need to train pilot engineers)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Cartography</a:t>
            </a:r>
          </a:p>
          <a:p>
            <a:pPr lvl="1"/>
            <a:r>
              <a:rPr lang="en-US" dirty="0" smtClean="0"/>
              <a:t>Drawing , manipulation of creation of maps, its an area in geology.</a:t>
            </a:r>
          </a:p>
          <a:p>
            <a:pPr lvl="1"/>
            <a:r>
              <a:rPr lang="en-US" dirty="0" smtClean="0"/>
              <a:t>In civil design of maps.</a:t>
            </a:r>
          </a:p>
          <a:p>
            <a:r>
              <a:rPr lang="en-US" dirty="0" smtClean="0"/>
              <a:t>Multimedia </a:t>
            </a:r>
          </a:p>
          <a:p>
            <a:pPr lvl="1"/>
            <a:r>
              <a:rPr lang="en-US" dirty="0" smtClean="0"/>
              <a:t>Combining text, audio, </a:t>
            </a:r>
            <a:r>
              <a:rPr lang="en-US" dirty="0" smtClean="0"/>
              <a:t>video, </a:t>
            </a:r>
            <a:r>
              <a:rPr lang="en-US" dirty="0" smtClean="0"/>
              <a:t>images etc in synchronized manner.</a:t>
            </a:r>
          </a:p>
          <a:p>
            <a:pPr lvl="1"/>
            <a:r>
              <a:rPr lang="en-US" dirty="0" smtClean="0"/>
              <a:t>Computer graphics is an integrated part of any multimedia presentation.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</a:t>
            </a:r>
            <a:r>
              <a:rPr lang="en-US" dirty="0" smtClean="0"/>
              <a:t>Graphics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monitoring</a:t>
            </a:r>
          </a:p>
          <a:p>
            <a:pPr lvl="1"/>
            <a:r>
              <a:rPr lang="en-US" dirty="0" smtClean="0"/>
              <a:t>To analyze the performance of a system like assembly line working simulation with the help of reading sensor response which can alert the monitoring authority.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Manipulation, storage and editing of pictures.</a:t>
            </a:r>
          </a:p>
          <a:p>
            <a:pPr lvl="1"/>
            <a:r>
              <a:rPr lang="en-US" dirty="0" smtClean="0"/>
              <a:t>Enhancing the quality of pictures.</a:t>
            </a:r>
          </a:p>
          <a:p>
            <a:pPr lvl="1"/>
            <a:r>
              <a:rPr lang="en-US" dirty="0" smtClean="0"/>
              <a:t>Different types of formats like JPEG, BMP,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theory and practices of CGMM.</a:t>
            </a:r>
          </a:p>
          <a:p>
            <a:r>
              <a:rPr lang="en-US" dirty="0" smtClean="0"/>
              <a:t>Computer graphics deals with all aspects of creating images with Computer -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smtClean="0"/>
              <a:t>Procedures and methods for drawing images.</a:t>
            </a:r>
          </a:p>
          <a:p>
            <a:pPr lvl="1"/>
            <a:r>
              <a:rPr lang="en-US" dirty="0" smtClean="0"/>
              <a:t>Algorithms for point, line, circle, etc.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and Training</a:t>
            </a:r>
          </a:p>
          <a:p>
            <a:pPr lvl="1"/>
            <a:r>
              <a:rPr lang="en-US" dirty="0" smtClean="0"/>
              <a:t>Computer Graphics application could be found in training like officers , students, Politicians, sports persons, etc.</a:t>
            </a:r>
          </a:p>
          <a:p>
            <a:r>
              <a:rPr lang="en-US" dirty="0" smtClean="0"/>
              <a:t>Medical Science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 designer, production artist, computer game designer/developer, computer animator</a:t>
            </a:r>
          </a:p>
          <a:p>
            <a:endParaRPr lang="en-US" dirty="0" smtClean="0"/>
          </a:p>
          <a:p>
            <a:r>
              <a:rPr lang="en-US" dirty="0" smtClean="0"/>
              <a:t>Average salary </a:t>
            </a:r>
          </a:p>
          <a:p>
            <a:pPr lvl="1"/>
            <a:r>
              <a:rPr lang="en-US" dirty="0" smtClean="0"/>
              <a:t>$49,000* -$67,540* $72,000* (per annum)</a:t>
            </a:r>
          </a:p>
          <a:p>
            <a:pPr lvl="1"/>
            <a:r>
              <a:rPr lang="en-US" dirty="0" smtClean="0"/>
              <a:t>3280795 /- Per annum to 4820760/- per annum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 Options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956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Text</a:t>
            </a:r>
          </a:p>
          <a:p>
            <a:pPr lvl="1"/>
            <a:r>
              <a:rPr lang="en-US" b="1" dirty="0" smtClean="0"/>
              <a:t>Donald Hearn and M.P. Becker “Computer Graphics” Pearson Pub.</a:t>
            </a:r>
          </a:p>
          <a:p>
            <a:pPr lvl="1"/>
            <a:r>
              <a:rPr lang="en-US" dirty="0" smtClean="0"/>
              <a:t>Rogers, "Procedural Elements of Computer Graphics", Tata McGraw Hill</a:t>
            </a:r>
          </a:p>
          <a:p>
            <a:pPr lvl="1"/>
            <a:r>
              <a:rPr lang="en-US" dirty="0" err="1" smtClean="0"/>
              <a:t>Folay</a:t>
            </a:r>
            <a:r>
              <a:rPr lang="en-US" dirty="0" smtClean="0"/>
              <a:t> </a:t>
            </a:r>
            <a:r>
              <a:rPr lang="en-US" dirty="0" err="1" smtClean="0"/>
              <a:t>vandam</a:t>
            </a:r>
            <a:r>
              <a:rPr lang="en-US" dirty="0" smtClean="0"/>
              <a:t>, </a:t>
            </a:r>
            <a:r>
              <a:rPr lang="en-US" dirty="0" err="1" smtClean="0"/>
              <a:t>Feiner</a:t>
            </a:r>
            <a:r>
              <a:rPr lang="en-US" dirty="0" smtClean="0"/>
              <a:t>, Hughes “computer graphics principle &amp; Practice”. Pearson Pub</a:t>
            </a:r>
          </a:p>
          <a:p>
            <a:pPr lvl="1"/>
            <a:r>
              <a:rPr lang="en-US" dirty="0" err="1" smtClean="0"/>
              <a:t>Prabat</a:t>
            </a:r>
            <a:r>
              <a:rPr lang="en-US" dirty="0" smtClean="0"/>
              <a:t> K </a:t>
            </a:r>
            <a:r>
              <a:rPr lang="en-US" dirty="0" err="1" smtClean="0"/>
              <a:t>Andleigh</a:t>
            </a:r>
            <a:r>
              <a:rPr lang="en-US" dirty="0" smtClean="0"/>
              <a:t> and </a:t>
            </a:r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Thakrar</a:t>
            </a:r>
            <a:r>
              <a:rPr lang="en-US" dirty="0" smtClean="0"/>
              <a:t>, “Multimedia Systems and Design”, PHI Learning,        3rd Indian reprint edition , 2008.    </a:t>
            </a:r>
          </a:p>
          <a:p>
            <a:pPr lvl="1"/>
            <a:r>
              <a:rPr lang="en-US" dirty="0" err="1" smtClean="0"/>
              <a:t>Tay</a:t>
            </a:r>
            <a:r>
              <a:rPr lang="en-US" dirty="0" smtClean="0"/>
              <a:t> Vaughan, “Multimedia making it work”, Tata McGraw Hill edition.     </a:t>
            </a:r>
          </a:p>
          <a:p>
            <a:pPr lvl="1"/>
            <a:r>
              <a:rPr lang="en-US" dirty="0" err="1" smtClean="0"/>
              <a:t>Amarendra</a:t>
            </a:r>
            <a:r>
              <a:rPr lang="en-US" dirty="0" smtClean="0"/>
              <a:t> N </a:t>
            </a:r>
            <a:r>
              <a:rPr lang="en-US" dirty="0" err="1" smtClean="0"/>
              <a:t>Sinha</a:t>
            </a:r>
            <a:r>
              <a:rPr lang="en-US" dirty="0" smtClean="0"/>
              <a:t> &amp; </a:t>
            </a:r>
            <a:r>
              <a:rPr lang="en-US" dirty="0" err="1" smtClean="0"/>
              <a:t>Arun</a:t>
            </a:r>
            <a:r>
              <a:rPr lang="en-US" dirty="0" smtClean="0"/>
              <a:t> D </a:t>
            </a:r>
            <a:r>
              <a:rPr lang="en-US" dirty="0" err="1" smtClean="0"/>
              <a:t>Udai</a:t>
            </a:r>
            <a:r>
              <a:rPr lang="en-US" dirty="0" smtClean="0"/>
              <a:t> , “Computer Graphics”, McGraw Hill  publication . Fundamental of Computer Graphics and Multimedia, </a:t>
            </a:r>
            <a:r>
              <a:rPr lang="en-US" dirty="0" err="1" smtClean="0"/>
              <a:t>Mukherjee</a:t>
            </a:r>
            <a:r>
              <a:rPr lang="en-US" dirty="0" smtClean="0"/>
              <a:t>, PHI Learning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Unit-I (Basics)</a:t>
            </a:r>
          </a:p>
          <a:p>
            <a:pPr lvl="1"/>
            <a:r>
              <a:rPr lang="en-US" dirty="0" smtClean="0"/>
              <a:t>Introduction to </a:t>
            </a:r>
            <a:r>
              <a:rPr lang="en-US" b="1" dirty="0" smtClean="0"/>
              <a:t>Raster</a:t>
            </a:r>
            <a:r>
              <a:rPr lang="en-US" dirty="0" smtClean="0"/>
              <a:t> scan displays, Storage tube displays, refreshing, flickering, interlacing, color monitors, display processors, resolution,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Working principle of dot matrix, inkjet laser printers, working principles of keyboard, mouse scanner, digitizing camera, track ball , tablets and joysticks,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Graphical input techniques, positioning techniques, rubber band techniques, dragging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Unit-II : </a:t>
            </a:r>
          </a:p>
          <a:p>
            <a:pPr lvl="1"/>
            <a:r>
              <a:rPr lang="en-US" dirty="0" smtClean="0"/>
              <a:t>Scan conversion techniques, image representation, </a:t>
            </a:r>
          </a:p>
          <a:p>
            <a:pPr lvl="1"/>
            <a:r>
              <a:rPr lang="en-US" dirty="0" smtClean="0"/>
              <a:t>line drawing Algorithms: Simple DDA for line, </a:t>
            </a:r>
            <a:r>
              <a:rPr lang="en-US" dirty="0" err="1" smtClean="0"/>
              <a:t>Bresenham’s</a:t>
            </a:r>
            <a:r>
              <a:rPr lang="en-US" dirty="0" smtClean="0"/>
              <a:t> Algorithm for line, </a:t>
            </a:r>
          </a:p>
          <a:p>
            <a:pPr lvl="1"/>
            <a:r>
              <a:rPr lang="en-US" dirty="0" smtClean="0"/>
              <a:t>Circle drawing, general method, </a:t>
            </a:r>
            <a:r>
              <a:rPr lang="en-US" dirty="0" err="1" smtClean="0"/>
              <a:t>Bresenham’s</a:t>
            </a:r>
            <a:r>
              <a:rPr lang="en-US" dirty="0" smtClean="0"/>
              <a:t> Algorithm, </a:t>
            </a:r>
          </a:p>
          <a:p>
            <a:pPr lvl="1"/>
            <a:r>
              <a:rPr lang="en-US" dirty="0" smtClean="0"/>
              <a:t>Curves, parametric function, </a:t>
            </a:r>
            <a:r>
              <a:rPr lang="en-US" dirty="0" err="1" smtClean="0"/>
              <a:t>Beizier</a:t>
            </a:r>
            <a:r>
              <a:rPr lang="en-US" dirty="0" smtClean="0"/>
              <a:t> Method, B-</a:t>
            </a:r>
            <a:r>
              <a:rPr lang="en-US" dirty="0" err="1" smtClean="0"/>
              <a:t>Spline</a:t>
            </a:r>
            <a:r>
              <a:rPr lang="en-US" dirty="0" smtClean="0"/>
              <a:t> Method.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Unit-III : </a:t>
            </a:r>
          </a:p>
          <a:p>
            <a:r>
              <a:rPr lang="en-US" dirty="0" smtClean="0"/>
              <a:t>2D &amp; 3D Co-ordinate system, </a:t>
            </a:r>
          </a:p>
          <a:p>
            <a:r>
              <a:rPr lang="en-US" dirty="0" smtClean="0"/>
              <a:t>Transformations :Translation, Rotation, Scaling, Reflection Inverse transformation, Composite transformation, </a:t>
            </a:r>
          </a:p>
          <a:p>
            <a:r>
              <a:rPr lang="en-US" dirty="0" smtClean="0"/>
              <a:t>world coordinate system, screen coordinate system, </a:t>
            </a:r>
          </a:p>
          <a:p>
            <a:r>
              <a:rPr lang="en-US" dirty="0" smtClean="0"/>
              <a:t>Projections: Parallel and Perspective projection, Representation of 3D object on 2D screen. </a:t>
            </a:r>
          </a:p>
          <a:p>
            <a:r>
              <a:rPr lang="en-US" dirty="0" smtClean="0"/>
              <a:t>Clipping: Point Clipping. Line Clipping Algorithms, Polygon Clipping algorithms, </a:t>
            </a:r>
          </a:p>
          <a:p>
            <a:r>
              <a:rPr lang="en-US" dirty="0" smtClean="0"/>
              <a:t>Hidden Surface Removal : Introduction to Hidden Surface elimination, </a:t>
            </a:r>
          </a:p>
          <a:p>
            <a:r>
              <a:rPr lang="en-US" dirty="0" smtClean="0"/>
              <a:t>Illumination Models: Basic illumination model, diffuse reflection, </a:t>
            </a:r>
            <a:r>
              <a:rPr lang="en-US" dirty="0" err="1" smtClean="0"/>
              <a:t>specular</a:t>
            </a:r>
            <a:r>
              <a:rPr lang="en-US" dirty="0" smtClean="0"/>
              <a:t> reflection, </a:t>
            </a:r>
            <a:r>
              <a:rPr lang="en-US" dirty="0" err="1" smtClean="0"/>
              <a:t>phong</a:t>
            </a:r>
            <a:r>
              <a:rPr lang="en-US" dirty="0" smtClean="0"/>
              <a:t> shading, </a:t>
            </a:r>
            <a:r>
              <a:rPr lang="en-US" dirty="0" err="1" smtClean="0"/>
              <a:t>Gourand</a:t>
            </a:r>
            <a:r>
              <a:rPr lang="en-US" dirty="0" smtClean="0"/>
              <a:t> shading ray tracing, color models like RGB, YIQ, CMY, HSV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Unit-IV Multimedia </a:t>
            </a:r>
          </a:p>
          <a:p>
            <a:pPr lvl="1"/>
            <a:r>
              <a:rPr lang="en-US" dirty="0" smtClean="0"/>
              <a:t>An Introduction : Multimedia applications – Multimedia System Architecture – Evolving technologies for Multimedia – </a:t>
            </a:r>
          </a:p>
          <a:p>
            <a:pPr lvl="1"/>
            <a:r>
              <a:rPr lang="en-US" dirty="0" smtClean="0"/>
              <a:t>Defining objects for Multimedia  systems – Multimedia Data interface standards – </a:t>
            </a:r>
          </a:p>
          <a:p>
            <a:pPr lvl="1"/>
            <a:r>
              <a:rPr lang="en-US" dirty="0" smtClean="0"/>
              <a:t>Multimedia    Databases. </a:t>
            </a:r>
          </a:p>
          <a:p>
            <a:pPr lvl="1"/>
            <a:r>
              <a:rPr lang="en-US" dirty="0" smtClean="0"/>
              <a:t>Multimedia components, </a:t>
            </a:r>
          </a:p>
          <a:p>
            <a:pPr lvl="1"/>
            <a:r>
              <a:rPr lang="en-US" dirty="0" smtClean="0"/>
              <a:t>Multimedia Hardware, SCSI, IDE, MCI, </a:t>
            </a:r>
          </a:p>
          <a:p>
            <a:pPr lvl="1"/>
            <a:r>
              <a:rPr lang="en-US" dirty="0" smtClean="0"/>
              <a:t>Multimedia Tools, presentation tools,   Authoring tools 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76200"/>
            <a:ext cx="1673225" cy="1271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5616</TotalTime>
  <Words>1555</Words>
  <Application>Microsoft Office PowerPoint</Application>
  <PresentationFormat>On-screen Show (4:3)</PresentationFormat>
  <Paragraphs>213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Computer Graphics and Multimedia</vt:lpstr>
      <vt:lpstr>Course Goal</vt:lpstr>
      <vt:lpstr>Course Objectives</vt:lpstr>
      <vt:lpstr>Career  Options</vt:lpstr>
      <vt:lpstr>References</vt:lpstr>
      <vt:lpstr>Course overview</vt:lpstr>
      <vt:lpstr>Course Overview</vt:lpstr>
      <vt:lpstr>Course Overview</vt:lpstr>
      <vt:lpstr>Course Overview</vt:lpstr>
      <vt:lpstr>Course overview</vt:lpstr>
      <vt:lpstr>Suggested list of experiment  </vt:lpstr>
      <vt:lpstr>Prerequisites </vt:lpstr>
      <vt:lpstr>Credits and Evaluation</vt:lpstr>
      <vt:lpstr>What is computer Graphics</vt:lpstr>
      <vt:lpstr>Therefore it is important to understand -</vt:lpstr>
      <vt:lpstr>Pixel</vt:lpstr>
      <vt:lpstr>Graphics System</vt:lpstr>
      <vt:lpstr>Slide 18</vt:lpstr>
      <vt:lpstr>Interactive Graphics System</vt:lpstr>
      <vt:lpstr>A typical interactive graphics system</vt:lpstr>
      <vt:lpstr>Computer Graphics Applications</vt:lpstr>
      <vt:lpstr>GUI Sample</vt:lpstr>
      <vt:lpstr>Applications</vt:lpstr>
      <vt:lpstr>Computer Graphics  Application</vt:lpstr>
      <vt:lpstr>Computer Graphics  Application</vt:lpstr>
      <vt:lpstr>Computer Graphics  Application</vt:lpstr>
      <vt:lpstr>Computer Graphics  Application</vt:lpstr>
      <vt:lpstr>Computer Graphics  Application</vt:lpstr>
      <vt:lpstr>Computer Graphics  Application</vt:lpstr>
      <vt:lpstr>Computer Graphics  Application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and Multimedia</dc:title>
  <dc:creator/>
  <cp:lastModifiedBy>Praveen</cp:lastModifiedBy>
  <cp:revision>74</cp:revision>
  <dcterms:created xsi:type="dcterms:W3CDTF">2006-08-16T00:00:00Z</dcterms:created>
  <dcterms:modified xsi:type="dcterms:W3CDTF">2017-02-14T04:54:58Z</dcterms:modified>
</cp:coreProperties>
</file>