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9" r:id="rId5"/>
    <p:sldId id="263" r:id="rId6"/>
    <p:sldId id="260" r:id="rId7"/>
    <p:sldId id="262" r:id="rId8"/>
    <p:sldId id="271" r:id="rId9"/>
    <p:sldId id="270" r:id="rId10"/>
    <p:sldId id="268" r:id="rId11"/>
    <p:sldId id="264" r:id="rId12"/>
    <p:sldId id="265" r:id="rId13"/>
    <p:sldId id="267" r:id="rId14"/>
    <p:sldId id="261" r:id="rId15"/>
    <p:sldId id="272" r:id="rId16"/>
    <p:sldId id="276" r:id="rId17"/>
    <p:sldId id="277" r:id="rId18"/>
    <p:sldId id="278" r:id="rId19"/>
    <p:sldId id="274" r:id="rId20"/>
    <p:sldId id="279" r:id="rId21"/>
    <p:sldId id="280" r:id="rId22"/>
    <p:sldId id="281" r:id="rId23"/>
    <p:sldId id="273" r:id="rId24"/>
    <p:sldId id="275" r:id="rId25"/>
    <p:sldId id="282" r:id="rId26"/>
    <p:sldId id="285" r:id="rId27"/>
    <p:sldId id="286" r:id="rId28"/>
    <p:sldId id="287" r:id="rId29"/>
    <p:sldId id="288" r:id="rId30"/>
    <p:sldId id="289" r:id="rId31"/>
    <p:sldId id="290" r:id="rId32"/>
    <p:sldId id="291" r:id="rId33"/>
    <p:sldId id="292" r:id="rId34"/>
    <p:sldId id="284" r:id="rId3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FD4443E-F989-4FC4-A0C8-D5A2AF1F390B}" styleName="濃色スタイル 1 - アクセント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87" d="100"/>
          <a:sy n="87" d="100"/>
        </p:scale>
        <p:origin x="76" y="6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cluser\OneDrive\ruby\magFunc20-80.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cluser\OneDrive\ruby\freq\hasc-20150329-131924-mag-pca.csv-lowpass.csv-127.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'magFunc20-80'!$A$401:$A$1010</c:f>
              <c:numCache>
                <c:formatCode>General</c:formatCode>
                <c:ptCount val="610"/>
                <c:pt idx="0">
                  <c:v>400</c:v>
                </c:pt>
                <c:pt idx="1">
                  <c:v>401</c:v>
                </c:pt>
                <c:pt idx="2">
                  <c:v>402</c:v>
                </c:pt>
                <c:pt idx="3">
                  <c:v>403</c:v>
                </c:pt>
                <c:pt idx="4">
                  <c:v>404</c:v>
                </c:pt>
                <c:pt idx="5">
                  <c:v>405</c:v>
                </c:pt>
                <c:pt idx="6">
                  <c:v>406</c:v>
                </c:pt>
                <c:pt idx="7">
                  <c:v>407</c:v>
                </c:pt>
                <c:pt idx="8">
                  <c:v>408</c:v>
                </c:pt>
                <c:pt idx="9">
                  <c:v>409</c:v>
                </c:pt>
                <c:pt idx="10">
                  <c:v>410</c:v>
                </c:pt>
                <c:pt idx="11">
                  <c:v>411</c:v>
                </c:pt>
                <c:pt idx="12">
                  <c:v>412</c:v>
                </c:pt>
                <c:pt idx="13">
                  <c:v>413</c:v>
                </c:pt>
                <c:pt idx="14">
                  <c:v>414</c:v>
                </c:pt>
                <c:pt idx="15">
                  <c:v>415</c:v>
                </c:pt>
                <c:pt idx="16">
                  <c:v>416</c:v>
                </c:pt>
                <c:pt idx="17">
                  <c:v>417</c:v>
                </c:pt>
                <c:pt idx="18">
                  <c:v>418</c:v>
                </c:pt>
                <c:pt idx="19">
                  <c:v>419</c:v>
                </c:pt>
                <c:pt idx="20">
                  <c:v>420</c:v>
                </c:pt>
                <c:pt idx="21">
                  <c:v>421</c:v>
                </c:pt>
                <c:pt idx="22">
                  <c:v>422</c:v>
                </c:pt>
                <c:pt idx="23">
                  <c:v>423</c:v>
                </c:pt>
                <c:pt idx="24">
                  <c:v>424</c:v>
                </c:pt>
                <c:pt idx="25">
                  <c:v>425</c:v>
                </c:pt>
                <c:pt idx="26">
                  <c:v>426</c:v>
                </c:pt>
                <c:pt idx="27">
                  <c:v>427</c:v>
                </c:pt>
                <c:pt idx="28">
                  <c:v>428</c:v>
                </c:pt>
                <c:pt idx="29">
                  <c:v>429</c:v>
                </c:pt>
                <c:pt idx="30">
                  <c:v>430</c:v>
                </c:pt>
                <c:pt idx="31">
                  <c:v>431</c:v>
                </c:pt>
                <c:pt idx="32">
                  <c:v>432</c:v>
                </c:pt>
                <c:pt idx="33">
                  <c:v>433</c:v>
                </c:pt>
                <c:pt idx="34">
                  <c:v>434</c:v>
                </c:pt>
                <c:pt idx="35">
                  <c:v>435</c:v>
                </c:pt>
                <c:pt idx="36">
                  <c:v>436</c:v>
                </c:pt>
                <c:pt idx="37">
                  <c:v>437</c:v>
                </c:pt>
                <c:pt idx="38">
                  <c:v>438</c:v>
                </c:pt>
                <c:pt idx="39">
                  <c:v>439</c:v>
                </c:pt>
                <c:pt idx="40">
                  <c:v>440</c:v>
                </c:pt>
                <c:pt idx="41">
                  <c:v>441</c:v>
                </c:pt>
                <c:pt idx="42">
                  <c:v>442</c:v>
                </c:pt>
                <c:pt idx="43">
                  <c:v>443</c:v>
                </c:pt>
                <c:pt idx="44">
                  <c:v>444</c:v>
                </c:pt>
                <c:pt idx="45">
                  <c:v>445</c:v>
                </c:pt>
                <c:pt idx="46">
                  <c:v>446</c:v>
                </c:pt>
                <c:pt idx="47">
                  <c:v>447</c:v>
                </c:pt>
                <c:pt idx="48">
                  <c:v>448</c:v>
                </c:pt>
                <c:pt idx="49">
                  <c:v>449</c:v>
                </c:pt>
                <c:pt idx="50">
                  <c:v>450</c:v>
                </c:pt>
                <c:pt idx="51">
                  <c:v>451</c:v>
                </c:pt>
                <c:pt idx="52">
                  <c:v>452</c:v>
                </c:pt>
                <c:pt idx="53">
                  <c:v>453</c:v>
                </c:pt>
                <c:pt idx="54">
                  <c:v>454</c:v>
                </c:pt>
                <c:pt idx="55">
                  <c:v>455</c:v>
                </c:pt>
                <c:pt idx="56">
                  <c:v>456</c:v>
                </c:pt>
                <c:pt idx="57">
                  <c:v>457</c:v>
                </c:pt>
                <c:pt idx="58">
                  <c:v>458</c:v>
                </c:pt>
                <c:pt idx="59">
                  <c:v>459</c:v>
                </c:pt>
                <c:pt idx="60">
                  <c:v>460</c:v>
                </c:pt>
                <c:pt idx="61">
                  <c:v>461</c:v>
                </c:pt>
                <c:pt idx="62">
                  <c:v>462</c:v>
                </c:pt>
                <c:pt idx="63">
                  <c:v>463</c:v>
                </c:pt>
                <c:pt idx="64">
                  <c:v>464</c:v>
                </c:pt>
                <c:pt idx="65">
                  <c:v>465</c:v>
                </c:pt>
                <c:pt idx="66">
                  <c:v>466</c:v>
                </c:pt>
                <c:pt idx="67">
                  <c:v>467</c:v>
                </c:pt>
                <c:pt idx="68">
                  <c:v>468</c:v>
                </c:pt>
                <c:pt idx="69">
                  <c:v>469</c:v>
                </c:pt>
                <c:pt idx="70">
                  <c:v>470</c:v>
                </c:pt>
                <c:pt idx="71">
                  <c:v>471</c:v>
                </c:pt>
                <c:pt idx="72">
                  <c:v>472</c:v>
                </c:pt>
                <c:pt idx="73">
                  <c:v>473</c:v>
                </c:pt>
                <c:pt idx="74">
                  <c:v>474</c:v>
                </c:pt>
                <c:pt idx="75">
                  <c:v>475</c:v>
                </c:pt>
                <c:pt idx="76">
                  <c:v>476</c:v>
                </c:pt>
                <c:pt idx="77">
                  <c:v>477</c:v>
                </c:pt>
                <c:pt idx="78">
                  <c:v>478</c:v>
                </c:pt>
                <c:pt idx="79">
                  <c:v>479</c:v>
                </c:pt>
                <c:pt idx="80">
                  <c:v>480</c:v>
                </c:pt>
                <c:pt idx="81">
                  <c:v>481</c:v>
                </c:pt>
                <c:pt idx="82">
                  <c:v>482</c:v>
                </c:pt>
                <c:pt idx="83">
                  <c:v>483</c:v>
                </c:pt>
                <c:pt idx="84">
                  <c:v>484</c:v>
                </c:pt>
                <c:pt idx="85">
                  <c:v>485</c:v>
                </c:pt>
                <c:pt idx="86">
                  <c:v>486</c:v>
                </c:pt>
                <c:pt idx="87">
                  <c:v>487</c:v>
                </c:pt>
                <c:pt idx="88">
                  <c:v>488</c:v>
                </c:pt>
                <c:pt idx="89">
                  <c:v>489</c:v>
                </c:pt>
                <c:pt idx="90">
                  <c:v>490</c:v>
                </c:pt>
                <c:pt idx="91">
                  <c:v>491</c:v>
                </c:pt>
                <c:pt idx="92">
                  <c:v>492</c:v>
                </c:pt>
                <c:pt idx="93">
                  <c:v>493</c:v>
                </c:pt>
                <c:pt idx="94">
                  <c:v>494</c:v>
                </c:pt>
                <c:pt idx="95">
                  <c:v>495</c:v>
                </c:pt>
                <c:pt idx="96">
                  <c:v>496</c:v>
                </c:pt>
                <c:pt idx="97">
                  <c:v>497</c:v>
                </c:pt>
                <c:pt idx="98">
                  <c:v>498</c:v>
                </c:pt>
                <c:pt idx="99">
                  <c:v>499</c:v>
                </c:pt>
                <c:pt idx="100">
                  <c:v>500</c:v>
                </c:pt>
                <c:pt idx="101">
                  <c:v>501</c:v>
                </c:pt>
                <c:pt idx="102">
                  <c:v>502</c:v>
                </c:pt>
                <c:pt idx="103">
                  <c:v>503</c:v>
                </c:pt>
                <c:pt idx="104">
                  <c:v>504</c:v>
                </c:pt>
                <c:pt idx="105">
                  <c:v>505</c:v>
                </c:pt>
                <c:pt idx="106">
                  <c:v>506</c:v>
                </c:pt>
                <c:pt idx="107">
                  <c:v>507</c:v>
                </c:pt>
                <c:pt idx="108">
                  <c:v>508</c:v>
                </c:pt>
                <c:pt idx="109">
                  <c:v>509</c:v>
                </c:pt>
                <c:pt idx="110">
                  <c:v>510</c:v>
                </c:pt>
                <c:pt idx="111">
                  <c:v>511</c:v>
                </c:pt>
                <c:pt idx="112">
                  <c:v>512</c:v>
                </c:pt>
                <c:pt idx="113">
                  <c:v>513</c:v>
                </c:pt>
                <c:pt idx="114">
                  <c:v>514</c:v>
                </c:pt>
                <c:pt idx="115">
                  <c:v>515</c:v>
                </c:pt>
                <c:pt idx="116">
                  <c:v>516</c:v>
                </c:pt>
                <c:pt idx="117">
                  <c:v>517</c:v>
                </c:pt>
                <c:pt idx="118">
                  <c:v>518</c:v>
                </c:pt>
                <c:pt idx="119">
                  <c:v>519</c:v>
                </c:pt>
                <c:pt idx="120">
                  <c:v>520</c:v>
                </c:pt>
                <c:pt idx="121">
                  <c:v>521</c:v>
                </c:pt>
                <c:pt idx="122">
                  <c:v>522</c:v>
                </c:pt>
                <c:pt idx="123">
                  <c:v>523</c:v>
                </c:pt>
                <c:pt idx="124">
                  <c:v>524</c:v>
                </c:pt>
                <c:pt idx="125">
                  <c:v>525</c:v>
                </c:pt>
                <c:pt idx="126">
                  <c:v>526</c:v>
                </c:pt>
                <c:pt idx="127">
                  <c:v>527</c:v>
                </c:pt>
                <c:pt idx="128">
                  <c:v>528</c:v>
                </c:pt>
                <c:pt idx="129">
                  <c:v>529</c:v>
                </c:pt>
                <c:pt idx="130">
                  <c:v>530</c:v>
                </c:pt>
                <c:pt idx="131">
                  <c:v>531</c:v>
                </c:pt>
                <c:pt idx="132">
                  <c:v>532</c:v>
                </c:pt>
                <c:pt idx="133">
                  <c:v>533</c:v>
                </c:pt>
                <c:pt idx="134">
                  <c:v>534</c:v>
                </c:pt>
                <c:pt idx="135">
                  <c:v>535</c:v>
                </c:pt>
                <c:pt idx="136">
                  <c:v>536</c:v>
                </c:pt>
                <c:pt idx="137">
                  <c:v>537</c:v>
                </c:pt>
                <c:pt idx="138">
                  <c:v>538</c:v>
                </c:pt>
                <c:pt idx="139">
                  <c:v>539</c:v>
                </c:pt>
                <c:pt idx="140">
                  <c:v>540</c:v>
                </c:pt>
                <c:pt idx="141">
                  <c:v>541</c:v>
                </c:pt>
                <c:pt idx="142">
                  <c:v>542</c:v>
                </c:pt>
                <c:pt idx="143">
                  <c:v>543</c:v>
                </c:pt>
                <c:pt idx="144">
                  <c:v>544</c:v>
                </c:pt>
                <c:pt idx="145">
                  <c:v>545</c:v>
                </c:pt>
                <c:pt idx="146">
                  <c:v>546</c:v>
                </c:pt>
                <c:pt idx="147">
                  <c:v>547</c:v>
                </c:pt>
                <c:pt idx="148">
                  <c:v>548</c:v>
                </c:pt>
                <c:pt idx="149">
                  <c:v>549</c:v>
                </c:pt>
                <c:pt idx="150">
                  <c:v>550</c:v>
                </c:pt>
                <c:pt idx="151">
                  <c:v>551</c:v>
                </c:pt>
                <c:pt idx="152">
                  <c:v>552</c:v>
                </c:pt>
                <c:pt idx="153">
                  <c:v>553</c:v>
                </c:pt>
                <c:pt idx="154">
                  <c:v>554</c:v>
                </c:pt>
                <c:pt idx="155">
                  <c:v>555</c:v>
                </c:pt>
                <c:pt idx="156">
                  <c:v>556</c:v>
                </c:pt>
                <c:pt idx="157">
                  <c:v>557</c:v>
                </c:pt>
                <c:pt idx="158">
                  <c:v>558</c:v>
                </c:pt>
                <c:pt idx="159">
                  <c:v>559</c:v>
                </c:pt>
                <c:pt idx="160">
                  <c:v>560</c:v>
                </c:pt>
                <c:pt idx="161">
                  <c:v>561</c:v>
                </c:pt>
                <c:pt idx="162">
                  <c:v>562</c:v>
                </c:pt>
                <c:pt idx="163">
                  <c:v>563</c:v>
                </c:pt>
                <c:pt idx="164">
                  <c:v>564</c:v>
                </c:pt>
                <c:pt idx="165">
                  <c:v>565</c:v>
                </c:pt>
                <c:pt idx="166">
                  <c:v>566</c:v>
                </c:pt>
                <c:pt idx="167">
                  <c:v>567</c:v>
                </c:pt>
                <c:pt idx="168">
                  <c:v>568</c:v>
                </c:pt>
                <c:pt idx="169">
                  <c:v>569</c:v>
                </c:pt>
                <c:pt idx="170">
                  <c:v>570</c:v>
                </c:pt>
                <c:pt idx="171">
                  <c:v>571</c:v>
                </c:pt>
                <c:pt idx="172">
                  <c:v>572</c:v>
                </c:pt>
                <c:pt idx="173">
                  <c:v>573</c:v>
                </c:pt>
                <c:pt idx="174">
                  <c:v>574</c:v>
                </c:pt>
                <c:pt idx="175">
                  <c:v>575</c:v>
                </c:pt>
                <c:pt idx="176">
                  <c:v>576</c:v>
                </c:pt>
                <c:pt idx="177">
                  <c:v>577</c:v>
                </c:pt>
                <c:pt idx="178">
                  <c:v>578</c:v>
                </c:pt>
                <c:pt idx="179">
                  <c:v>579</c:v>
                </c:pt>
                <c:pt idx="180">
                  <c:v>580</c:v>
                </c:pt>
                <c:pt idx="181">
                  <c:v>581</c:v>
                </c:pt>
                <c:pt idx="182">
                  <c:v>582</c:v>
                </c:pt>
                <c:pt idx="183">
                  <c:v>583</c:v>
                </c:pt>
                <c:pt idx="184">
                  <c:v>584</c:v>
                </c:pt>
                <c:pt idx="185">
                  <c:v>585</c:v>
                </c:pt>
                <c:pt idx="186">
                  <c:v>586</c:v>
                </c:pt>
                <c:pt idx="187">
                  <c:v>587</c:v>
                </c:pt>
                <c:pt idx="188">
                  <c:v>588</c:v>
                </c:pt>
                <c:pt idx="189">
                  <c:v>589</c:v>
                </c:pt>
                <c:pt idx="190">
                  <c:v>590</c:v>
                </c:pt>
                <c:pt idx="191">
                  <c:v>591</c:v>
                </c:pt>
                <c:pt idx="192">
                  <c:v>592</c:v>
                </c:pt>
                <c:pt idx="193">
                  <c:v>593</c:v>
                </c:pt>
                <c:pt idx="194">
                  <c:v>594</c:v>
                </c:pt>
                <c:pt idx="195">
                  <c:v>595</c:v>
                </c:pt>
                <c:pt idx="196">
                  <c:v>596</c:v>
                </c:pt>
                <c:pt idx="197">
                  <c:v>597</c:v>
                </c:pt>
                <c:pt idx="198">
                  <c:v>598</c:v>
                </c:pt>
                <c:pt idx="199">
                  <c:v>599</c:v>
                </c:pt>
                <c:pt idx="200">
                  <c:v>600</c:v>
                </c:pt>
                <c:pt idx="201">
                  <c:v>601</c:v>
                </c:pt>
                <c:pt idx="202">
                  <c:v>602</c:v>
                </c:pt>
                <c:pt idx="203">
                  <c:v>603</c:v>
                </c:pt>
                <c:pt idx="204">
                  <c:v>604</c:v>
                </c:pt>
                <c:pt idx="205">
                  <c:v>605</c:v>
                </c:pt>
                <c:pt idx="206">
                  <c:v>606</c:v>
                </c:pt>
                <c:pt idx="207">
                  <c:v>607</c:v>
                </c:pt>
                <c:pt idx="208">
                  <c:v>608</c:v>
                </c:pt>
                <c:pt idx="209">
                  <c:v>609</c:v>
                </c:pt>
                <c:pt idx="210">
                  <c:v>610</c:v>
                </c:pt>
                <c:pt idx="211">
                  <c:v>611</c:v>
                </c:pt>
                <c:pt idx="212">
                  <c:v>612</c:v>
                </c:pt>
                <c:pt idx="213">
                  <c:v>613</c:v>
                </c:pt>
                <c:pt idx="214">
                  <c:v>614</c:v>
                </c:pt>
                <c:pt idx="215">
                  <c:v>615</c:v>
                </c:pt>
                <c:pt idx="216">
                  <c:v>616</c:v>
                </c:pt>
                <c:pt idx="217">
                  <c:v>617</c:v>
                </c:pt>
                <c:pt idx="218">
                  <c:v>618</c:v>
                </c:pt>
                <c:pt idx="219">
                  <c:v>619</c:v>
                </c:pt>
                <c:pt idx="220">
                  <c:v>620</c:v>
                </c:pt>
                <c:pt idx="221">
                  <c:v>621</c:v>
                </c:pt>
                <c:pt idx="222">
                  <c:v>622</c:v>
                </c:pt>
                <c:pt idx="223">
                  <c:v>623</c:v>
                </c:pt>
                <c:pt idx="224">
                  <c:v>624</c:v>
                </c:pt>
                <c:pt idx="225">
                  <c:v>625</c:v>
                </c:pt>
                <c:pt idx="226">
                  <c:v>626</c:v>
                </c:pt>
                <c:pt idx="227">
                  <c:v>627</c:v>
                </c:pt>
                <c:pt idx="228">
                  <c:v>628</c:v>
                </c:pt>
                <c:pt idx="229">
                  <c:v>629</c:v>
                </c:pt>
                <c:pt idx="230">
                  <c:v>630</c:v>
                </c:pt>
                <c:pt idx="231">
                  <c:v>631</c:v>
                </c:pt>
                <c:pt idx="232">
                  <c:v>632</c:v>
                </c:pt>
                <c:pt idx="233">
                  <c:v>633</c:v>
                </c:pt>
                <c:pt idx="234">
                  <c:v>634</c:v>
                </c:pt>
                <c:pt idx="235">
                  <c:v>635</c:v>
                </c:pt>
                <c:pt idx="236">
                  <c:v>636</c:v>
                </c:pt>
                <c:pt idx="237">
                  <c:v>637</c:v>
                </c:pt>
                <c:pt idx="238">
                  <c:v>638</c:v>
                </c:pt>
                <c:pt idx="239">
                  <c:v>639</c:v>
                </c:pt>
                <c:pt idx="240">
                  <c:v>640</c:v>
                </c:pt>
                <c:pt idx="241">
                  <c:v>641</c:v>
                </c:pt>
                <c:pt idx="242">
                  <c:v>642</c:v>
                </c:pt>
                <c:pt idx="243">
                  <c:v>643</c:v>
                </c:pt>
                <c:pt idx="244">
                  <c:v>644</c:v>
                </c:pt>
                <c:pt idx="245">
                  <c:v>645</c:v>
                </c:pt>
                <c:pt idx="246">
                  <c:v>646</c:v>
                </c:pt>
                <c:pt idx="247">
                  <c:v>647</c:v>
                </c:pt>
                <c:pt idx="248">
                  <c:v>648</c:v>
                </c:pt>
                <c:pt idx="249">
                  <c:v>649</c:v>
                </c:pt>
                <c:pt idx="250">
                  <c:v>650</c:v>
                </c:pt>
                <c:pt idx="251">
                  <c:v>651</c:v>
                </c:pt>
                <c:pt idx="252">
                  <c:v>652</c:v>
                </c:pt>
                <c:pt idx="253">
                  <c:v>653</c:v>
                </c:pt>
                <c:pt idx="254">
                  <c:v>654</c:v>
                </c:pt>
                <c:pt idx="255">
                  <c:v>655</c:v>
                </c:pt>
                <c:pt idx="256">
                  <c:v>656</c:v>
                </c:pt>
                <c:pt idx="257">
                  <c:v>657</c:v>
                </c:pt>
                <c:pt idx="258">
                  <c:v>658</c:v>
                </c:pt>
                <c:pt idx="259">
                  <c:v>659</c:v>
                </c:pt>
                <c:pt idx="260">
                  <c:v>660</c:v>
                </c:pt>
                <c:pt idx="261">
                  <c:v>661</c:v>
                </c:pt>
                <c:pt idx="262">
                  <c:v>662</c:v>
                </c:pt>
                <c:pt idx="263">
                  <c:v>663</c:v>
                </c:pt>
                <c:pt idx="264">
                  <c:v>664</c:v>
                </c:pt>
                <c:pt idx="265">
                  <c:v>665</c:v>
                </c:pt>
                <c:pt idx="266">
                  <c:v>666</c:v>
                </c:pt>
                <c:pt idx="267">
                  <c:v>667</c:v>
                </c:pt>
                <c:pt idx="268">
                  <c:v>668</c:v>
                </c:pt>
                <c:pt idx="269">
                  <c:v>669</c:v>
                </c:pt>
                <c:pt idx="270">
                  <c:v>670</c:v>
                </c:pt>
                <c:pt idx="271">
                  <c:v>671</c:v>
                </c:pt>
                <c:pt idx="272">
                  <c:v>672</c:v>
                </c:pt>
                <c:pt idx="273">
                  <c:v>673</c:v>
                </c:pt>
                <c:pt idx="274">
                  <c:v>674</c:v>
                </c:pt>
                <c:pt idx="275">
                  <c:v>675</c:v>
                </c:pt>
                <c:pt idx="276">
                  <c:v>676</c:v>
                </c:pt>
                <c:pt idx="277">
                  <c:v>677</c:v>
                </c:pt>
                <c:pt idx="278">
                  <c:v>678</c:v>
                </c:pt>
                <c:pt idx="279">
                  <c:v>679</c:v>
                </c:pt>
                <c:pt idx="280">
                  <c:v>680</c:v>
                </c:pt>
                <c:pt idx="281">
                  <c:v>681</c:v>
                </c:pt>
                <c:pt idx="282">
                  <c:v>682</c:v>
                </c:pt>
                <c:pt idx="283">
                  <c:v>683</c:v>
                </c:pt>
                <c:pt idx="284">
                  <c:v>684</c:v>
                </c:pt>
                <c:pt idx="285">
                  <c:v>685</c:v>
                </c:pt>
                <c:pt idx="286">
                  <c:v>686</c:v>
                </c:pt>
                <c:pt idx="287">
                  <c:v>687</c:v>
                </c:pt>
                <c:pt idx="288">
                  <c:v>688</c:v>
                </c:pt>
                <c:pt idx="289">
                  <c:v>689</c:v>
                </c:pt>
                <c:pt idx="290">
                  <c:v>690</c:v>
                </c:pt>
                <c:pt idx="291">
                  <c:v>691</c:v>
                </c:pt>
                <c:pt idx="292">
                  <c:v>692</c:v>
                </c:pt>
                <c:pt idx="293">
                  <c:v>693</c:v>
                </c:pt>
                <c:pt idx="294">
                  <c:v>694</c:v>
                </c:pt>
                <c:pt idx="295">
                  <c:v>695</c:v>
                </c:pt>
                <c:pt idx="296">
                  <c:v>696</c:v>
                </c:pt>
                <c:pt idx="297">
                  <c:v>697</c:v>
                </c:pt>
                <c:pt idx="298">
                  <c:v>698</c:v>
                </c:pt>
                <c:pt idx="299">
                  <c:v>699</c:v>
                </c:pt>
                <c:pt idx="300">
                  <c:v>700</c:v>
                </c:pt>
                <c:pt idx="301">
                  <c:v>701</c:v>
                </c:pt>
                <c:pt idx="302">
                  <c:v>702</c:v>
                </c:pt>
                <c:pt idx="303">
                  <c:v>703</c:v>
                </c:pt>
                <c:pt idx="304">
                  <c:v>704</c:v>
                </c:pt>
                <c:pt idx="305">
                  <c:v>705</c:v>
                </c:pt>
                <c:pt idx="306">
                  <c:v>706</c:v>
                </c:pt>
                <c:pt idx="307">
                  <c:v>707</c:v>
                </c:pt>
                <c:pt idx="308">
                  <c:v>708</c:v>
                </c:pt>
                <c:pt idx="309">
                  <c:v>709</c:v>
                </c:pt>
                <c:pt idx="310">
                  <c:v>710</c:v>
                </c:pt>
                <c:pt idx="311">
                  <c:v>711</c:v>
                </c:pt>
                <c:pt idx="312">
                  <c:v>712</c:v>
                </c:pt>
                <c:pt idx="313">
                  <c:v>713</c:v>
                </c:pt>
                <c:pt idx="314">
                  <c:v>714</c:v>
                </c:pt>
                <c:pt idx="315">
                  <c:v>715</c:v>
                </c:pt>
                <c:pt idx="316">
                  <c:v>716</c:v>
                </c:pt>
                <c:pt idx="317">
                  <c:v>717</c:v>
                </c:pt>
                <c:pt idx="318">
                  <c:v>718</c:v>
                </c:pt>
                <c:pt idx="319">
                  <c:v>719</c:v>
                </c:pt>
                <c:pt idx="320">
                  <c:v>720</c:v>
                </c:pt>
                <c:pt idx="321">
                  <c:v>721</c:v>
                </c:pt>
                <c:pt idx="322">
                  <c:v>722</c:v>
                </c:pt>
                <c:pt idx="323">
                  <c:v>723</c:v>
                </c:pt>
                <c:pt idx="324">
                  <c:v>724</c:v>
                </c:pt>
                <c:pt idx="325">
                  <c:v>725</c:v>
                </c:pt>
                <c:pt idx="326">
                  <c:v>726</c:v>
                </c:pt>
                <c:pt idx="327">
                  <c:v>727</c:v>
                </c:pt>
                <c:pt idx="328">
                  <c:v>728</c:v>
                </c:pt>
                <c:pt idx="329">
                  <c:v>729</c:v>
                </c:pt>
                <c:pt idx="330">
                  <c:v>730</c:v>
                </c:pt>
                <c:pt idx="331">
                  <c:v>731</c:v>
                </c:pt>
                <c:pt idx="332">
                  <c:v>732</c:v>
                </c:pt>
                <c:pt idx="333">
                  <c:v>733</c:v>
                </c:pt>
                <c:pt idx="334">
                  <c:v>734</c:v>
                </c:pt>
                <c:pt idx="335">
                  <c:v>735</c:v>
                </c:pt>
                <c:pt idx="336">
                  <c:v>736</c:v>
                </c:pt>
                <c:pt idx="337">
                  <c:v>737</c:v>
                </c:pt>
                <c:pt idx="338">
                  <c:v>738</c:v>
                </c:pt>
                <c:pt idx="339">
                  <c:v>739</c:v>
                </c:pt>
                <c:pt idx="340">
                  <c:v>740</c:v>
                </c:pt>
                <c:pt idx="341">
                  <c:v>741</c:v>
                </c:pt>
                <c:pt idx="342">
                  <c:v>742</c:v>
                </c:pt>
                <c:pt idx="343">
                  <c:v>743</c:v>
                </c:pt>
                <c:pt idx="344">
                  <c:v>744</c:v>
                </c:pt>
                <c:pt idx="345">
                  <c:v>745</c:v>
                </c:pt>
                <c:pt idx="346">
                  <c:v>746</c:v>
                </c:pt>
                <c:pt idx="347">
                  <c:v>747</c:v>
                </c:pt>
                <c:pt idx="348">
                  <c:v>748</c:v>
                </c:pt>
                <c:pt idx="349">
                  <c:v>749</c:v>
                </c:pt>
                <c:pt idx="350">
                  <c:v>750</c:v>
                </c:pt>
                <c:pt idx="351">
                  <c:v>751</c:v>
                </c:pt>
                <c:pt idx="352">
                  <c:v>752</c:v>
                </c:pt>
                <c:pt idx="353">
                  <c:v>753</c:v>
                </c:pt>
                <c:pt idx="354">
                  <c:v>754</c:v>
                </c:pt>
                <c:pt idx="355">
                  <c:v>755</c:v>
                </c:pt>
                <c:pt idx="356">
                  <c:v>756</c:v>
                </c:pt>
                <c:pt idx="357">
                  <c:v>757</c:v>
                </c:pt>
                <c:pt idx="358">
                  <c:v>758</c:v>
                </c:pt>
                <c:pt idx="359">
                  <c:v>759</c:v>
                </c:pt>
                <c:pt idx="360">
                  <c:v>760</c:v>
                </c:pt>
                <c:pt idx="361">
                  <c:v>761</c:v>
                </c:pt>
                <c:pt idx="362">
                  <c:v>762</c:v>
                </c:pt>
                <c:pt idx="363">
                  <c:v>763</c:v>
                </c:pt>
                <c:pt idx="364">
                  <c:v>764</c:v>
                </c:pt>
                <c:pt idx="365">
                  <c:v>765</c:v>
                </c:pt>
                <c:pt idx="366">
                  <c:v>766</c:v>
                </c:pt>
                <c:pt idx="367">
                  <c:v>767</c:v>
                </c:pt>
                <c:pt idx="368">
                  <c:v>768</c:v>
                </c:pt>
                <c:pt idx="369">
                  <c:v>769</c:v>
                </c:pt>
                <c:pt idx="370">
                  <c:v>770</c:v>
                </c:pt>
                <c:pt idx="371">
                  <c:v>771</c:v>
                </c:pt>
                <c:pt idx="372">
                  <c:v>772</c:v>
                </c:pt>
                <c:pt idx="373">
                  <c:v>773</c:v>
                </c:pt>
                <c:pt idx="374">
                  <c:v>774</c:v>
                </c:pt>
                <c:pt idx="375">
                  <c:v>775</c:v>
                </c:pt>
                <c:pt idx="376">
                  <c:v>776</c:v>
                </c:pt>
                <c:pt idx="377">
                  <c:v>777</c:v>
                </c:pt>
                <c:pt idx="378">
                  <c:v>778</c:v>
                </c:pt>
                <c:pt idx="379">
                  <c:v>779</c:v>
                </c:pt>
                <c:pt idx="380">
                  <c:v>780</c:v>
                </c:pt>
                <c:pt idx="381">
                  <c:v>781</c:v>
                </c:pt>
                <c:pt idx="382">
                  <c:v>782</c:v>
                </c:pt>
                <c:pt idx="383">
                  <c:v>783</c:v>
                </c:pt>
                <c:pt idx="384">
                  <c:v>784</c:v>
                </c:pt>
                <c:pt idx="385">
                  <c:v>785</c:v>
                </c:pt>
                <c:pt idx="386">
                  <c:v>786</c:v>
                </c:pt>
                <c:pt idx="387">
                  <c:v>787</c:v>
                </c:pt>
                <c:pt idx="388">
                  <c:v>788</c:v>
                </c:pt>
                <c:pt idx="389">
                  <c:v>789</c:v>
                </c:pt>
                <c:pt idx="390">
                  <c:v>790</c:v>
                </c:pt>
                <c:pt idx="391">
                  <c:v>791</c:v>
                </c:pt>
                <c:pt idx="392">
                  <c:v>792</c:v>
                </c:pt>
                <c:pt idx="393">
                  <c:v>793</c:v>
                </c:pt>
                <c:pt idx="394">
                  <c:v>794</c:v>
                </c:pt>
                <c:pt idx="395">
                  <c:v>795</c:v>
                </c:pt>
                <c:pt idx="396">
                  <c:v>796</c:v>
                </c:pt>
                <c:pt idx="397">
                  <c:v>797</c:v>
                </c:pt>
                <c:pt idx="398">
                  <c:v>798</c:v>
                </c:pt>
                <c:pt idx="399">
                  <c:v>799</c:v>
                </c:pt>
                <c:pt idx="400">
                  <c:v>800</c:v>
                </c:pt>
                <c:pt idx="401">
                  <c:v>801</c:v>
                </c:pt>
                <c:pt idx="402">
                  <c:v>802</c:v>
                </c:pt>
                <c:pt idx="403">
                  <c:v>803</c:v>
                </c:pt>
                <c:pt idx="404">
                  <c:v>804</c:v>
                </c:pt>
                <c:pt idx="405">
                  <c:v>805</c:v>
                </c:pt>
                <c:pt idx="406">
                  <c:v>806</c:v>
                </c:pt>
                <c:pt idx="407">
                  <c:v>807</c:v>
                </c:pt>
                <c:pt idx="408">
                  <c:v>808</c:v>
                </c:pt>
                <c:pt idx="409">
                  <c:v>809</c:v>
                </c:pt>
                <c:pt idx="410">
                  <c:v>810</c:v>
                </c:pt>
                <c:pt idx="411">
                  <c:v>811</c:v>
                </c:pt>
                <c:pt idx="412">
                  <c:v>812</c:v>
                </c:pt>
                <c:pt idx="413">
                  <c:v>813</c:v>
                </c:pt>
                <c:pt idx="414">
                  <c:v>814</c:v>
                </c:pt>
                <c:pt idx="415">
                  <c:v>815</c:v>
                </c:pt>
                <c:pt idx="416">
                  <c:v>816</c:v>
                </c:pt>
                <c:pt idx="417">
                  <c:v>817</c:v>
                </c:pt>
                <c:pt idx="418">
                  <c:v>818</c:v>
                </c:pt>
                <c:pt idx="419">
                  <c:v>819</c:v>
                </c:pt>
                <c:pt idx="420">
                  <c:v>820</c:v>
                </c:pt>
                <c:pt idx="421">
                  <c:v>821</c:v>
                </c:pt>
                <c:pt idx="422">
                  <c:v>822</c:v>
                </c:pt>
                <c:pt idx="423">
                  <c:v>823</c:v>
                </c:pt>
                <c:pt idx="424">
                  <c:v>824</c:v>
                </c:pt>
                <c:pt idx="425">
                  <c:v>825</c:v>
                </c:pt>
                <c:pt idx="426">
                  <c:v>826</c:v>
                </c:pt>
                <c:pt idx="427">
                  <c:v>827</c:v>
                </c:pt>
                <c:pt idx="428">
                  <c:v>828</c:v>
                </c:pt>
                <c:pt idx="429">
                  <c:v>829</c:v>
                </c:pt>
                <c:pt idx="430">
                  <c:v>830</c:v>
                </c:pt>
                <c:pt idx="431">
                  <c:v>831</c:v>
                </c:pt>
                <c:pt idx="432">
                  <c:v>832</c:v>
                </c:pt>
                <c:pt idx="433">
                  <c:v>833</c:v>
                </c:pt>
                <c:pt idx="434">
                  <c:v>834</c:v>
                </c:pt>
                <c:pt idx="435">
                  <c:v>835</c:v>
                </c:pt>
                <c:pt idx="436">
                  <c:v>836</c:v>
                </c:pt>
                <c:pt idx="437">
                  <c:v>837</c:v>
                </c:pt>
                <c:pt idx="438">
                  <c:v>838</c:v>
                </c:pt>
                <c:pt idx="439">
                  <c:v>839</c:v>
                </c:pt>
                <c:pt idx="440">
                  <c:v>840</c:v>
                </c:pt>
                <c:pt idx="441">
                  <c:v>841</c:v>
                </c:pt>
                <c:pt idx="442">
                  <c:v>842</c:v>
                </c:pt>
                <c:pt idx="443">
                  <c:v>843</c:v>
                </c:pt>
                <c:pt idx="444">
                  <c:v>844</c:v>
                </c:pt>
                <c:pt idx="445">
                  <c:v>845</c:v>
                </c:pt>
                <c:pt idx="446">
                  <c:v>846</c:v>
                </c:pt>
                <c:pt idx="447">
                  <c:v>847</c:v>
                </c:pt>
                <c:pt idx="448">
                  <c:v>848</c:v>
                </c:pt>
                <c:pt idx="449">
                  <c:v>849</c:v>
                </c:pt>
                <c:pt idx="450">
                  <c:v>850</c:v>
                </c:pt>
                <c:pt idx="451">
                  <c:v>851</c:v>
                </c:pt>
                <c:pt idx="452">
                  <c:v>852</c:v>
                </c:pt>
                <c:pt idx="453">
                  <c:v>853</c:v>
                </c:pt>
                <c:pt idx="454">
                  <c:v>854</c:v>
                </c:pt>
                <c:pt idx="455">
                  <c:v>855</c:v>
                </c:pt>
                <c:pt idx="456">
                  <c:v>856</c:v>
                </c:pt>
                <c:pt idx="457">
                  <c:v>857</c:v>
                </c:pt>
                <c:pt idx="458">
                  <c:v>858</c:v>
                </c:pt>
                <c:pt idx="459">
                  <c:v>859</c:v>
                </c:pt>
                <c:pt idx="460">
                  <c:v>860</c:v>
                </c:pt>
                <c:pt idx="461">
                  <c:v>861</c:v>
                </c:pt>
                <c:pt idx="462">
                  <c:v>862</c:v>
                </c:pt>
                <c:pt idx="463">
                  <c:v>863</c:v>
                </c:pt>
                <c:pt idx="464">
                  <c:v>864</c:v>
                </c:pt>
                <c:pt idx="465">
                  <c:v>865</c:v>
                </c:pt>
                <c:pt idx="466">
                  <c:v>866</c:v>
                </c:pt>
                <c:pt idx="467">
                  <c:v>867</c:v>
                </c:pt>
                <c:pt idx="468">
                  <c:v>868</c:v>
                </c:pt>
                <c:pt idx="469">
                  <c:v>869</c:v>
                </c:pt>
                <c:pt idx="470">
                  <c:v>870</c:v>
                </c:pt>
                <c:pt idx="471">
                  <c:v>871</c:v>
                </c:pt>
                <c:pt idx="472">
                  <c:v>872</c:v>
                </c:pt>
                <c:pt idx="473">
                  <c:v>873</c:v>
                </c:pt>
                <c:pt idx="474">
                  <c:v>874</c:v>
                </c:pt>
                <c:pt idx="475">
                  <c:v>875</c:v>
                </c:pt>
                <c:pt idx="476">
                  <c:v>876</c:v>
                </c:pt>
                <c:pt idx="477">
                  <c:v>877</c:v>
                </c:pt>
                <c:pt idx="478">
                  <c:v>878</c:v>
                </c:pt>
                <c:pt idx="479">
                  <c:v>879</c:v>
                </c:pt>
                <c:pt idx="480">
                  <c:v>880</c:v>
                </c:pt>
                <c:pt idx="481">
                  <c:v>881</c:v>
                </c:pt>
                <c:pt idx="482">
                  <c:v>882</c:v>
                </c:pt>
                <c:pt idx="483">
                  <c:v>883</c:v>
                </c:pt>
                <c:pt idx="484">
                  <c:v>884</c:v>
                </c:pt>
                <c:pt idx="485">
                  <c:v>885</c:v>
                </c:pt>
                <c:pt idx="486">
                  <c:v>886</c:v>
                </c:pt>
                <c:pt idx="487">
                  <c:v>887</c:v>
                </c:pt>
                <c:pt idx="488">
                  <c:v>888</c:v>
                </c:pt>
                <c:pt idx="489">
                  <c:v>889</c:v>
                </c:pt>
                <c:pt idx="490">
                  <c:v>890</c:v>
                </c:pt>
                <c:pt idx="491">
                  <c:v>891</c:v>
                </c:pt>
                <c:pt idx="492">
                  <c:v>892</c:v>
                </c:pt>
                <c:pt idx="493">
                  <c:v>893</c:v>
                </c:pt>
                <c:pt idx="494">
                  <c:v>894</c:v>
                </c:pt>
                <c:pt idx="495">
                  <c:v>895</c:v>
                </c:pt>
                <c:pt idx="496">
                  <c:v>896</c:v>
                </c:pt>
                <c:pt idx="497">
                  <c:v>897</c:v>
                </c:pt>
                <c:pt idx="498">
                  <c:v>898</c:v>
                </c:pt>
                <c:pt idx="499">
                  <c:v>899</c:v>
                </c:pt>
                <c:pt idx="500">
                  <c:v>900</c:v>
                </c:pt>
                <c:pt idx="501">
                  <c:v>901</c:v>
                </c:pt>
                <c:pt idx="502">
                  <c:v>902</c:v>
                </c:pt>
                <c:pt idx="503">
                  <c:v>903</c:v>
                </c:pt>
                <c:pt idx="504">
                  <c:v>904</c:v>
                </c:pt>
                <c:pt idx="505">
                  <c:v>905</c:v>
                </c:pt>
                <c:pt idx="506">
                  <c:v>906</c:v>
                </c:pt>
                <c:pt idx="507">
                  <c:v>907</c:v>
                </c:pt>
                <c:pt idx="508">
                  <c:v>908</c:v>
                </c:pt>
                <c:pt idx="509">
                  <c:v>909</c:v>
                </c:pt>
                <c:pt idx="510">
                  <c:v>910</c:v>
                </c:pt>
                <c:pt idx="511">
                  <c:v>911</c:v>
                </c:pt>
                <c:pt idx="512">
                  <c:v>912</c:v>
                </c:pt>
                <c:pt idx="513">
                  <c:v>913</c:v>
                </c:pt>
                <c:pt idx="514">
                  <c:v>914</c:v>
                </c:pt>
                <c:pt idx="515">
                  <c:v>915</c:v>
                </c:pt>
                <c:pt idx="516">
                  <c:v>916</c:v>
                </c:pt>
                <c:pt idx="517">
                  <c:v>917</c:v>
                </c:pt>
                <c:pt idx="518">
                  <c:v>918</c:v>
                </c:pt>
                <c:pt idx="519">
                  <c:v>919</c:v>
                </c:pt>
                <c:pt idx="520">
                  <c:v>920</c:v>
                </c:pt>
                <c:pt idx="521">
                  <c:v>921</c:v>
                </c:pt>
                <c:pt idx="522">
                  <c:v>922</c:v>
                </c:pt>
                <c:pt idx="523">
                  <c:v>923</c:v>
                </c:pt>
                <c:pt idx="524">
                  <c:v>924</c:v>
                </c:pt>
                <c:pt idx="525">
                  <c:v>925</c:v>
                </c:pt>
                <c:pt idx="526">
                  <c:v>926</c:v>
                </c:pt>
                <c:pt idx="527">
                  <c:v>927</c:v>
                </c:pt>
                <c:pt idx="528">
                  <c:v>928</c:v>
                </c:pt>
                <c:pt idx="529">
                  <c:v>929</c:v>
                </c:pt>
                <c:pt idx="530">
                  <c:v>930</c:v>
                </c:pt>
                <c:pt idx="531">
                  <c:v>931</c:v>
                </c:pt>
                <c:pt idx="532">
                  <c:v>932</c:v>
                </c:pt>
                <c:pt idx="533">
                  <c:v>933</c:v>
                </c:pt>
                <c:pt idx="534">
                  <c:v>934</c:v>
                </c:pt>
                <c:pt idx="535">
                  <c:v>935</c:v>
                </c:pt>
                <c:pt idx="536">
                  <c:v>936</c:v>
                </c:pt>
                <c:pt idx="537">
                  <c:v>937</c:v>
                </c:pt>
                <c:pt idx="538">
                  <c:v>938</c:v>
                </c:pt>
                <c:pt idx="539">
                  <c:v>939</c:v>
                </c:pt>
                <c:pt idx="540">
                  <c:v>940</c:v>
                </c:pt>
                <c:pt idx="541">
                  <c:v>941</c:v>
                </c:pt>
                <c:pt idx="542">
                  <c:v>942</c:v>
                </c:pt>
                <c:pt idx="543">
                  <c:v>943</c:v>
                </c:pt>
                <c:pt idx="544">
                  <c:v>944</c:v>
                </c:pt>
                <c:pt idx="545">
                  <c:v>945</c:v>
                </c:pt>
                <c:pt idx="546">
                  <c:v>946</c:v>
                </c:pt>
                <c:pt idx="547">
                  <c:v>947</c:v>
                </c:pt>
                <c:pt idx="548">
                  <c:v>948</c:v>
                </c:pt>
                <c:pt idx="549">
                  <c:v>949</c:v>
                </c:pt>
                <c:pt idx="550">
                  <c:v>950</c:v>
                </c:pt>
                <c:pt idx="551">
                  <c:v>951</c:v>
                </c:pt>
                <c:pt idx="552">
                  <c:v>952</c:v>
                </c:pt>
                <c:pt idx="553">
                  <c:v>953</c:v>
                </c:pt>
                <c:pt idx="554">
                  <c:v>954</c:v>
                </c:pt>
                <c:pt idx="555">
                  <c:v>955</c:v>
                </c:pt>
                <c:pt idx="556">
                  <c:v>956</c:v>
                </c:pt>
                <c:pt idx="557">
                  <c:v>957</c:v>
                </c:pt>
                <c:pt idx="558">
                  <c:v>958</c:v>
                </c:pt>
                <c:pt idx="559">
                  <c:v>959</c:v>
                </c:pt>
                <c:pt idx="560">
                  <c:v>960</c:v>
                </c:pt>
                <c:pt idx="561">
                  <c:v>961</c:v>
                </c:pt>
                <c:pt idx="562">
                  <c:v>962</c:v>
                </c:pt>
                <c:pt idx="563">
                  <c:v>963</c:v>
                </c:pt>
                <c:pt idx="564">
                  <c:v>964</c:v>
                </c:pt>
                <c:pt idx="565">
                  <c:v>965</c:v>
                </c:pt>
                <c:pt idx="566">
                  <c:v>966</c:v>
                </c:pt>
                <c:pt idx="567">
                  <c:v>967</c:v>
                </c:pt>
                <c:pt idx="568">
                  <c:v>968</c:v>
                </c:pt>
                <c:pt idx="569">
                  <c:v>969</c:v>
                </c:pt>
                <c:pt idx="570">
                  <c:v>970</c:v>
                </c:pt>
                <c:pt idx="571">
                  <c:v>971</c:v>
                </c:pt>
                <c:pt idx="572">
                  <c:v>972</c:v>
                </c:pt>
                <c:pt idx="573">
                  <c:v>973</c:v>
                </c:pt>
                <c:pt idx="574">
                  <c:v>974</c:v>
                </c:pt>
                <c:pt idx="575">
                  <c:v>975</c:v>
                </c:pt>
                <c:pt idx="576">
                  <c:v>976</c:v>
                </c:pt>
                <c:pt idx="577">
                  <c:v>977</c:v>
                </c:pt>
                <c:pt idx="578">
                  <c:v>978</c:v>
                </c:pt>
                <c:pt idx="579">
                  <c:v>979</c:v>
                </c:pt>
                <c:pt idx="580">
                  <c:v>980</c:v>
                </c:pt>
                <c:pt idx="581">
                  <c:v>981</c:v>
                </c:pt>
                <c:pt idx="582">
                  <c:v>982</c:v>
                </c:pt>
                <c:pt idx="583">
                  <c:v>983</c:v>
                </c:pt>
                <c:pt idx="584">
                  <c:v>984</c:v>
                </c:pt>
                <c:pt idx="585">
                  <c:v>985</c:v>
                </c:pt>
                <c:pt idx="586">
                  <c:v>986</c:v>
                </c:pt>
                <c:pt idx="587">
                  <c:v>987</c:v>
                </c:pt>
                <c:pt idx="588">
                  <c:v>988</c:v>
                </c:pt>
                <c:pt idx="589">
                  <c:v>989</c:v>
                </c:pt>
                <c:pt idx="590">
                  <c:v>990</c:v>
                </c:pt>
                <c:pt idx="591">
                  <c:v>991</c:v>
                </c:pt>
                <c:pt idx="592">
                  <c:v>992</c:v>
                </c:pt>
                <c:pt idx="593">
                  <c:v>993</c:v>
                </c:pt>
                <c:pt idx="594">
                  <c:v>994</c:v>
                </c:pt>
                <c:pt idx="595">
                  <c:v>995</c:v>
                </c:pt>
                <c:pt idx="596">
                  <c:v>996</c:v>
                </c:pt>
                <c:pt idx="597">
                  <c:v>997</c:v>
                </c:pt>
                <c:pt idx="598">
                  <c:v>998</c:v>
                </c:pt>
                <c:pt idx="599">
                  <c:v>999</c:v>
                </c:pt>
                <c:pt idx="600">
                  <c:v>1000</c:v>
                </c:pt>
                <c:pt idx="601">
                  <c:v>1001</c:v>
                </c:pt>
                <c:pt idx="602">
                  <c:v>1002</c:v>
                </c:pt>
                <c:pt idx="603">
                  <c:v>1003</c:v>
                </c:pt>
                <c:pt idx="604">
                  <c:v>1004</c:v>
                </c:pt>
                <c:pt idx="605">
                  <c:v>1005</c:v>
                </c:pt>
                <c:pt idx="606">
                  <c:v>1006</c:v>
                </c:pt>
                <c:pt idx="607">
                  <c:v>1007</c:v>
                </c:pt>
                <c:pt idx="608">
                  <c:v>1008</c:v>
                </c:pt>
                <c:pt idx="609">
                  <c:v>1009</c:v>
                </c:pt>
              </c:numCache>
            </c:numRef>
          </c:cat>
          <c:val>
            <c:numRef>
              <c:f>'magFunc20-80'!$B$401:$B$1010</c:f>
              <c:numCache>
                <c:formatCode>General</c:formatCode>
                <c:ptCount val="610"/>
                <c:pt idx="0">
                  <c:v>56.7691403936848</c:v>
                </c:pt>
                <c:pt idx="1">
                  <c:v>56.379781825372497</c:v>
                </c:pt>
                <c:pt idx="2">
                  <c:v>55.993984838427203</c:v>
                </c:pt>
                <c:pt idx="3">
                  <c:v>55.611708700196701</c:v>
                </c:pt>
                <c:pt idx="4">
                  <c:v>55.232913236947702</c:v>
                </c:pt>
                <c:pt idx="5">
                  <c:v>54.857558825278602</c:v>
                </c:pt>
                <c:pt idx="6">
                  <c:v>54.485606383002903</c:v>
                </c:pt>
                <c:pt idx="7">
                  <c:v>54.117017360892298</c:v>
                </c:pt>
                <c:pt idx="8">
                  <c:v>53.751753733824998</c:v>
                </c:pt>
                <c:pt idx="9">
                  <c:v>53.389777992527897</c:v>
                </c:pt>
                <c:pt idx="10">
                  <c:v>53.0310531357824</c:v>
                </c:pt>
                <c:pt idx="11">
                  <c:v>52.675542661836303</c:v>
                </c:pt>
                <c:pt idx="12">
                  <c:v>52.323210561071498</c:v>
                </c:pt>
                <c:pt idx="13">
                  <c:v>51.974021308010997</c:v>
                </c:pt>
                <c:pt idx="14">
                  <c:v>51.627939853325898</c:v>
                </c:pt>
                <c:pt idx="15">
                  <c:v>51.2849316172953</c:v>
                </c:pt>
                <c:pt idx="16">
                  <c:v>50.944962481747602</c:v>
                </c:pt>
                <c:pt idx="17">
                  <c:v>50.607998782992098</c:v>
                </c:pt>
                <c:pt idx="18">
                  <c:v>50.274007305081099</c:v>
                </c:pt>
                <c:pt idx="19">
                  <c:v>49.942955272345102</c:v>
                </c:pt>
                <c:pt idx="20">
                  <c:v>49.614810343117597</c:v>
                </c:pt>
                <c:pt idx="21">
                  <c:v>49.2895406027327</c:v>
                </c:pt>
                <c:pt idx="22">
                  <c:v>48.967114556919199</c:v>
                </c:pt>
                <c:pt idx="23">
                  <c:v>48.647501125459399</c:v>
                </c:pt>
                <c:pt idx="24">
                  <c:v>48.330669635781</c:v>
                </c:pt>
                <c:pt idx="25">
                  <c:v>48.016589816681702</c:v>
                </c:pt>
                <c:pt idx="26">
                  <c:v>47.705231792648497</c:v>
                </c:pt>
                <c:pt idx="27">
                  <c:v>47.396566076590702</c:v>
                </c:pt>
                <c:pt idx="28">
                  <c:v>47.090563565546603</c:v>
                </c:pt>
                <c:pt idx="29">
                  <c:v>46.787195534011502</c:v>
                </c:pt>
                <c:pt idx="30">
                  <c:v>46.486433627860301</c:v>
                </c:pt>
                <c:pt idx="31">
                  <c:v>46.188249859525001</c:v>
                </c:pt>
                <c:pt idx="32">
                  <c:v>45.8926166021161</c:v>
                </c:pt>
                <c:pt idx="33">
                  <c:v>45.5995065838732</c:v>
                </c:pt>
                <c:pt idx="34">
                  <c:v>45.308892882946402</c:v>
                </c:pt>
                <c:pt idx="35">
                  <c:v>45.020748922574498</c:v>
                </c:pt>
                <c:pt idx="36">
                  <c:v>44.735048465271397</c:v>
                </c:pt>
                <c:pt idx="37">
                  <c:v>44.451765607739702</c:v>
                </c:pt>
                <c:pt idx="38">
                  <c:v>44.170874776511198</c:v>
                </c:pt>
                <c:pt idx="39">
                  <c:v>43.892350722992099</c:v>
                </c:pt>
                <c:pt idx="40">
                  <c:v>43.616168517848202</c:v>
                </c:pt>
                <c:pt idx="41">
                  <c:v>43.342303547371699</c:v>
                </c:pt>
                <c:pt idx="42">
                  <c:v>43.070731507932599</c:v>
                </c:pt>
                <c:pt idx="43">
                  <c:v>42.801428401948399</c:v>
                </c:pt>
                <c:pt idx="44">
                  <c:v>42.5343705328645</c:v>
                </c:pt>
                <c:pt idx="45">
                  <c:v>42.269534501983003</c:v>
                </c:pt>
                <c:pt idx="46">
                  <c:v>42.006897202186899</c:v>
                </c:pt>
                <c:pt idx="47">
                  <c:v>41.746435815430601</c:v>
                </c:pt>
                <c:pt idx="48">
                  <c:v>41.488127807520698</c:v>
                </c:pt>
                <c:pt idx="49">
                  <c:v>41.231950924284703</c:v>
                </c:pt>
                <c:pt idx="50">
                  <c:v>40.977883187739899</c:v>
                </c:pt>
                <c:pt idx="51">
                  <c:v>40.725902891601201</c:v>
                </c:pt>
                <c:pt idx="52">
                  <c:v>40.475988597978201</c:v>
                </c:pt>
                <c:pt idx="53">
                  <c:v>40.2281191328834</c:v>
                </c:pt>
                <c:pt idx="54">
                  <c:v>39.982273582730897</c:v>
                </c:pt>
                <c:pt idx="55">
                  <c:v>39.7384312908355</c:v>
                </c:pt>
                <c:pt idx="56">
                  <c:v>39.496571853184697</c:v>
                </c:pt>
                <c:pt idx="57">
                  <c:v>39.256675115400498</c:v>
                </c:pt>
                <c:pt idx="58">
                  <c:v>39.018721168973499</c:v>
                </c:pt>
                <c:pt idx="59">
                  <c:v>38.782690347233803</c:v>
                </c:pt>
                <c:pt idx="60">
                  <c:v>38.548563222972597</c:v>
                </c:pt>
                <c:pt idx="61">
                  <c:v>38.316320604016497</c:v>
                </c:pt>
                <c:pt idx="62">
                  <c:v>38.085943530519103</c:v>
                </c:pt>
                <c:pt idx="63">
                  <c:v>37.857413271922198</c:v>
                </c:pt>
                <c:pt idx="64">
                  <c:v>37.6307113225959</c:v>
                </c:pt>
                <c:pt idx="65">
                  <c:v>37.405819399791099</c:v>
                </c:pt>
                <c:pt idx="66">
                  <c:v>37.1827194403362</c:v>
                </c:pt>
                <c:pt idx="67">
                  <c:v>36.961393596805998</c:v>
                </c:pt>
                <c:pt idx="68">
                  <c:v>36.741824235671999</c:v>
                </c:pt>
                <c:pt idx="69">
                  <c:v>36.523993933272799</c:v>
                </c:pt>
                <c:pt idx="70">
                  <c:v>36.307885473303898</c:v>
                </c:pt>
                <c:pt idx="71">
                  <c:v>36.093481844439701</c:v>
                </c:pt>
                <c:pt idx="72">
                  <c:v>35.880766236435697</c:v>
                </c:pt>
                <c:pt idx="73">
                  <c:v>35.669722038411599</c:v>
                </c:pt>
                <c:pt idx="74">
                  <c:v>35.460332835283701</c:v>
                </c:pt>
                <c:pt idx="75">
                  <c:v>35.252582405650898</c:v>
                </c:pt>
                <c:pt idx="76">
                  <c:v>35.046454718492498</c:v>
                </c:pt>
                <c:pt idx="77">
                  <c:v>34.841933931449802</c:v>
                </c:pt>
                <c:pt idx="78">
                  <c:v>34.639004387457803</c:v>
                </c:pt>
                <c:pt idx="79">
                  <c:v>34.437650612366603</c:v>
                </c:pt>
                <c:pt idx="80">
                  <c:v>34.237857312894299</c:v>
                </c:pt>
                <c:pt idx="81">
                  <c:v>34.039609373785403</c:v>
                </c:pt>
                <c:pt idx="82">
                  <c:v>33.842891855103602</c:v>
                </c:pt>
                <c:pt idx="83">
                  <c:v>33.647689990843801</c:v>
                </c:pt>
                <c:pt idx="84">
                  <c:v>33.4539891852991</c:v>
                </c:pt>
                <c:pt idx="85">
                  <c:v>33.261775011871798</c:v>
                </c:pt>
                <c:pt idx="86">
                  <c:v>33.0710332098366</c:v>
                </c:pt>
                <c:pt idx="87">
                  <c:v>32.881749683151199</c:v>
                </c:pt>
                <c:pt idx="88">
                  <c:v>32.693910497352199</c:v>
                </c:pt>
                <c:pt idx="89">
                  <c:v>32.507501877837001</c:v>
                </c:pt>
                <c:pt idx="90">
                  <c:v>32.322510207419803</c:v>
                </c:pt>
                <c:pt idx="91">
                  <c:v>32.138922024878497</c:v>
                </c:pt>
                <c:pt idx="92">
                  <c:v>31.956724021982001</c:v>
                </c:pt>
                <c:pt idx="93">
                  <c:v>31.775903042102701</c:v>
                </c:pt>
                <c:pt idx="94">
                  <c:v>31.596446077970999</c:v>
                </c:pt>
                <c:pt idx="95">
                  <c:v>31.418340269957401</c:v>
                </c:pt>
                <c:pt idx="96">
                  <c:v>31.2415729033643</c:v>
                </c:pt>
                <c:pt idx="97">
                  <c:v>31.066131407368999</c:v>
                </c:pt>
                <c:pt idx="98">
                  <c:v>30.892003353107899</c:v>
                </c:pt>
                <c:pt idx="99">
                  <c:v>30.719176450770199</c:v>
                </c:pt>
                <c:pt idx="100">
                  <c:v>30.547638549399601</c:v>
                </c:pt>
                <c:pt idx="101">
                  <c:v>30.377377633393198</c:v>
                </c:pt>
                <c:pt idx="102">
                  <c:v>30.208381821774601</c:v>
                </c:pt>
                <c:pt idx="103">
                  <c:v>30.0406393665431</c:v>
                </c:pt>
                <c:pt idx="104">
                  <c:v>29.874138650030599</c:v>
                </c:pt>
                <c:pt idx="105">
                  <c:v>29.708868184241599</c:v>
                </c:pt>
                <c:pt idx="106">
                  <c:v>29.544816608541002</c:v>
                </c:pt>
                <c:pt idx="107">
                  <c:v>29.381972687936202</c:v>
                </c:pt>
                <c:pt idx="108">
                  <c:v>29.220325312021</c:v>
                </c:pt>
                <c:pt idx="109">
                  <c:v>29.059863492662501</c:v>
                </c:pt>
                <c:pt idx="110">
                  <c:v>28.900576363077299</c:v>
                </c:pt>
                <c:pt idx="111">
                  <c:v>28.742453175914999</c:v>
                </c:pt>
                <c:pt idx="112">
                  <c:v>28.585483301871701</c:v>
                </c:pt>
                <c:pt idx="113">
                  <c:v>28.429656227905699</c:v>
                </c:pt>
                <c:pt idx="114">
                  <c:v>28.274961556049</c:v>
                </c:pt>
                <c:pt idx="115">
                  <c:v>28.121389001821701</c:v>
                </c:pt>
                <c:pt idx="116">
                  <c:v>27.9689283925144</c:v>
                </c:pt>
                <c:pt idx="117">
                  <c:v>27.817569666924101</c:v>
                </c:pt>
                <c:pt idx="118">
                  <c:v>27.667302872183502</c:v>
                </c:pt>
                <c:pt idx="119">
                  <c:v>27.5181181637607</c:v>
                </c:pt>
                <c:pt idx="120">
                  <c:v>27.370005803213299</c:v>
                </c:pt>
                <c:pt idx="121">
                  <c:v>27.222956157660299</c:v>
                </c:pt>
                <c:pt idx="122">
                  <c:v>27.076959697733798</c:v>
                </c:pt>
                <c:pt idx="123">
                  <c:v>26.932006996654401</c:v>
                </c:pt>
                <c:pt idx="124">
                  <c:v>26.7880887292404</c:v>
                </c:pt>
                <c:pt idx="125">
                  <c:v>26.645195669463501</c:v>
                </c:pt>
                <c:pt idx="126">
                  <c:v>26.503318690977402</c:v>
                </c:pt>
                <c:pt idx="127">
                  <c:v>26.362448764079002</c:v>
                </c:pt>
                <c:pt idx="128">
                  <c:v>26.222576955708298</c:v>
                </c:pt>
                <c:pt idx="129">
                  <c:v>26.083694427995699</c:v>
                </c:pt>
                <c:pt idx="130">
                  <c:v>25.945792436675699</c:v>
                </c:pt>
                <c:pt idx="131">
                  <c:v>25.808862330360899</c:v>
                </c:pt>
                <c:pt idx="132">
                  <c:v>25.6728955489565</c:v>
                </c:pt>
                <c:pt idx="133">
                  <c:v>25.537883623462101</c:v>
                </c:pt>
                <c:pt idx="134">
                  <c:v>25.403818173527199</c:v>
                </c:pt>
                <c:pt idx="135">
                  <c:v>25.2706909075178</c:v>
                </c:pt>
                <c:pt idx="136">
                  <c:v>25.138493620600599</c:v>
                </c:pt>
                <c:pt idx="137">
                  <c:v>25.007218194214001</c:v>
                </c:pt>
                <c:pt idx="138">
                  <c:v>24.8768565946155</c:v>
                </c:pt>
                <c:pt idx="139">
                  <c:v>24.747400872485098</c:v>
                </c:pt>
                <c:pt idx="140">
                  <c:v>24.618843161009401</c:v>
                </c:pt>
                <c:pt idx="141">
                  <c:v>24.491175675617701</c:v>
                </c:pt>
                <c:pt idx="142">
                  <c:v>24.364390712462399</c:v>
                </c:pt>
                <c:pt idx="143">
                  <c:v>24.2384806477585</c:v>
                </c:pt>
                <c:pt idx="144">
                  <c:v>24.113437936925099</c:v>
                </c:pt>
                <c:pt idx="145">
                  <c:v>23.9892551133957</c:v>
                </c:pt>
                <c:pt idx="146">
                  <c:v>23.865924787297899</c:v>
                </c:pt>
                <c:pt idx="147">
                  <c:v>23.743439645386701</c:v>
                </c:pt>
                <c:pt idx="148">
                  <c:v>23.621792449525199</c:v>
                </c:pt>
                <c:pt idx="149">
                  <c:v>23.500976035826199</c:v>
                </c:pt>
                <c:pt idx="150">
                  <c:v>23.3809833143217</c:v>
                </c:pt>
                <c:pt idx="151">
                  <c:v>23.261807267113099</c:v>
                </c:pt>
                <c:pt idx="152">
                  <c:v>23.143440948173399</c:v>
                </c:pt>
                <c:pt idx="153">
                  <c:v>23.0258774824221</c:v>
                </c:pt>
                <c:pt idx="154">
                  <c:v>22.909110065064599</c:v>
                </c:pt>
                <c:pt idx="155">
                  <c:v>22.793131959676899</c:v>
                </c:pt>
                <c:pt idx="156">
                  <c:v>22.677936499459999</c:v>
                </c:pt>
                <c:pt idx="157">
                  <c:v>22.5635170839377</c:v>
                </c:pt>
                <c:pt idx="158">
                  <c:v>22.4498671800132</c:v>
                </c:pt>
                <c:pt idx="159">
                  <c:v>22.336980320714002</c:v>
                </c:pt>
                <c:pt idx="160">
                  <c:v>22.224850104134902</c:v>
                </c:pt>
                <c:pt idx="161">
                  <c:v>22.113470192381399</c:v>
                </c:pt>
                <c:pt idx="162">
                  <c:v>22.002834311899399</c:v>
                </c:pt>
                <c:pt idx="163">
                  <c:v>21.892936251361999</c:v>
                </c:pt>
                <c:pt idx="164">
                  <c:v>21.7837698624617</c:v>
                </c:pt>
                <c:pt idx="165">
                  <c:v>21.675329057664801</c:v>
                </c:pt>
                <c:pt idx="166">
                  <c:v>21.567607810607502</c:v>
                </c:pt>
                <c:pt idx="167">
                  <c:v>21.460600154840598</c:v>
                </c:pt>
                <c:pt idx="168">
                  <c:v>21.354300183037399</c:v>
                </c:pt>
                <c:pt idx="169">
                  <c:v>21.248702046927001</c:v>
                </c:pt>
                <c:pt idx="170">
                  <c:v>21.1437999560398</c:v>
                </c:pt>
                <c:pt idx="171">
                  <c:v>21.039588177178501</c:v>
                </c:pt>
                <c:pt idx="172">
                  <c:v>20.936061033757699</c:v>
                </c:pt>
                <c:pt idx="173">
                  <c:v>20.833212905209599</c:v>
                </c:pt>
                <c:pt idx="174">
                  <c:v>20.731038226719502</c:v>
                </c:pt>
                <c:pt idx="175">
                  <c:v>20.6295314871779</c:v>
                </c:pt>
                <c:pt idx="176">
                  <c:v>20.528687230898498</c:v>
                </c:pt>
                <c:pt idx="177">
                  <c:v>20.428500054711002</c:v>
                </c:pt>
                <c:pt idx="178">
                  <c:v>20.328964608358199</c:v>
                </c:pt>
                <c:pt idx="179">
                  <c:v>20.2300755945611</c:v>
                </c:pt>
                <c:pt idx="180">
                  <c:v>20.131827766707801</c:v>
                </c:pt>
                <c:pt idx="181">
                  <c:v>20.034215929976</c:v>
                </c:pt>
                <c:pt idx="182">
                  <c:v>19.937234939879598</c:v>
                </c:pt>
                <c:pt idx="183">
                  <c:v>19.8408797016086</c:v>
                </c:pt>
                <c:pt idx="184">
                  <c:v>19.745145170094698</c:v>
                </c:pt>
                <c:pt idx="185">
                  <c:v>19.650026348624301</c:v>
                </c:pt>
                <c:pt idx="186">
                  <c:v>19.5555182889706</c:v>
                </c:pt>
                <c:pt idx="187">
                  <c:v>19.461616090997101</c:v>
                </c:pt>
                <c:pt idx="188">
                  <c:v>19.368314900808301</c:v>
                </c:pt>
                <c:pt idx="189">
                  <c:v>19.2756099120705</c:v>
                </c:pt>
                <c:pt idx="190">
                  <c:v>19.183496364030201</c:v>
                </c:pt>
                <c:pt idx="191">
                  <c:v>19.0919695416463</c:v>
                </c:pt>
                <c:pt idx="192">
                  <c:v>19.0010247749955</c:v>
                </c:pt>
                <c:pt idx="193">
                  <c:v>18.910657438743701</c:v>
                </c:pt>
                <c:pt idx="194">
                  <c:v>18.820862951882098</c:v>
                </c:pt>
                <c:pt idx="195">
                  <c:v>18.731636776471699</c:v>
                </c:pt>
                <c:pt idx="196">
                  <c:v>18.642974418171999</c:v>
                </c:pt>
                <c:pt idx="197">
                  <c:v>18.554871424920002</c:v>
                </c:pt>
                <c:pt idx="198">
                  <c:v>18.467323387194</c:v>
                </c:pt>
                <c:pt idx="199">
                  <c:v>18.3803259368248</c:v>
                </c:pt>
                <c:pt idx="200">
                  <c:v>18.293874747259899</c:v>
                </c:pt>
                <c:pt idx="201">
                  <c:v>18.207965532176502</c:v>
                </c:pt>
                <c:pt idx="202">
                  <c:v>18.122594046207599</c:v>
                </c:pt>
                <c:pt idx="203">
                  <c:v>18.037756083621399</c:v>
                </c:pt>
                <c:pt idx="204">
                  <c:v>17.9534474778586</c:v>
                </c:pt>
                <c:pt idx="205">
                  <c:v>17.8696641018627</c:v>
                </c:pt>
                <c:pt idx="206">
                  <c:v>17.7864018669571</c:v>
                </c:pt>
                <c:pt idx="207">
                  <c:v>17.703656722514701</c:v>
                </c:pt>
                <c:pt idx="208">
                  <c:v>17.6214246560241</c:v>
                </c:pt>
                <c:pt idx="209">
                  <c:v>17.539701691900401</c:v>
                </c:pt>
                <c:pt idx="210">
                  <c:v>17.458483892013799</c:v>
                </c:pt>
                <c:pt idx="211">
                  <c:v>17.377767354170199</c:v>
                </c:pt>
                <c:pt idx="212">
                  <c:v>17.297548213035999</c:v>
                </c:pt>
                <c:pt idx="213">
                  <c:v>17.217822638024199</c:v>
                </c:pt>
                <c:pt idx="214">
                  <c:v>17.138586835342402</c:v>
                </c:pt>
                <c:pt idx="215">
                  <c:v>17.059837044689399</c:v>
                </c:pt>
                <c:pt idx="216">
                  <c:v>16.981569541568099</c:v>
                </c:pt>
                <c:pt idx="217">
                  <c:v>16.903780635104599</c:v>
                </c:pt>
                <c:pt idx="218">
                  <c:v>16.826466668511301</c:v>
                </c:pt>
                <c:pt idx="219">
                  <c:v>16.749624018227902</c:v>
                </c:pt>
                <c:pt idx="220">
                  <c:v>16.673249094383799</c:v>
                </c:pt>
                <c:pt idx="221">
                  <c:v>16.597338339344699</c:v>
                </c:pt>
                <c:pt idx="222">
                  <c:v>16.521888228505599</c:v>
                </c:pt>
                <c:pt idx="223">
                  <c:v>16.4468952689034</c:v>
                </c:pt>
                <c:pt idx="224">
                  <c:v>16.372355999481002</c:v>
                </c:pt>
                <c:pt idx="225">
                  <c:v>16.298266990493101</c:v>
                </c:pt>
                <c:pt idx="226">
                  <c:v>16.224624843770201</c:v>
                </c:pt>
                <c:pt idx="227">
                  <c:v>16.151426191331399</c:v>
                </c:pt>
                <c:pt idx="228">
                  <c:v>16.078667696044999</c:v>
                </c:pt>
                <c:pt idx="229">
                  <c:v>16.0063460507697</c:v>
                </c:pt>
                <c:pt idx="230">
                  <c:v>15.934457977826399</c:v>
                </c:pt>
                <c:pt idx="231">
                  <c:v>15.8630002295923</c:v>
                </c:pt>
                <c:pt idx="232">
                  <c:v>15.7919695874442</c:v>
                </c:pt>
                <c:pt idx="233">
                  <c:v>15.7213628616925</c:v>
                </c:pt>
                <c:pt idx="234">
                  <c:v>15.6511768905903</c:v>
                </c:pt>
                <c:pt idx="235">
                  <c:v>15.581408541720499</c:v>
                </c:pt>
                <c:pt idx="236">
                  <c:v>15.5120547098158</c:v>
                </c:pt>
                <c:pt idx="237">
                  <c:v>15.44311231775</c:v>
                </c:pt>
                <c:pt idx="238">
                  <c:v>15.3745783156789</c:v>
                </c:pt>
                <c:pt idx="239">
                  <c:v>15.3064496807098</c:v>
                </c:pt>
                <c:pt idx="240">
                  <c:v>15.238723416902101</c:v>
                </c:pt>
                <c:pt idx="241">
                  <c:v>15.1713965550687</c:v>
                </c:pt>
                <c:pt idx="242">
                  <c:v>15.104466151983299</c:v>
                </c:pt>
                <c:pt idx="243">
                  <c:v>15.037929290777001</c:v>
                </c:pt>
                <c:pt idx="244">
                  <c:v>14.971783079947199</c:v>
                </c:pt>
                <c:pt idx="245">
                  <c:v>14.906024653622</c:v>
                </c:pt>
                <c:pt idx="246">
                  <c:v>14.8406511714277</c:v>
                </c:pt>
                <c:pt idx="247">
                  <c:v>14.7756598174986</c:v>
                </c:pt>
                <c:pt idx="248">
                  <c:v>14.7110478011369</c:v>
                </c:pt>
                <c:pt idx="249">
                  <c:v>14.646812355426</c:v>
                </c:pt>
                <c:pt idx="250">
                  <c:v>14.582950738419299</c:v>
                </c:pt>
                <c:pt idx="251">
                  <c:v>14.5194602314885</c:v>
                </c:pt>
                <c:pt idx="252">
                  <c:v>14.456338140249001</c:v>
                </c:pt>
                <c:pt idx="253">
                  <c:v>14.3935817935686</c:v>
                </c:pt>
                <c:pt idx="254">
                  <c:v>14.3311885431712</c:v>
                </c:pt>
                <c:pt idx="255">
                  <c:v>14.2691557644958</c:v>
                </c:pt>
                <c:pt idx="256">
                  <c:v>14.2074808551106</c:v>
                </c:pt>
                <c:pt idx="257">
                  <c:v>14.146161235506399</c:v>
                </c:pt>
                <c:pt idx="258">
                  <c:v>14.0851943483033</c:v>
                </c:pt>
                <c:pt idx="259">
                  <c:v>14.0245776582509</c:v>
                </c:pt>
                <c:pt idx="260">
                  <c:v>13.964308651832001</c:v>
                </c:pt>
                <c:pt idx="261">
                  <c:v>13.904384837394799</c:v>
                </c:pt>
                <c:pt idx="262">
                  <c:v>13.844803744690299</c:v>
                </c:pt>
                <c:pt idx="263">
                  <c:v>13.7855629244099</c:v>
                </c:pt>
                <c:pt idx="264">
                  <c:v>13.7266599483837</c:v>
                </c:pt>
                <c:pt idx="265">
                  <c:v>13.668092409514401</c:v>
                </c:pt>
                <c:pt idx="266">
                  <c:v>13.6098579206545</c:v>
                </c:pt>
                <c:pt idx="267">
                  <c:v>13.5519541155304</c:v>
                </c:pt>
                <c:pt idx="268">
                  <c:v>13.494378648082799</c:v>
                </c:pt>
                <c:pt idx="269">
                  <c:v>13.4371291918056</c:v>
                </c:pt>
                <c:pt idx="270">
                  <c:v>13.380203440208</c:v>
                </c:pt>
                <c:pt idx="271">
                  <c:v>13.323599106485</c:v>
                </c:pt>
                <c:pt idx="272">
                  <c:v>13.267313922922201</c:v>
                </c:pt>
                <c:pt idx="273">
                  <c:v>13.2113456412263</c:v>
                </c:pt>
                <c:pt idx="274">
                  <c:v>13.155692032063</c:v>
                </c:pt>
                <c:pt idx="275">
                  <c:v>13.1003508847921</c:v>
                </c:pt>
                <c:pt idx="276">
                  <c:v>13.0453200076663</c:v>
                </c:pt>
                <c:pt idx="277">
                  <c:v>12.9905972270383</c:v>
                </c:pt>
                <c:pt idx="278">
                  <c:v>12.9361803876248</c:v>
                </c:pt>
                <c:pt idx="279">
                  <c:v>12.882067352441</c:v>
                </c:pt>
                <c:pt idx="280">
                  <c:v>12.828256002007</c:v>
                </c:pt>
                <c:pt idx="281">
                  <c:v>12.774744235207701</c:v>
                </c:pt>
                <c:pt idx="282">
                  <c:v>12.7215299679045</c:v>
                </c:pt>
                <c:pt idx="283">
                  <c:v>12.6686111333984</c:v>
                </c:pt>
                <c:pt idx="284">
                  <c:v>12.615985682628001</c:v>
                </c:pt>
                <c:pt idx="285">
                  <c:v>12.5636515831784</c:v>
                </c:pt>
                <c:pt idx="286">
                  <c:v>12.511606819479701</c:v>
                </c:pt>
                <c:pt idx="287">
                  <c:v>12.4598493931371</c:v>
                </c:pt>
                <c:pt idx="288">
                  <c:v>12.4083773218741</c:v>
                </c:pt>
                <c:pt idx="289">
                  <c:v>12.3571886400608</c:v>
                </c:pt>
                <c:pt idx="290">
                  <c:v>12.3062813981195</c:v>
                </c:pt>
                <c:pt idx="291">
                  <c:v>12.2556536627227</c:v>
                </c:pt>
                <c:pt idx="292">
                  <c:v>12.2053035164632</c:v>
                </c:pt>
                <c:pt idx="293">
                  <c:v>12.155229057721399</c:v>
                </c:pt>
                <c:pt idx="294">
                  <c:v>12.105428400137599</c:v>
                </c:pt>
                <c:pt idx="295">
                  <c:v>12.0558996736019</c:v>
                </c:pt>
                <c:pt idx="296">
                  <c:v>12.006641022405599</c:v>
                </c:pt>
                <c:pt idx="297">
                  <c:v>11.957650606693701</c:v>
                </c:pt>
                <c:pt idx="298">
                  <c:v>11.908926601474301</c:v>
                </c:pt>
                <c:pt idx="299">
                  <c:v>11.8604671966848</c:v>
                </c:pt>
                <c:pt idx="300">
                  <c:v>11.8122705967294</c:v>
                </c:pt>
                <c:pt idx="301">
                  <c:v>11.7643350209412</c:v>
                </c:pt>
                <c:pt idx="302">
                  <c:v>11.7166587029882</c:v>
                </c:pt>
                <c:pt idx="303">
                  <c:v>11.669239890939</c:v>
                </c:pt>
                <c:pt idx="304">
                  <c:v>11.6220768471309</c:v>
                </c:pt>
                <c:pt idx="305">
                  <c:v>11.5751678477732</c:v>
                </c:pt>
                <c:pt idx="306">
                  <c:v>11.5285111830798</c:v>
                </c:pt>
                <c:pt idx="307">
                  <c:v>11.482105157136701</c:v>
                </c:pt>
                <c:pt idx="308">
                  <c:v>11.435948087638</c:v>
                </c:pt>
                <c:pt idx="309">
                  <c:v>11.3900383058196</c:v>
                </c:pt>
                <c:pt idx="310">
                  <c:v>11.3443741563934</c:v>
                </c:pt>
                <c:pt idx="311">
                  <c:v>11.2989539974811</c:v>
                </c:pt>
                <c:pt idx="312">
                  <c:v>11.2537761999537</c:v>
                </c:pt>
                <c:pt idx="313">
                  <c:v>11.208839148025801</c:v>
                </c:pt>
                <c:pt idx="314">
                  <c:v>11.1641412389257</c:v>
                </c:pt>
                <c:pt idx="315">
                  <c:v>11.119680882630799</c:v>
                </c:pt>
                <c:pt idx="316">
                  <c:v>11.0754565014054</c:v>
                </c:pt>
                <c:pt idx="317">
                  <c:v>11.031466530527201</c:v>
                </c:pt>
                <c:pt idx="318">
                  <c:v>10.987709417693001</c:v>
                </c:pt>
                <c:pt idx="319">
                  <c:v>10.9441836228202</c:v>
                </c:pt>
                <c:pt idx="320">
                  <c:v>10.900887617915</c:v>
                </c:pt>
                <c:pt idx="321">
                  <c:v>10.8578198872705</c:v>
                </c:pt>
                <c:pt idx="322">
                  <c:v>10.8149789272021</c:v>
                </c:pt>
                <c:pt idx="323">
                  <c:v>10.7723632456518</c:v>
                </c:pt>
                <c:pt idx="324">
                  <c:v>10.729971362716199</c:v>
                </c:pt>
                <c:pt idx="325">
                  <c:v>10.6878018098538</c:v>
                </c:pt>
                <c:pt idx="326">
                  <c:v>10.645853130149501</c:v>
                </c:pt>
                <c:pt idx="327">
                  <c:v>10.6041238781823</c:v>
                </c:pt>
                <c:pt idx="328">
                  <c:v>10.562612619761101</c:v>
                </c:pt>
                <c:pt idx="329">
                  <c:v>10.521317932321001</c:v>
                </c:pt>
                <c:pt idx="330">
                  <c:v>10.480238403932599</c:v>
                </c:pt>
                <c:pt idx="331">
                  <c:v>10.4393726340284</c:v>
                </c:pt>
                <c:pt idx="332">
                  <c:v>10.3987192327426</c:v>
                </c:pt>
                <c:pt idx="333">
                  <c:v>10.3582768211085</c:v>
                </c:pt>
                <c:pt idx="334">
                  <c:v>10.3180440311917</c:v>
                </c:pt>
                <c:pt idx="335">
                  <c:v>10.278019505428601</c:v>
                </c:pt>
                <c:pt idx="336">
                  <c:v>10.238201896825</c:v>
                </c:pt>
                <c:pt idx="337">
                  <c:v>10.1985898687578</c:v>
                </c:pt>
                <c:pt idx="338">
                  <c:v>10.159182095173501</c:v>
                </c:pt>
                <c:pt idx="339">
                  <c:v>10.119977259993</c:v>
                </c:pt>
                <c:pt idx="340">
                  <c:v>10.080974057706801</c:v>
                </c:pt>
                <c:pt idx="341">
                  <c:v>10.0421711925158</c:v>
                </c:pt>
                <c:pt idx="342">
                  <c:v>10.003567378793999</c:v>
                </c:pt>
                <c:pt idx="343">
                  <c:v>9.9651613406920294</c:v>
                </c:pt>
                <c:pt idx="344">
                  <c:v>9.9269518122691007</c:v>
                </c:pt>
                <c:pt idx="345">
                  <c:v>9.8889375373611905</c:v>
                </c:pt>
                <c:pt idx="346">
                  <c:v>9.8511172691845204</c:v>
                </c:pt>
                <c:pt idx="347">
                  <c:v>9.8134897707979896</c:v>
                </c:pt>
                <c:pt idx="348">
                  <c:v>9.7760538144425695</c:v>
                </c:pt>
                <c:pt idx="349">
                  <c:v>9.7388081820037797</c:v>
                </c:pt>
                <c:pt idx="350">
                  <c:v>9.7017516646152799</c:v>
                </c:pt>
                <c:pt idx="351">
                  <c:v>9.66488306232859</c:v>
                </c:pt>
                <c:pt idx="352">
                  <c:v>9.6282011846415791</c:v>
                </c:pt>
                <c:pt idx="353">
                  <c:v>9.5917048501681297</c:v>
                </c:pt>
                <c:pt idx="354">
                  <c:v>9.5553928859776196</c:v>
                </c:pt>
                <c:pt idx="355">
                  <c:v>9.5192641285857196</c:v>
                </c:pt>
                <c:pt idx="356">
                  <c:v>9.48331742302965</c:v>
                </c:pt>
                <c:pt idx="357">
                  <c:v>9.4475516232644896</c:v>
                </c:pt>
                <c:pt idx="358">
                  <c:v>9.4119655917007599</c:v>
                </c:pt>
                <c:pt idx="359">
                  <c:v>9.3765581994026395</c:v>
                </c:pt>
                <c:pt idx="360">
                  <c:v>9.3413283261539704</c:v>
                </c:pt>
                <c:pt idx="361">
                  <c:v>9.3062748596656206</c:v>
                </c:pt>
                <c:pt idx="362">
                  <c:v>9.27139669630205</c:v>
                </c:pt>
                <c:pt idx="363">
                  <c:v>9.2366927409492892</c:v>
                </c:pt>
                <c:pt idx="364">
                  <c:v>9.2021619063542506</c:v>
                </c:pt>
                <c:pt idx="365">
                  <c:v>9.1678031134551006</c:v>
                </c:pt>
                <c:pt idx="366">
                  <c:v>9.1336152913812292</c:v>
                </c:pt>
                <c:pt idx="367">
                  <c:v>9.0995973771229508</c:v>
                </c:pt>
                <c:pt idx="368">
                  <c:v>9.0657483157957603</c:v>
                </c:pt>
                <c:pt idx="369">
                  <c:v>9.0320670599797204</c:v>
                </c:pt>
                <c:pt idx="370">
                  <c:v>8.9985525704461207</c:v>
                </c:pt>
                <c:pt idx="371">
                  <c:v>8.96520381576115</c:v>
                </c:pt>
                <c:pt idx="372">
                  <c:v>8.9320197714931595</c:v>
                </c:pt>
                <c:pt idx="373">
                  <c:v>8.8989994215998802</c:v>
                </c:pt>
                <c:pt idx="374">
                  <c:v>8.8661417569751997</c:v>
                </c:pt>
                <c:pt idx="375">
                  <c:v>8.8334457762417795</c:v>
                </c:pt>
                <c:pt idx="376">
                  <c:v>8.80091048548692</c:v>
                </c:pt>
                <c:pt idx="377">
                  <c:v>8.7685348979321596</c:v>
                </c:pt>
                <c:pt idx="378">
                  <c:v>8.7363180339994297</c:v>
                </c:pt>
                <c:pt idx="379">
                  <c:v>8.7042589217073392</c:v>
                </c:pt>
                <c:pt idx="380">
                  <c:v>8.6723565957463897</c:v>
                </c:pt>
                <c:pt idx="381">
                  <c:v>8.6406100983377208</c:v>
                </c:pt>
                <c:pt idx="382">
                  <c:v>8.6090184783083004</c:v>
                </c:pt>
                <c:pt idx="383">
                  <c:v>8.5775807915533502</c:v>
                </c:pt>
                <c:pt idx="384">
                  <c:v>8.5462961011684104</c:v>
                </c:pt>
                <c:pt idx="385">
                  <c:v>8.5151634768548803</c:v>
                </c:pt>
                <c:pt idx="386">
                  <c:v>8.4841819949199593</c:v>
                </c:pt>
                <c:pt idx="387">
                  <c:v>8.4533507389372708</c:v>
                </c:pt>
                <c:pt idx="388">
                  <c:v>8.42266879835962</c:v>
                </c:pt>
                <c:pt idx="389">
                  <c:v>8.3921352700383398</c:v>
                </c:pt>
                <c:pt idx="390">
                  <c:v>8.3617492570342495</c:v>
                </c:pt>
                <c:pt idx="391">
                  <c:v>8.3315098686836908</c:v>
                </c:pt>
                <c:pt idx="392">
                  <c:v>8.3014162211270097</c:v>
                </c:pt>
                <c:pt idx="393">
                  <c:v>8.2714674369122001</c:v>
                </c:pt>
                <c:pt idx="394">
                  <c:v>8.2416626445985806</c:v>
                </c:pt>
                <c:pt idx="395">
                  <c:v>8.2120009791530801</c:v>
                </c:pt>
                <c:pt idx="396">
                  <c:v>8.18248158214851</c:v>
                </c:pt>
                <c:pt idx="397">
                  <c:v>8.1531036009047106</c:v>
                </c:pt>
                <c:pt idx="398">
                  <c:v>8.1238661888188801</c:v>
                </c:pt>
                <c:pt idx="399">
                  <c:v>8.0947685057619605</c:v>
                </c:pt>
                <c:pt idx="400">
                  <c:v>8.0658097172198104</c:v>
                </c:pt>
                <c:pt idx="401">
                  <c:v>8.0369889950199198</c:v>
                </c:pt>
                <c:pt idx="402">
                  <c:v>8.0083055167368098</c:v>
                </c:pt>
                <c:pt idx="403">
                  <c:v>7.9797584656260403</c:v>
                </c:pt>
                <c:pt idx="404">
                  <c:v>7.95134703115263</c:v>
                </c:pt>
                <c:pt idx="405">
                  <c:v>7.9230704083305099</c:v>
                </c:pt>
                <c:pt idx="406">
                  <c:v>7.89492779785461</c:v>
                </c:pt>
                <c:pt idx="407">
                  <c:v>7.8669184062990496</c:v>
                </c:pt>
                <c:pt idx="408">
                  <c:v>7.8390414457868403</c:v>
                </c:pt>
                <c:pt idx="409">
                  <c:v>7.8112961338577804</c:v>
                </c:pt>
                <c:pt idx="410">
                  <c:v>7.7836816938647804</c:v>
                </c:pt>
                <c:pt idx="411">
                  <c:v>7.7561973545775498</c:v>
                </c:pt>
                <c:pt idx="412">
                  <c:v>7.7288423502486197</c:v>
                </c:pt>
                <c:pt idx="413">
                  <c:v>7.7016159202830599</c:v>
                </c:pt>
                <c:pt idx="414">
                  <c:v>7.6745173098330399</c:v>
                </c:pt>
                <c:pt idx="415">
                  <c:v>7.6475457688729396</c:v>
                </c:pt>
                <c:pt idx="416">
                  <c:v>7.62070055312424</c:v>
                </c:pt>
                <c:pt idx="417">
                  <c:v>7.5939809234609701</c:v>
                </c:pt>
                <c:pt idx="418">
                  <c:v>7.5673861458436198</c:v>
                </c:pt>
                <c:pt idx="419">
                  <c:v>7.5409154912531298</c:v>
                </c:pt>
                <c:pt idx="420">
                  <c:v>7.5145682359550801</c:v>
                </c:pt>
                <c:pt idx="421">
                  <c:v>7.4883436613015704</c:v>
                </c:pt>
                <c:pt idx="422">
                  <c:v>7.46224105333481</c:v>
                </c:pt>
                <c:pt idx="423">
                  <c:v>7.4362597037119702</c:v>
                </c:pt>
                <c:pt idx="424">
                  <c:v>7.4103989084500697</c:v>
                </c:pt>
                <c:pt idx="425">
                  <c:v>7.3846579685865601</c:v>
                </c:pt>
                <c:pt idx="426">
                  <c:v>7.35903619044353</c:v>
                </c:pt>
                <c:pt idx="427">
                  <c:v>7.3335328843726604</c:v>
                </c:pt>
                <c:pt idx="428">
                  <c:v>7.3081473662744898</c:v>
                </c:pt>
                <c:pt idx="429">
                  <c:v>7.2828789563433798</c:v>
                </c:pt>
                <c:pt idx="430">
                  <c:v>7.2577269795298598</c:v>
                </c:pt>
                <c:pt idx="431">
                  <c:v>7.2326907656727801</c:v>
                </c:pt>
                <c:pt idx="432">
                  <c:v>7.2077696491690197</c:v>
                </c:pt>
                <c:pt idx="433">
                  <c:v>7.1829629685771197</c:v>
                </c:pt>
                <c:pt idx="434">
                  <c:v>7.15827006774028</c:v>
                </c:pt>
                <c:pt idx="435">
                  <c:v>7.1336902944652003</c:v>
                </c:pt>
                <c:pt idx="436">
                  <c:v>7.1092230013147697</c:v>
                </c:pt>
                <c:pt idx="437">
                  <c:v>7.0848675450135801</c:v>
                </c:pt>
                <c:pt idx="438">
                  <c:v>7.06062328704237</c:v>
                </c:pt>
                <c:pt idx="439">
                  <c:v>7.0364895931096498</c:v>
                </c:pt>
                <c:pt idx="440">
                  <c:v>7.0124658330855603</c:v>
                </c:pt>
                <c:pt idx="441">
                  <c:v>6.9885513813983096</c:v>
                </c:pt>
                <c:pt idx="442">
                  <c:v>6.9647456168359101</c:v>
                </c:pt>
                <c:pt idx="443">
                  <c:v>6.9410479220177699</c:v>
                </c:pt>
                <c:pt idx="444">
                  <c:v>6.9174576839231499</c:v>
                </c:pt>
                <c:pt idx="445">
                  <c:v>6.8939742941553899</c:v>
                </c:pt>
                <c:pt idx="446">
                  <c:v>6.8705971476867802</c:v>
                </c:pt>
                <c:pt idx="447">
                  <c:v>6.8473256441797803</c:v>
                </c:pt>
                <c:pt idx="448">
                  <c:v>6.8241591870621399</c:v>
                </c:pt>
                <c:pt idx="449">
                  <c:v>6.8010971841214696</c:v>
                </c:pt>
                <c:pt idx="450">
                  <c:v>6.7781390467125302</c:v>
                </c:pt>
                <c:pt idx="451">
                  <c:v>6.7552841903517598</c:v>
                </c:pt>
                <c:pt idx="452">
                  <c:v>6.7325320346511797</c:v>
                </c:pt>
                <c:pt idx="453">
                  <c:v>6.7098820031202804</c:v>
                </c:pt>
                <c:pt idx="454">
                  <c:v>6.6873335229017297</c:v>
                </c:pt>
                <c:pt idx="455">
                  <c:v>6.6648860251677897</c:v>
                </c:pt>
                <c:pt idx="456">
                  <c:v>6.64253894498811</c:v>
                </c:pt>
                <c:pt idx="457">
                  <c:v>6.6202917208674199</c:v>
                </c:pt>
                <c:pt idx="458">
                  <c:v>6.59814379567025</c:v>
                </c:pt>
                <c:pt idx="459">
                  <c:v>6.5760946154319599</c:v>
                </c:pt>
                <c:pt idx="460">
                  <c:v>6.5541436302174398</c:v>
                </c:pt>
                <c:pt idx="461">
                  <c:v>6.5322902935927001</c:v>
                </c:pt>
                <c:pt idx="462">
                  <c:v>6.5105340628890396</c:v>
                </c:pt>
                <c:pt idx="463">
                  <c:v>6.4888743990709701</c:v>
                </c:pt>
                <c:pt idx="464">
                  <c:v>6.4673107664059399</c:v>
                </c:pt>
                <c:pt idx="465">
                  <c:v>6.4458426330587999</c:v>
                </c:pt>
                <c:pt idx="466">
                  <c:v>6.4244694708276402</c:v>
                </c:pt>
                <c:pt idx="467">
                  <c:v>6.4031907544170803</c:v>
                </c:pt>
                <c:pt idx="468">
                  <c:v>6.3820059626273897</c:v>
                </c:pt>
                <c:pt idx="469">
                  <c:v>6.3609145774956497</c:v>
                </c:pt>
                <c:pt idx="470">
                  <c:v>6.3399160844279603</c:v>
                </c:pt>
                <c:pt idx="471">
                  <c:v>6.3190099722654196</c:v>
                </c:pt>
                <c:pt idx="472">
                  <c:v>6.2981957332841603</c:v>
                </c:pt>
                <c:pt idx="473">
                  <c:v>6.2774728629311198</c:v>
                </c:pt>
                <c:pt idx="474">
                  <c:v>6.2568408602864301</c:v>
                </c:pt>
                <c:pt idx="475">
                  <c:v>6.2362992274028697</c:v>
                </c:pt>
                <c:pt idx="476">
                  <c:v>6.21584746970216</c:v>
                </c:pt>
                <c:pt idx="477">
                  <c:v>6.1954850960410601</c:v>
                </c:pt>
                <c:pt idx="478">
                  <c:v>6.1752116183150196</c:v>
                </c:pt>
                <c:pt idx="479">
                  <c:v>6.1550265514581604</c:v>
                </c:pt>
                <c:pt idx="480">
                  <c:v>6.1349294140378099</c:v>
                </c:pt>
                <c:pt idx="481">
                  <c:v>6.1149197273296902</c:v>
                </c:pt>
                <c:pt idx="482">
                  <c:v>6.0949970158463698</c:v>
                </c:pt>
                <c:pt idx="483">
                  <c:v>6.0751608075354504</c:v>
                </c:pt>
                <c:pt idx="484">
                  <c:v>6.0554106328547501</c:v>
                </c:pt>
                <c:pt idx="485">
                  <c:v>6.0357460256971196</c:v>
                </c:pt>
                <c:pt idx="486">
                  <c:v>6.0161665229280201</c:v>
                </c:pt>
                <c:pt idx="487">
                  <c:v>5.9966716643855502</c:v>
                </c:pt>
                <c:pt idx="488">
                  <c:v>5.9772609928143696</c:v>
                </c:pt>
                <c:pt idx="489">
                  <c:v>5.9579340541299199</c:v>
                </c:pt>
                <c:pt idx="490">
                  <c:v>5.9386903968899896</c:v>
                </c:pt>
                <c:pt idx="491">
                  <c:v>5.9195295728231496</c:v>
                </c:pt>
                <c:pt idx="492">
                  <c:v>5.9004511363663896</c:v>
                </c:pt>
                <c:pt idx="493">
                  <c:v>5.8814546451274596</c:v>
                </c:pt>
                <c:pt idx="494">
                  <c:v>5.8625396591582799</c:v>
                </c:pt>
                <c:pt idx="495">
                  <c:v>5.8437057417476401</c:v>
                </c:pt>
                <c:pt idx="496">
                  <c:v>5.8249524585624002</c:v>
                </c:pt>
                <c:pt idx="497">
                  <c:v>5.80627937844024</c:v>
                </c:pt>
                <c:pt idx="498">
                  <c:v>5.7876860727951103</c:v>
                </c:pt>
                <c:pt idx="499">
                  <c:v>5.7691721158154001</c:v>
                </c:pt>
                <c:pt idx="500">
                  <c:v>5.7507370843978798</c:v>
                </c:pt>
                <c:pt idx="501">
                  <c:v>5.7323805582798402</c:v>
                </c:pt>
                <c:pt idx="502">
                  <c:v>5.7141021197748501</c:v>
                </c:pt>
                <c:pt idx="503">
                  <c:v>5.69590135364062</c:v>
                </c:pt>
                <c:pt idx="504">
                  <c:v>5.6777778477395904</c:v>
                </c:pt>
                <c:pt idx="505">
                  <c:v>5.6597311922462703</c:v>
                </c:pt>
                <c:pt idx="506">
                  <c:v>5.6417609799774802</c:v>
                </c:pt>
                <c:pt idx="507">
                  <c:v>5.6238668064584303</c:v>
                </c:pt>
                <c:pt idx="508">
                  <c:v>5.6060482696584897</c:v>
                </c:pt>
                <c:pt idx="509">
                  <c:v>5.5883049701893599</c:v>
                </c:pt>
                <c:pt idx="510">
                  <c:v>5.5706365111068896</c:v>
                </c:pt>
                <c:pt idx="511">
                  <c:v>5.5530424980432196</c:v>
                </c:pt>
                <c:pt idx="512">
                  <c:v>5.5355225388764504</c:v>
                </c:pt>
                <c:pt idx="513">
                  <c:v>5.51807624458944</c:v>
                </c:pt>
                <c:pt idx="514">
                  <c:v>5.5007032278825401</c:v>
                </c:pt>
                <c:pt idx="515">
                  <c:v>5.4834031042966203</c:v>
                </c:pt>
                <c:pt idx="516">
                  <c:v>5.4661754918167098</c:v>
                </c:pt>
                <c:pt idx="517">
                  <c:v>5.44902001060776</c:v>
                </c:pt>
                <c:pt idx="518">
                  <c:v>5.4319362834770404</c:v>
                </c:pt>
                <c:pt idx="519">
                  <c:v>5.4149239352796403</c:v>
                </c:pt>
                <c:pt idx="520">
                  <c:v>5.3979825935129799</c:v>
                </c:pt>
                <c:pt idx="521">
                  <c:v>5.3811118880525699</c:v>
                </c:pt>
                <c:pt idx="522">
                  <c:v>5.3643114506896001</c:v>
                </c:pt>
                <c:pt idx="523">
                  <c:v>5.3475809158576304</c:v>
                </c:pt>
                <c:pt idx="524">
                  <c:v>5.3309199203022102</c:v>
                </c:pt>
                <c:pt idx="525">
                  <c:v>5.3143281025525004</c:v>
                </c:pt>
                <c:pt idx="526">
                  <c:v>5.2978051042423804</c:v>
                </c:pt>
                <c:pt idx="527">
                  <c:v>5.2813505683269</c:v>
                </c:pt>
                <c:pt idx="528">
                  <c:v>5.2649641405355601</c:v>
                </c:pt>
                <c:pt idx="529">
                  <c:v>5.2486454687777897</c:v>
                </c:pt>
                <c:pt idx="530">
                  <c:v>5.2323942028126202</c:v>
                </c:pt>
                <c:pt idx="531">
                  <c:v>5.2162099948432896</c:v>
                </c:pt>
                <c:pt idx="532">
                  <c:v>5.2000924993850202</c:v>
                </c:pt>
                <c:pt idx="533">
                  <c:v>5.1840413724724099</c:v>
                </c:pt>
                <c:pt idx="534">
                  <c:v>5.1680562730466102</c:v>
                </c:pt>
                <c:pt idx="535">
                  <c:v>5.1521368615020604</c:v>
                </c:pt>
                <c:pt idx="536">
                  <c:v>5.1362828006112897</c:v>
                </c:pt>
                <c:pt idx="537">
                  <c:v>5.1204937555249197</c:v>
                </c:pt>
                <c:pt idx="538">
                  <c:v>5.1047693926487003</c:v>
                </c:pt>
                <c:pt idx="539">
                  <c:v>5.0891093810967396</c:v>
                </c:pt>
                <c:pt idx="540">
                  <c:v>5.07351339196493</c:v>
                </c:pt>
                <c:pt idx="541">
                  <c:v>5.0579810981987698</c:v>
                </c:pt>
                <c:pt idx="542">
                  <c:v>5.0425121747255099</c:v>
                </c:pt>
                <c:pt idx="543">
                  <c:v>5.0271062985202102</c:v>
                </c:pt>
                <c:pt idx="544">
                  <c:v>5.0117631486717897</c:v>
                </c:pt>
                <c:pt idx="545">
                  <c:v>4.9964824059206503</c:v>
                </c:pt>
                <c:pt idx="546">
                  <c:v>4.98126375312102</c:v>
                </c:pt>
                <c:pt idx="547">
                  <c:v>4.9661068752410102</c:v>
                </c:pt>
                <c:pt idx="548">
                  <c:v>4.9510114589001999</c:v>
                </c:pt>
                <c:pt idx="549">
                  <c:v>4.9359771927659502</c:v>
                </c:pt>
                <c:pt idx="550">
                  <c:v>4.9210037672231497</c:v>
                </c:pt>
                <c:pt idx="551">
                  <c:v>4.9060908748366199</c:v>
                </c:pt>
                <c:pt idx="552">
                  <c:v>4.89123820962444</c:v>
                </c:pt>
                <c:pt idx="553">
                  <c:v>4.8764454679167599</c:v>
                </c:pt>
                <c:pt idx="554">
                  <c:v>4.8617123475630502</c:v>
                </c:pt>
                <c:pt idx="555">
                  <c:v>4.8470385483945204</c:v>
                </c:pt>
                <c:pt idx="556">
                  <c:v>4.8324237718277896</c:v>
                </c:pt>
                <c:pt idx="557">
                  <c:v>4.8178677215254799</c:v>
                </c:pt>
                <c:pt idx="558">
                  <c:v>4.8033701024713302</c:v>
                </c:pt>
                <c:pt idx="559">
                  <c:v>4.7889306216308798</c:v>
                </c:pt>
                <c:pt idx="560">
                  <c:v>4.7745489878192604</c:v>
                </c:pt>
                <c:pt idx="561">
                  <c:v>4.7602249114370103</c:v>
                </c:pt>
                <c:pt idx="562">
                  <c:v>4.7459581046682597</c:v>
                </c:pt>
                <c:pt idx="563">
                  <c:v>4.7317482814146397</c:v>
                </c:pt>
                <c:pt idx="564">
                  <c:v>4.7175951572292396</c:v>
                </c:pt>
                <c:pt idx="565">
                  <c:v>4.7034984498450703</c:v>
                </c:pt>
                <c:pt idx="566">
                  <c:v>4.6894578779199598</c:v>
                </c:pt>
                <c:pt idx="567">
                  <c:v>4.6754731622916603</c:v>
                </c:pt>
                <c:pt idx="568">
                  <c:v>4.6615440251851403</c:v>
                </c:pt>
                <c:pt idx="569">
                  <c:v>4.6476701908731899</c:v>
                </c:pt>
                <c:pt idx="570">
                  <c:v>4.63385138494976</c:v>
                </c:pt>
                <c:pt idx="571">
                  <c:v>4.6200873347262901</c:v>
                </c:pt>
                <c:pt idx="572">
                  <c:v>4.6063777689675502</c:v>
                </c:pt>
                <c:pt idx="573">
                  <c:v>4.5927224186181803</c:v>
                </c:pt>
                <c:pt idx="574">
                  <c:v>4.5791210152834596</c:v>
                </c:pt>
                <c:pt idx="575">
                  <c:v>4.5655732930127702</c:v>
                </c:pt>
                <c:pt idx="576">
                  <c:v>4.5520789871766798</c:v>
                </c:pt>
                <c:pt idx="577">
                  <c:v>4.5386378344669502</c:v>
                </c:pt>
                <c:pt idx="578">
                  <c:v>4.5252495732267501</c:v>
                </c:pt>
                <c:pt idx="579">
                  <c:v>4.5119139437810301</c:v>
                </c:pt>
                <c:pt idx="580">
                  <c:v>4.4986306873795403</c:v>
                </c:pt>
                <c:pt idx="581">
                  <c:v>4.4853995468574404</c:v>
                </c:pt>
                <c:pt idx="582">
                  <c:v>4.4722202670976996</c:v>
                </c:pt>
                <c:pt idx="583">
                  <c:v>4.4590925939741402</c:v>
                </c:pt>
                <c:pt idx="584">
                  <c:v>4.4460162750781196</c:v>
                </c:pt>
                <c:pt idx="585">
                  <c:v>4.4329910594542703</c:v>
                </c:pt>
                <c:pt idx="586">
                  <c:v>4.42001669727021</c:v>
                </c:pt>
                <c:pt idx="587">
                  <c:v>4.4070929408734898</c:v>
                </c:pt>
                <c:pt idx="588">
                  <c:v>4.3942195433382896</c:v>
                </c:pt>
                <c:pt idx="589">
                  <c:v>4.3813962597866096</c:v>
                </c:pt>
                <c:pt idx="590">
                  <c:v>4.3686228461992096</c:v>
                </c:pt>
                <c:pt idx="591">
                  <c:v>4.3558990605385697</c:v>
                </c:pt>
                <c:pt idx="592">
                  <c:v>4.3432246617580699</c:v>
                </c:pt>
                <c:pt idx="593">
                  <c:v>4.3305994103964798</c:v>
                </c:pt>
                <c:pt idx="594">
                  <c:v>4.3180230683797998</c:v>
                </c:pt>
                <c:pt idx="595">
                  <c:v>4.3054953988230702</c:v>
                </c:pt>
                <c:pt idx="596">
                  <c:v>4.2930161664927997</c:v>
                </c:pt>
                <c:pt idx="597">
                  <c:v>4.2805851374766402</c:v>
                </c:pt>
                <c:pt idx="598">
                  <c:v>4.2682020789852597</c:v>
                </c:pt>
                <c:pt idx="599">
                  <c:v>4.2558667598147002</c:v>
                </c:pt>
                <c:pt idx="600">
                  <c:v>4.24357895021432</c:v>
                </c:pt>
                <c:pt idx="601">
                  <c:v>4.2313384212261296</c:v>
                </c:pt>
                <c:pt idx="602">
                  <c:v>4.21914494574182</c:v>
                </c:pt>
                <c:pt idx="603">
                  <c:v>4.2069982978420999</c:v>
                </c:pt>
                <c:pt idx="604">
                  <c:v>4.1948982527306704</c:v>
                </c:pt>
                <c:pt idx="605">
                  <c:v>4.1828445869984598</c:v>
                </c:pt>
                <c:pt idx="606">
                  <c:v>4.1708370786896998</c:v>
                </c:pt>
                <c:pt idx="607">
                  <c:v>4.1588755067734002</c:v>
                </c:pt>
                <c:pt idx="608">
                  <c:v>4.14695965193612</c:v>
                </c:pt>
                <c:pt idx="609">
                  <c:v>4.1350892955249696</c:v>
                </c:pt>
              </c:numCache>
            </c:numRef>
          </c:val>
          <c:smooth val="0"/>
        </c:ser>
        <c:dLbls>
          <c:showLegendKey val="0"/>
          <c:showVal val="0"/>
          <c:showCatName val="0"/>
          <c:showSerName val="0"/>
          <c:showPercent val="0"/>
          <c:showBubbleSize val="0"/>
        </c:dLbls>
        <c:marker val="1"/>
        <c:smooth val="0"/>
        <c:axId val="272736312"/>
        <c:axId val="272737488"/>
      </c:lineChart>
      <c:catAx>
        <c:axId val="2727363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2400" dirty="0" smtClean="0"/>
                  <a:t>磁石からの距離</a:t>
                </a:r>
                <a:r>
                  <a:rPr lang="en-US" altLang="ja-JP" sz="2400" dirty="0" smtClean="0"/>
                  <a:t>[cm]</a:t>
                </a:r>
                <a:endParaRPr lang="ja-JP" altLang="en-US" sz="2400"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ja-JP"/>
          </a:p>
        </c:txPr>
        <c:crossAx val="272737488"/>
        <c:crosses val="autoZero"/>
        <c:auto val="1"/>
        <c:lblAlgn val="ctr"/>
        <c:lblOffset val="100"/>
        <c:tickLblSkip val="100"/>
        <c:noMultiLvlLbl val="0"/>
      </c:catAx>
      <c:valAx>
        <c:axId val="2727374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2800" dirty="0" smtClean="0"/>
                  <a:t>磁束密度</a:t>
                </a:r>
                <a:r>
                  <a:rPr lang="en-US" altLang="ja-JP" sz="2800" dirty="0" smtClean="0"/>
                  <a:t>[</a:t>
                </a:r>
                <a:r>
                  <a:rPr lang="en-US" altLang="ja-JP" sz="2800" dirty="0" err="1" smtClean="0"/>
                  <a:t>μT</a:t>
                </a:r>
                <a:r>
                  <a:rPr lang="en-US" altLang="ja-JP" sz="2800" dirty="0" smtClean="0"/>
                  <a:t>]</a:t>
                </a:r>
                <a:endParaRPr lang="ja-JP" altLang="en-US" sz="2800"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ja-JP"/>
          </a:p>
        </c:txPr>
        <c:crossAx val="2727363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numRef>
              <c:f>'hasc-20150329-131924-mag-pca.cs'!$A:$A</c:f>
              <c:numCache>
                <c:formatCode>General</c:formatCode>
                <c:ptCount val="1048576"/>
                <c:pt idx="0">
                  <c:v>2</c:v>
                </c:pt>
                <c:pt idx="1">
                  <c:v>3.1</c:v>
                </c:pt>
                <c:pt idx="2">
                  <c:v>4.5999999999999996</c:v>
                </c:pt>
                <c:pt idx="3">
                  <c:v>6</c:v>
                </c:pt>
                <c:pt idx="4">
                  <c:v>7.8</c:v>
                </c:pt>
                <c:pt idx="5">
                  <c:v>9.3000000000000007</c:v>
                </c:pt>
                <c:pt idx="6">
                  <c:v>10</c:v>
                </c:pt>
                <c:pt idx="7">
                  <c:v>12.5</c:v>
                </c:pt>
                <c:pt idx="8">
                  <c:v>14</c:v>
                </c:pt>
                <c:pt idx="9">
                  <c:v>16</c:v>
                </c:pt>
                <c:pt idx="10">
                  <c:v>17.100000000000001</c:v>
                </c:pt>
                <c:pt idx="11">
                  <c:v>18.7</c:v>
                </c:pt>
                <c:pt idx="12">
                  <c:v>20</c:v>
                </c:pt>
                <c:pt idx="13">
                  <c:v>21.8</c:v>
                </c:pt>
                <c:pt idx="14">
                  <c:v>23.4</c:v>
                </c:pt>
                <c:pt idx="15">
                  <c:v>25</c:v>
                </c:pt>
                <c:pt idx="16">
                  <c:v>26.5</c:v>
                </c:pt>
                <c:pt idx="17">
                  <c:v>28.1</c:v>
                </c:pt>
                <c:pt idx="18">
                  <c:v>29.6</c:v>
                </c:pt>
                <c:pt idx="19">
                  <c:v>31.2</c:v>
                </c:pt>
                <c:pt idx="20">
                  <c:v>32.799999999999997</c:v>
                </c:pt>
                <c:pt idx="21">
                  <c:v>34.299999999999997</c:v>
                </c:pt>
                <c:pt idx="22">
                  <c:v>35.9</c:v>
                </c:pt>
                <c:pt idx="23">
                  <c:v>37.5</c:v>
                </c:pt>
                <c:pt idx="24">
                  <c:v>39</c:v>
                </c:pt>
                <c:pt idx="25">
                  <c:v>40.6</c:v>
                </c:pt>
                <c:pt idx="26">
                  <c:v>42.1</c:v>
                </c:pt>
                <c:pt idx="27">
                  <c:v>43.7</c:v>
                </c:pt>
                <c:pt idx="28">
                  <c:v>45.3</c:v>
                </c:pt>
                <c:pt idx="29">
                  <c:v>46.8</c:v>
                </c:pt>
                <c:pt idx="30">
                  <c:v>48.4</c:v>
                </c:pt>
              </c:numCache>
            </c:numRef>
          </c:cat>
          <c:val>
            <c:numRef>
              <c:f>'hasc-20150329-131924-mag-pca.cs'!$B$1:$B$31</c:f>
              <c:numCache>
                <c:formatCode>General</c:formatCode>
                <c:ptCount val="31"/>
                <c:pt idx="0">
                  <c:v>30</c:v>
                </c:pt>
                <c:pt idx="1">
                  <c:v>57</c:v>
                </c:pt>
                <c:pt idx="2">
                  <c:v>161</c:v>
                </c:pt>
                <c:pt idx="3">
                  <c:v>101</c:v>
                </c:pt>
                <c:pt idx="4">
                  <c:v>49</c:v>
                </c:pt>
                <c:pt idx="5">
                  <c:v>49</c:v>
                </c:pt>
                <c:pt idx="6">
                  <c:v>29</c:v>
                </c:pt>
                <c:pt idx="7">
                  <c:v>14</c:v>
                </c:pt>
                <c:pt idx="8">
                  <c:v>20</c:v>
                </c:pt>
                <c:pt idx="9">
                  <c:v>19</c:v>
                </c:pt>
                <c:pt idx="10">
                  <c:v>24</c:v>
                </c:pt>
                <c:pt idx="11">
                  <c:v>19</c:v>
                </c:pt>
                <c:pt idx="12">
                  <c:v>5</c:v>
                </c:pt>
                <c:pt idx="13">
                  <c:v>19</c:v>
                </c:pt>
                <c:pt idx="14">
                  <c:v>20</c:v>
                </c:pt>
                <c:pt idx="15">
                  <c:v>22</c:v>
                </c:pt>
                <c:pt idx="16">
                  <c:v>8</c:v>
                </c:pt>
                <c:pt idx="17">
                  <c:v>6</c:v>
                </c:pt>
                <c:pt idx="18">
                  <c:v>7</c:v>
                </c:pt>
                <c:pt idx="19">
                  <c:v>11</c:v>
                </c:pt>
                <c:pt idx="20">
                  <c:v>8</c:v>
                </c:pt>
                <c:pt idx="21">
                  <c:v>11</c:v>
                </c:pt>
                <c:pt idx="22">
                  <c:v>3</c:v>
                </c:pt>
                <c:pt idx="23">
                  <c:v>10</c:v>
                </c:pt>
                <c:pt idx="24">
                  <c:v>8</c:v>
                </c:pt>
                <c:pt idx="25">
                  <c:v>7</c:v>
                </c:pt>
                <c:pt idx="26">
                  <c:v>7</c:v>
                </c:pt>
                <c:pt idx="27">
                  <c:v>6</c:v>
                </c:pt>
                <c:pt idx="28">
                  <c:v>6</c:v>
                </c:pt>
                <c:pt idx="29">
                  <c:v>6</c:v>
                </c:pt>
                <c:pt idx="30">
                  <c:v>6</c:v>
                </c:pt>
              </c:numCache>
            </c:numRef>
          </c:val>
        </c:ser>
        <c:dLbls>
          <c:showLegendKey val="0"/>
          <c:showVal val="0"/>
          <c:showCatName val="0"/>
          <c:showSerName val="0"/>
          <c:showPercent val="0"/>
          <c:showBubbleSize val="0"/>
        </c:dLbls>
        <c:gapWidth val="219"/>
        <c:overlap val="-27"/>
        <c:axId val="272733568"/>
        <c:axId val="272734744"/>
      </c:barChart>
      <c:catAx>
        <c:axId val="2727335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200"/>
                  <a:t>周波数</a:t>
                </a:r>
                <a:r>
                  <a:rPr lang="en-US" altLang="ja-JP" sz="1200"/>
                  <a:t>[Hz]</a:t>
                </a:r>
                <a:endParaRPr lang="ja-JP" altLang="en-US" sz="120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72734744"/>
        <c:crosses val="autoZero"/>
        <c:auto val="1"/>
        <c:lblAlgn val="ctr"/>
        <c:lblOffset val="100"/>
        <c:tickLblSkip val="2"/>
        <c:noMultiLvlLbl val="0"/>
      </c:catAx>
      <c:valAx>
        <c:axId val="272734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100"/>
                  <a:t>振幅</a:t>
                </a:r>
                <a:r>
                  <a:rPr lang="en-US" altLang="ja-JP" sz="1100"/>
                  <a:t>[μT]</a:t>
                </a:r>
                <a:endParaRPr lang="ja-JP" altLang="en-US" sz="110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727335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FF3AF3C-B80F-4EF1-965B-CF1E5C99B714}" type="datetimeFigureOut">
              <a:rPr kumimoji="1" lang="ja-JP" altLang="en-US" smtClean="0"/>
              <a:t>2015/4/10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2980834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FF3AF3C-B80F-4EF1-965B-CF1E5C99B714}" type="datetimeFigureOut">
              <a:rPr kumimoji="1" lang="ja-JP" altLang="en-US" smtClean="0"/>
              <a:t>2015/4/10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3217670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FF3AF3C-B80F-4EF1-965B-CF1E5C99B714}" type="datetimeFigureOut">
              <a:rPr kumimoji="1" lang="ja-JP" altLang="en-US" smtClean="0"/>
              <a:t>2015/4/10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4085350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FF3AF3C-B80F-4EF1-965B-CF1E5C99B714}" type="datetimeFigureOut">
              <a:rPr kumimoji="1" lang="ja-JP" altLang="en-US" smtClean="0"/>
              <a:t>2015/4/10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1241047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FF3AF3C-B80F-4EF1-965B-CF1E5C99B714}" type="datetimeFigureOut">
              <a:rPr kumimoji="1" lang="ja-JP" altLang="en-US" smtClean="0"/>
              <a:t>2015/4/10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875003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FF3AF3C-B80F-4EF1-965B-CF1E5C99B714}" type="datetimeFigureOut">
              <a:rPr kumimoji="1" lang="ja-JP" altLang="en-US" smtClean="0"/>
              <a:t>2015/4/10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3071940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39789"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1"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FF3AF3C-B80F-4EF1-965B-CF1E5C99B714}" type="datetimeFigureOut">
              <a:rPr kumimoji="1" lang="ja-JP" altLang="en-US" smtClean="0"/>
              <a:t>2015/4/10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2634353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FF3AF3C-B80F-4EF1-965B-CF1E5C99B714}" type="datetimeFigureOut">
              <a:rPr kumimoji="1" lang="ja-JP" altLang="en-US" smtClean="0"/>
              <a:t>2015/4/10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340441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3AF3C-B80F-4EF1-965B-CF1E5C99B714}" type="datetimeFigureOut">
              <a:rPr kumimoji="1" lang="ja-JP" altLang="en-US" smtClean="0"/>
              <a:t>2015/4/10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3645174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FF3AF3C-B80F-4EF1-965B-CF1E5C99B714}" type="datetimeFigureOut">
              <a:rPr kumimoji="1" lang="ja-JP" altLang="en-US" smtClean="0"/>
              <a:t>2015/4/10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345879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FF3AF3C-B80F-4EF1-965B-CF1E5C99B714}" type="datetimeFigureOut">
              <a:rPr kumimoji="1" lang="ja-JP" altLang="en-US" smtClean="0"/>
              <a:t>2015/4/10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3779174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F3AF3C-B80F-4EF1-965B-CF1E5C99B714}" type="datetimeFigureOut">
              <a:rPr kumimoji="1" lang="ja-JP" altLang="en-US" smtClean="0"/>
              <a:t>2015/4/10</a:t>
            </a:fld>
            <a:endParaRPr kumimoji="1" lang="ja-JP"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14162575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377"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位置情報を使ったサービスの増加</a:t>
            </a:r>
            <a:endParaRPr kumimoji="1" lang="en-US" altLang="ja-JP" dirty="0" smtClean="0"/>
          </a:p>
          <a:p>
            <a:pPr lvl="1"/>
            <a:r>
              <a:rPr kumimoji="1" lang="ja-JP" altLang="en-US" dirty="0" smtClean="0"/>
              <a:t>ライフログ</a:t>
            </a:r>
            <a:endParaRPr kumimoji="1" lang="en-US" altLang="ja-JP" dirty="0" smtClean="0"/>
          </a:p>
          <a:p>
            <a:pPr lvl="1"/>
            <a:r>
              <a:rPr lang="ja-JP" altLang="en-US" dirty="0" smtClean="0"/>
              <a:t>ナビゲーション　等</a:t>
            </a:r>
            <a:endParaRPr lang="en-US" altLang="ja-JP" dirty="0" smtClean="0"/>
          </a:p>
          <a:p>
            <a:pPr lvl="1"/>
            <a:endParaRPr kumimoji="1" lang="en-US" altLang="ja-JP" dirty="0"/>
          </a:p>
          <a:p>
            <a:pPr marL="0" indent="0">
              <a:buNone/>
            </a:pPr>
            <a:r>
              <a:rPr kumimoji="1" lang="ja-JP" altLang="en-US" dirty="0" smtClean="0">
                <a:solidFill>
                  <a:srgbClr val="FF0000"/>
                </a:solidFill>
              </a:rPr>
              <a:t>位置情報の重要性が増加</a:t>
            </a:r>
            <a:endParaRPr kumimoji="1" lang="en-US" altLang="ja-JP" dirty="0" smtClean="0">
              <a:solidFill>
                <a:srgbClr val="FF0000"/>
              </a:solidFill>
            </a:endParaRPr>
          </a:p>
          <a:p>
            <a:r>
              <a:rPr lang="ja-JP" altLang="en-US" dirty="0" smtClean="0"/>
              <a:t>通過イベント</a:t>
            </a:r>
            <a:endParaRPr lang="en-US" altLang="ja-JP" dirty="0" smtClean="0"/>
          </a:p>
          <a:p>
            <a:pPr lvl="1"/>
            <a:r>
              <a:rPr kumimoji="1" lang="ja-JP" altLang="en-US" dirty="0" smtClean="0"/>
              <a:t>ある</a:t>
            </a:r>
            <a:r>
              <a:rPr kumimoji="1" lang="ja-JP" altLang="en-US" dirty="0"/>
              <a:t>地点</a:t>
            </a:r>
            <a:r>
              <a:rPr kumimoji="1" lang="ja-JP" altLang="en-US" dirty="0" smtClean="0"/>
              <a:t>の通過と通過方向を取得</a:t>
            </a:r>
            <a:endParaRPr kumimoji="1" lang="en-US" altLang="ja-JP" dirty="0" smtClean="0"/>
          </a:p>
          <a:p>
            <a:pPr lvl="1"/>
            <a:r>
              <a:rPr lang="ja-JP" altLang="en-US" dirty="0" smtClean="0"/>
              <a:t>移動経路推定や位置推定誤差の修正に利用可能</a:t>
            </a:r>
            <a:endParaRPr lang="en-US" altLang="ja-JP" dirty="0" smtClean="0"/>
          </a:p>
          <a:p>
            <a:pPr lvl="1"/>
            <a:endParaRPr kumimoji="1" lang="ja-JP" altLang="en-US" dirty="0"/>
          </a:p>
        </p:txBody>
      </p:sp>
      <p:grpSp>
        <p:nvGrpSpPr>
          <p:cNvPr id="77" name="グループ化 76"/>
          <p:cNvGrpSpPr/>
          <p:nvPr/>
        </p:nvGrpSpPr>
        <p:grpSpPr>
          <a:xfrm>
            <a:off x="7005037" y="1503653"/>
            <a:ext cx="4565283" cy="3432654"/>
            <a:chOff x="6850490" y="2788708"/>
            <a:chExt cx="4565283" cy="3432653"/>
          </a:xfrm>
        </p:grpSpPr>
        <p:sp>
          <p:nvSpPr>
            <p:cNvPr id="55" name="正方形/長方形 54"/>
            <p:cNvSpPr/>
            <p:nvPr/>
          </p:nvSpPr>
          <p:spPr>
            <a:xfrm rot="5400000">
              <a:off x="7942178" y="4443194"/>
              <a:ext cx="630121" cy="2318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ja-JP" altLang="en-US"/>
            </a:p>
          </p:txBody>
        </p:sp>
        <p:sp>
          <p:nvSpPr>
            <p:cNvPr id="54" name="正方形/長方形 53"/>
            <p:cNvSpPr/>
            <p:nvPr/>
          </p:nvSpPr>
          <p:spPr>
            <a:xfrm>
              <a:off x="10228502" y="4891276"/>
              <a:ext cx="676154" cy="2216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ja-JP" altLang="en-US"/>
            </a:p>
          </p:txBody>
        </p:sp>
        <p:sp>
          <p:nvSpPr>
            <p:cNvPr id="33" name="正方形/長方形 32"/>
            <p:cNvSpPr/>
            <p:nvPr/>
          </p:nvSpPr>
          <p:spPr>
            <a:xfrm>
              <a:off x="10956690" y="3181081"/>
              <a:ext cx="459083" cy="2653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sp>
          <p:nvSpPr>
            <p:cNvPr id="32" name="正方形/長方形 31"/>
            <p:cNvSpPr/>
            <p:nvPr/>
          </p:nvSpPr>
          <p:spPr>
            <a:xfrm>
              <a:off x="6850490" y="3168203"/>
              <a:ext cx="459083" cy="2653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sp>
          <p:nvSpPr>
            <p:cNvPr id="31" name="正方形/長方形 30"/>
            <p:cNvSpPr/>
            <p:nvPr/>
          </p:nvSpPr>
          <p:spPr>
            <a:xfrm>
              <a:off x="7244368" y="4881094"/>
              <a:ext cx="1427147" cy="9401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sp>
          <p:nvSpPr>
            <p:cNvPr id="30" name="正方形/長方形 29"/>
            <p:cNvSpPr/>
            <p:nvPr/>
          </p:nvSpPr>
          <p:spPr>
            <a:xfrm>
              <a:off x="9310083" y="4845153"/>
              <a:ext cx="883013" cy="9401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sp>
          <p:nvSpPr>
            <p:cNvPr id="29" name="正方形/長方形 28"/>
            <p:cNvSpPr/>
            <p:nvPr/>
          </p:nvSpPr>
          <p:spPr>
            <a:xfrm>
              <a:off x="9346038" y="3181081"/>
              <a:ext cx="847058" cy="10505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sp>
          <p:nvSpPr>
            <p:cNvPr id="28" name="正方形/長方形 27"/>
            <p:cNvSpPr/>
            <p:nvPr/>
          </p:nvSpPr>
          <p:spPr>
            <a:xfrm>
              <a:off x="7841087" y="3181082"/>
              <a:ext cx="847058" cy="10947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cxnSp>
          <p:nvCxnSpPr>
            <p:cNvPr id="9" name="直線コネクタ 8"/>
            <p:cNvCxnSpPr/>
            <p:nvPr/>
          </p:nvCxnSpPr>
          <p:spPr>
            <a:xfrm flipH="1">
              <a:off x="7289442" y="3181082"/>
              <a:ext cx="12880" cy="1687132"/>
            </a:xfrm>
            <a:prstGeom prst="line">
              <a:avLst/>
            </a:prstGeom>
            <a:ln w="76200"/>
          </p:spPr>
          <p:style>
            <a:lnRef idx="3">
              <a:schemeClr val="dk1"/>
            </a:lnRef>
            <a:fillRef idx="0">
              <a:schemeClr val="dk1"/>
            </a:fillRef>
            <a:effectRef idx="2">
              <a:schemeClr val="dk1"/>
            </a:effectRef>
            <a:fontRef idx="minor">
              <a:schemeClr val="tx1"/>
            </a:fontRef>
          </p:style>
        </p:cxnSp>
        <p:cxnSp>
          <p:nvCxnSpPr>
            <p:cNvPr id="10" name="直線コネクタ 9"/>
            <p:cNvCxnSpPr/>
            <p:nvPr/>
          </p:nvCxnSpPr>
          <p:spPr>
            <a:xfrm flipH="1">
              <a:off x="7828208" y="3181082"/>
              <a:ext cx="1" cy="1094705"/>
            </a:xfrm>
            <a:prstGeom prst="line">
              <a:avLst/>
            </a:prstGeom>
            <a:ln w="76200"/>
          </p:spPr>
          <p:style>
            <a:lnRef idx="3">
              <a:schemeClr val="dk1"/>
            </a:lnRef>
            <a:fillRef idx="0">
              <a:schemeClr val="dk1"/>
            </a:fillRef>
            <a:effectRef idx="2">
              <a:schemeClr val="dk1"/>
            </a:effectRef>
            <a:fontRef idx="minor">
              <a:schemeClr val="tx1"/>
            </a:fontRef>
          </p:style>
        </p:cxnSp>
        <p:cxnSp>
          <p:nvCxnSpPr>
            <p:cNvPr id="13" name="直線コネクタ 12"/>
            <p:cNvCxnSpPr/>
            <p:nvPr/>
          </p:nvCxnSpPr>
          <p:spPr>
            <a:xfrm flipH="1">
              <a:off x="8718998" y="3181081"/>
              <a:ext cx="1" cy="1134000"/>
            </a:xfrm>
            <a:prstGeom prst="line">
              <a:avLst/>
            </a:prstGeom>
            <a:ln w="76200"/>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H="1">
              <a:off x="9321621" y="3181081"/>
              <a:ext cx="12879" cy="1134000"/>
            </a:xfrm>
            <a:prstGeom prst="line">
              <a:avLst/>
            </a:prstGeom>
            <a:ln w="76200"/>
          </p:spPr>
          <p:style>
            <a:lnRef idx="3">
              <a:schemeClr val="dk1"/>
            </a:lnRef>
            <a:fillRef idx="0">
              <a:schemeClr val="dk1"/>
            </a:fillRef>
            <a:effectRef idx="2">
              <a:schemeClr val="dk1"/>
            </a:effectRef>
            <a:fontRef idx="minor">
              <a:schemeClr val="tx1"/>
            </a:fontRef>
          </p:style>
        </p:cxnSp>
        <p:cxnSp>
          <p:nvCxnSpPr>
            <p:cNvPr id="16" name="直線コネクタ 15"/>
            <p:cNvCxnSpPr/>
            <p:nvPr/>
          </p:nvCxnSpPr>
          <p:spPr>
            <a:xfrm flipH="1">
              <a:off x="10921285" y="3181082"/>
              <a:ext cx="38637" cy="2665926"/>
            </a:xfrm>
            <a:prstGeom prst="line">
              <a:avLst/>
            </a:prstGeom>
            <a:ln w="76200"/>
          </p:spPr>
          <p:style>
            <a:lnRef idx="3">
              <a:schemeClr val="dk1"/>
            </a:lnRef>
            <a:fillRef idx="0">
              <a:schemeClr val="dk1"/>
            </a:fillRef>
            <a:effectRef idx="2">
              <a:schemeClr val="dk1"/>
            </a:effectRef>
            <a:fontRef idx="minor">
              <a:schemeClr val="tx1"/>
            </a:fontRef>
          </p:style>
        </p:cxnSp>
        <p:cxnSp>
          <p:nvCxnSpPr>
            <p:cNvPr id="19" name="直線コネクタ 18"/>
            <p:cNvCxnSpPr/>
            <p:nvPr/>
          </p:nvCxnSpPr>
          <p:spPr>
            <a:xfrm flipH="1">
              <a:off x="7244368" y="4868214"/>
              <a:ext cx="1474630" cy="1"/>
            </a:xfrm>
            <a:prstGeom prst="line">
              <a:avLst/>
            </a:prstGeom>
            <a:ln w="76200"/>
          </p:spPr>
          <p:style>
            <a:lnRef idx="3">
              <a:schemeClr val="dk1"/>
            </a:lnRef>
            <a:fillRef idx="0">
              <a:schemeClr val="dk1"/>
            </a:fillRef>
            <a:effectRef idx="2">
              <a:schemeClr val="dk1"/>
            </a:effectRef>
            <a:fontRef idx="minor">
              <a:schemeClr val="tx1"/>
            </a:fontRef>
          </p:style>
        </p:cxnSp>
        <p:cxnSp>
          <p:nvCxnSpPr>
            <p:cNvPr id="20" name="直線コネクタ 19"/>
            <p:cNvCxnSpPr/>
            <p:nvPr/>
          </p:nvCxnSpPr>
          <p:spPr>
            <a:xfrm flipH="1">
              <a:off x="8675266" y="4868214"/>
              <a:ext cx="12879" cy="953037"/>
            </a:xfrm>
            <a:prstGeom prst="line">
              <a:avLst/>
            </a:prstGeom>
            <a:ln w="76200"/>
          </p:spPr>
          <p:style>
            <a:lnRef idx="3">
              <a:schemeClr val="dk1"/>
            </a:lnRef>
            <a:fillRef idx="0">
              <a:schemeClr val="dk1"/>
            </a:fillRef>
            <a:effectRef idx="2">
              <a:schemeClr val="dk1"/>
            </a:effectRef>
            <a:fontRef idx="minor">
              <a:schemeClr val="tx1"/>
            </a:fontRef>
          </p:style>
        </p:cxnSp>
        <p:cxnSp>
          <p:nvCxnSpPr>
            <p:cNvPr id="21" name="直線コネクタ 20"/>
            <p:cNvCxnSpPr/>
            <p:nvPr/>
          </p:nvCxnSpPr>
          <p:spPr>
            <a:xfrm flipH="1">
              <a:off x="9290768" y="4868214"/>
              <a:ext cx="12879" cy="953037"/>
            </a:xfrm>
            <a:prstGeom prst="line">
              <a:avLst/>
            </a:prstGeom>
            <a:ln w="76200"/>
          </p:spPr>
          <p:style>
            <a:lnRef idx="3">
              <a:schemeClr val="dk1"/>
            </a:lnRef>
            <a:fillRef idx="0">
              <a:schemeClr val="dk1"/>
            </a:fillRef>
            <a:effectRef idx="2">
              <a:schemeClr val="dk1"/>
            </a:effectRef>
            <a:fontRef idx="minor">
              <a:schemeClr val="tx1"/>
            </a:fontRef>
          </p:style>
        </p:cxnSp>
        <p:cxnSp>
          <p:nvCxnSpPr>
            <p:cNvPr id="23" name="直線コネクタ 22"/>
            <p:cNvCxnSpPr/>
            <p:nvPr/>
          </p:nvCxnSpPr>
          <p:spPr>
            <a:xfrm flipH="1">
              <a:off x="9277889" y="4868214"/>
              <a:ext cx="935058" cy="1"/>
            </a:xfrm>
            <a:prstGeom prst="line">
              <a:avLst/>
            </a:prstGeom>
            <a:ln w="76200"/>
          </p:spPr>
          <p:style>
            <a:lnRef idx="3">
              <a:schemeClr val="dk1"/>
            </a:lnRef>
            <a:fillRef idx="0">
              <a:schemeClr val="dk1"/>
            </a:fillRef>
            <a:effectRef idx="2">
              <a:schemeClr val="dk1"/>
            </a:effectRef>
            <a:fontRef idx="minor">
              <a:schemeClr val="tx1"/>
            </a:fontRef>
          </p:style>
        </p:cxnSp>
        <p:cxnSp>
          <p:nvCxnSpPr>
            <p:cNvPr id="25" name="直線コネクタ 24"/>
            <p:cNvCxnSpPr/>
            <p:nvPr/>
          </p:nvCxnSpPr>
          <p:spPr>
            <a:xfrm flipH="1">
              <a:off x="10209192" y="4832273"/>
              <a:ext cx="12879" cy="953037"/>
            </a:xfrm>
            <a:prstGeom prst="line">
              <a:avLst/>
            </a:prstGeom>
            <a:ln w="76200"/>
          </p:spPr>
          <p:style>
            <a:lnRef idx="3">
              <a:schemeClr val="dk1"/>
            </a:lnRef>
            <a:fillRef idx="0">
              <a:schemeClr val="dk1"/>
            </a:fillRef>
            <a:effectRef idx="2">
              <a:schemeClr val="dk1"/>
            </a:effectRef>
            <a:fontRef idx="minor">
              <a:schemeClr val="tx1"/>
            </a:fontRef>
          </p:style>
        </p:cxnSp>
        <p:cxnSp>
          <p:nvCxnSpPr>
            <p:cNvPr id="26" name="直線コネクタ 25"/>
            <p:cNvCxnSpPr/>
            <p:nvPr/>
          </p:nvCxnSpPr>
          <p:spPr>
            <a:xfrm flipH="1" flipV="1">
              <a:off x="7795478" y="4275788"/>
              <a:ext cx="923520" cy="12878"/>
            </a:xfrm>
            <a:prstGeom prst="line">
              <a:avLst/>
            </a:prstGeom>
            <a:ln w="76200"/>
          </p:spPr>
          <p:style>
            <a:lnRef idx="3">
              <a:schemeClr val="dk1"/>
            </a:lnRef>
            <a:fillRef idx="0">
              <a:schemeClr val="dk1"/>
            </a:fillRef>
            <a:effectRef idx="2">
              <a:schemeClr val="dk1"/>
            </a:effectRef>
            <a:fontRef idx="minor">
              <a:schemeClr val="tx1"/>
            </a:fontRef>
          </p:style>
        </p:cxnSp>
        <p:cxnSp>
          <p:nvCxnSpPr>
            <p:cNvPr id="27" name="直線コネクタ 26"/>
            <p:cNvCxnSpPr/>
            <p:nvPr/>
          </p:nvCxnSpPr>
          <p:spPr>
            <a:xfrm flipH="1">
              <a:off x="9310083" y="4273339"/>
              <a:ext cx="935058" cy="1"/>
            </a:xfrm>
            <a:prstGeom prst="line">
              <a:avLst/>
            </a:prstGeom>
            <a:ln w="76200"/>
          </p:spPr>
          <p:style>
            <a:lnRef idx="3">
              <a:schemeClr val="dk1"/>
            </a:lnRef>
            <a:fillRef idx="0">
              <a:schemeClr val="dk1"/>
            </a:fillRef>
            <a:effectRef idx="2">
              <a:schemeClr val="dk1"/>
            </a:effectRef>
            <a:fontRef idx="minor">
              <a:schemeClr val="tx1"/>
            </a:fontRef>
          </p:style>
        </p:cxnSp>
        <p:cxnSp>
          <p:nvCxnSpPr>
            <p:cNvPr id="43" name="直線コネクタ 42"/>
            <p:cNvCxnSpPr/>
            <p:nvPr/>
          </p:nvCxnSpPr>
          <p:spPr>
            <a:xfrm flipH="1">
              <a:off x="10231592" y="3167545"/>
              <a:ext cx="12879" cy="1134000"/>
            </a:xfrm>
            <a:prstGeom prst="line">
              <a:avLst/>
            </a:prstGeom>
            <a:ln w="76200"/>
          </p:spPr>
          <p:style>
            <a:lnRef idx="3">
              <a:schemeClr val="dk1"/>
            </a:lnRef>
            <a:fillRef idx="0">
              <a:schemeClr val="dk1"/>
            </a:fillRef>
            <a:effectRef idx="2">
              <a:schemeClr val="dk1"/>
            </a:effectRef>
            <a:fontRef idx="minor">
              <a:schemeClr val="tx1"/>
            </a:fontRef>
          </p:style>
        </p:cxnSp>
        <p:grpSp>
          <p:nvGrpSpPr>
            <p:cNvPr id="46" name="グループ化 45"/>
            <p:cNvGrpSpPr/>
            <p:nvPr/>
          </p:nvGrpSpPr>
          <p:grpSpPr>
            <a:xfrm>
              <a:off x="10274534" y="5427877"/>
              <a:ext cx="596049" cy="357433"/>
              <a:chOff x="10274534" y="5427877"/>
              <a:chExt cx="596049" cy="357433"/>
            </a:xfrm>
          </p:grpSpPr>
          <p:sp>
            <p:nvSpPr>
              <p:cNvPr id="45" name="角丸四角形 44"/>
              <p:cNvSpPr/>
              <p:nvPr/>
            </p:nvSpPr>
            <p:spPr>
              <a:xfrm>
                <a:off x="10274534" y="5511022"/>
                <a:ext cx="596049" cy="22277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44" name="円/楕円 43"/>
              <p:cNvSpPr/>
              <p:nvPr/>
            </p:nvSpPr>
            <p:spPr>
              <a:xfrm>
                <a:off x="10394133" y="5427877"/>
                <a:ext cx="356849" cy="3574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p>
            </p:txBody>
          </p:sp>
        </p:grpSp>
        <p:cxnSp>
          <p:nvCxnSpPr>
            <p:cNvPr id="48" name="直線矢印コネクタ 47"/>
            <p:cNvCxnSpPr>
              <a:stCxn id="44" idx="0"/>
            </p:cNvCxnSpPr>
            <p:nvPr/>
          </p:nvCxnSpPr>
          <p:spPr>
            <a:xfrm flipV="1">
              <a:off x="10572558" y="4572000"/>
              <a:ext cx="13876" cy="85587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flipH="1" flipV="1">
              <a:off x="7538607" y="4572000"/>
              <a:ext cx="3045279" cy="1289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7567982" y="3263252"/>
              <a:ext cx="18784" cy="120787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10102442" y="5821251"/>
              <a:ext cx="954107" cy="400110"/>
            </a:xfrm>
            <a:prstGeom prst="rect">
              <a:avLst/>
            </a:prstGeom>
            <a:noFill/>
          </p:spPr>
          <p:txBody>
            <a:bodyPr wrap="none" rtlCol="0">
              <a:spAutoFit/>
            </a:bodyPr>
            <a:lstStyle/>
            <a:p>
              <a:r>
                <a:rPr lang="ja-JP" altLang="en-US" sz="2000" dirty="0"/>
                <a:t>歩行者</a:t>
              </a:r>
            </a:p>
          </p:txBody>
        </p:sp>
        <p:sp>
          <p:nvSpPr>
            <p:cNvPr id="59" name="テキスト ボックス 58"/>
            <p:cNvSpPr txBox="1"/>
            <p:nvPr/>
          </p:nvSpPr>
          <p:spPr>
            <a:xfrm>
              <a:off x="7206559" y="2788708"/>
              <a:ext cx="800219" cy="461665"/>
            </a:xfrm>
            <a:prstGeom prst="rect">
              <a:avLst/>
            </a:prstGeom>
            <a:noFill/>
          </p:spPr>
          <p:txBody>
            <a:bodyPr wrap="none" rtlCol="0">
              <a:spAutoFit/>
            </a:bodyPr>
            <a:lstStyle/>
            <a:p>
              <a:r>
                <a:rPr lang="ja-JP" altLang="en-US" sz="2400" dirty="0"/>
                <a:t>経路</a:t>
              </a:r>
            </a:p>
          </p:txBody>
        </p:sp>
        <p:sp>
          <p:nvSpPr>
            <p:cNvPr id="62" name="テキスト ボックス 61"/>
            <p:cNvSpPr txBox="1"/>
            <p:nvPr/>
          </p:nvSpPr>
          <p:spPr>
            <a:xfrm>
              <a:off x="7624627" y="5231345"/>
              <a:ext cx="2209259" cy="461665"/>
            </a:xfrm>
            <a:prstGeom prst="rect">
              <a:avLst/>
            </a:prstGeom>
            <a:solidFill>
              <a:schemeClr val="bg1"/>
            </a:solidFill>
          </p:spPr>
          <p:txBody>
            <a:bodyPr wrap="none" rtlCol="0">
              <a:spAutoFit/>
            </a:bodyPr>
            <a:lstStyle/>
            <a:p>
              <a:r>
                <a:rPr lang="ja-JP" altLang="en-US" sz="2400" dirty="0"/>
                <a:t>通過検知ゲート</a:t>
              </a:r>
            </a:p>
          </p:txBody>
        </p:sp>
        <p:cxnSp>
          <p:nvCxnSpPr>
            <p:cNvPr id="67" name="直線矢印コネクタ 66"/>
            <p:cNvCxnSpPr>
              <a:endCxn id="55" idx="3"/>
            </p:cNvCxnSpPr>
            <p:nvPr/>
          </p:nvCxnSpPr>
          <p:spPr>
            <a:xfrm flipH="1" flipV="1">
              <a:off x="8257238" y="4874164"/>
              <a:ext cx="424468" cy="357179"/>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62" idx="0"/>
              <a:endCxn id="54" idx="1"/>
            </p:cNvCxnSpPr>
            <p:nvPr/>
          </p:nvCxnSpPr>
          <p:spPr>
            <a:xfrm flipV="1">
              <a:off x="8729257" y="5002095"/>
              <a:ext cx="1499245" cy="22925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64946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38942" y="-2058761"/>
            <a:ext cx="10515600" cy="1325563"/>
          </a:xfrm>
        </p:spPr>
        <p:txBody>
          <a:bodyPr/>
          <a:lstStyle/>
          <a:p>
            <a:r>
              <a:rPr kumimoji="1" lang="ja-JP" altLang="en-US" dirty="0" smtClean="0"/>
              <a:t>実験結果</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845651836"/>
              </p:ext>
            </p:extLst>
          </p:nvPr>
        </p:nvGraphicFramePr>
        <p:xfrm>
          <a:off x="5047810" y="-44783"/>
          <a:ext cx="4506687" cy="1986280"/>
        </p:xfrm>
        <a:graphic>
          <a:graphicData uri="http://schemas.openxmlformats.org/drawingml/2006/table">
            <a:tbl>
              <a:tblPr firstRow="1" bandRow="1">
                <a:tableStyleId>{8FD4443E-F989-4FC4-A0C8-D5A2AF1F390B}</a:tableStyleId>
              </a:tblPr>
              <a:tblGrid>
                <a:gridCol w="1502229"/>
                <a:gridCol w="1502229"/>
                <a:gridCol w="1502229"/>
              </a:tblGrid>
              <a:tr h="502920">
                <a:tc>
                  <a:txBody>
                    <a:bodyPr/>
                    <a:lstStyle/>
                    <a:p>
                      <a:pPr algn="ctr"/>
                      <a:r>
                        <a:rPr kumimoji="1" lang="ja-JP" altLang="en-US" sz="1300" dirty="0" smtClean="0"/>
                        <a:t>磁石と端末の距離</a:t>
                      </a:r>
                      <a:endParaRPr kumimoji="1" lang="ja-JP" altLang="en-US" sz="1300" dirty="0"/>
                    </a:p>
                  </a:txBody>
                  <a:tcPr/>
                </a:tc>
                <a:tc>
                  <a:txBody>
                    <a:bodyPr/>
                    <a:lstStyle/>
                    <a:p>
                      <a:pPr algn="ctr"/>
                      <a:r>
                        <a:rPr kumimoji="1" lang="ja-JP" altLang="en-US" sz="1300" dirty="0" smtClean="0"/>
                        <a:t>通過検出率</a:t>
                      </a:r>
                      <a:endParaRPr kumimoji="1" lang="ja-JP" altLang="en-US" sz="1300" dirty="0"/>
                    </a:p>
                  </a:txBody>
                  <a:tcPr/>
                </a:tc>
                <a:tc>
                  <a:txBody>
                    <a:bodyPr/>
                    <a:lstStyle/>
                    <a:p>
                      <a:pPr algn="ctr"/>
                      <a:r>
                        <a:rPr kumimoji="1" lang="ja-JP" altLang="en-US" sz="1300" dirty="0" smtClean="0"/>
                        <a:t>通過方向検出率</a:t>
                      </a:r>
                      <a:endParaRPr kumimoji="1" lang="ja-JP" altLang="en-US" sz="1300" dirty="0"/>
                    </a:p>
                  </a:txBody>
                  <a:tcPr/>
                </a:tc>
              </a:tr>
              <a:tr h="370840">
                <a:tc>
                  <a:txBody>
                    <a:bodyPr/>
                    <a:lstStyle/>
                    <a:p>
                      <a:pPr algn="ctr"/>
                      <a:r>
                        <a:rPr kumimoji="1" lang="ja-JP" altLang="en-US" sz="1300" dirty="0" smtClean="0"/>
                        <a:t>磁石無し</a:t>
                      </a:r>
                      <a:endParaRPr kumimoji="1" lang="ja-JP" altLang="en-US" sz="1300" dirty="0"/>
                    </a:p>
                  </a:txBody>
                  <a:tcPr/>
                </a:tc>
                <a:tc>
                  <a:txBody>
                    <a:bodyPr/>
                    <a:lstStyle/>
                    <a:p>
                      <a:pPr algn="ctr"/>
                      <a:r>
                        <a:rPr kumimoji="1" lang="en-US" altLang="ja-JP" sz="1300" dirty="0" smtClean="0"/>
                        <a:t>0%</a:t>
                      </a:r>
                      <a:endParaRPr kumimoji="1" lang="ja-JP" altLang="en-US" sz="1300" dirty="0"/>
                    </a:p>
                  </a:txBody>
                  <a:tcPr/>
                </a:tc>
                <a:tc>
                  <a:txBody>
                    <a:bodyPr/>
                    <a:lstStyle/>
                    <a:p>
                      <a:pPr algn="ctr"/>
                      <a:r>
                        <a:rPr kumimoji="1" lang="en-US" altLang="ja-JP" sz="1300" dirty="0" smtClean="0"/>
                        <a:t>0%</a:t>
                      </a:r>
                      <a:endParaRPr kumimoji="1" lang="ja-JP" altLang="en-US" sz="1300" dirty="0"/>
                    </a:p>
                  </a:txBody>
                  <a:tcPr/>
                </a:tc>
              </a:tr>
              <a:tr h="370840">
                <a:tc>
                  <a:txBody>
                    <a:bodyPr/>
                    <a:lstStyle/>
                    <a:p>
                      <a:pPr algn="ctr"/>
                      <a:r>
                        <a:rPr kumimoji="1" lang="en-US" altLang="ja-JP" sz="1300" dirty="0" smtClean="0"/>
                        <a:t>50cm</a:t>
                      </a:r>
                      <a:endParaRPr kumimoji="1" lang="ja-JP" altLang="en-US" sz="1300" dirty="0"/>
                    </a:p>
                  </a:txBody>
                  <a:tcPr/>
                </a:tc>
                <a:tc>
                  <a:txBody>
                    <a:bodyPr/>
                    <a:lstStyle/>
                    <a:p>
                      <a:pPr algn="ctr"/>
                      <a:r>
                        <a:rPr kumimoji="1" lang="en-US" altLang="ja-JP" sz="1300" dirty="0" smtClean="0"/>
                        <a:t>89%</a:t>
                      </a:r>
                      <a:endParaRPr kumimoji="1" lang="ja-JP" altLang="en-US" sz="1300" dirty="0"/>
                    </a:p>
                  </a:txBody>
                  <a:tcPr/>
                </a:tc>
                <a:tc>
                  <a:txBody>
                    <a:bodyPr/>
                    <a:lstStyle/>
                    <a:p>
                      <a:pPr algn="ctr"/>
                      <a:r>
                        <a:rPr kumimoji="1" lang="en-US" altLang="ja-JP" sz="1300" dirty="0" smtClean="0"/>
                        <a:t>89%</a:t>
                      </a:r>
                      <a:endParaRPr kumimoji="1" lang="ja-JP" altLang="en-US" sz="1300" dirty="0"/>
                    </a:p>
                  </a:txBody>
                  <a:tcPr/>
                </a:tc>
              </a:tr>
              <a:tr h="370840">
                <a:tc>
                  <a:txBody>
                    <a:bodyPr/>
                    <a:lstStyle/>
                    <a:p>
                      <a:pPr algn="ctr"/>
                      <a:r>
                        <a:rPr kumimoji="1" lang="en-US" altLang="ja-JP" sz="1300" dirty="0" smtClean="0"/>
                        <a:t>75cm</a:t>
                      </a:r>
                      <a:endParaRPr kumimoji="1" lang="ja-JP" altLang="en-US" sz="1300" dirty="0"/>
                    </a:p>
                  </a:txBody>
                  <a:tcPr/>
                </a:tc>
                <a:tc>
                  <a:txBody>
                    <a:bodyPr/>
                    <a:lstStyle/>
                    <a:p>
                      <a:pPr algn="ctr"/>
                      <a:r>
                        <a:rPr kumimoji="1" lang="en-US" altLang="ja-JP" sz="1300" dirty="0" smtClean="0"/>
                        <a:t>83%</a:t>
                      </a:r>
                      <a:endParaRPr kumimoji="1" lang="ja-JP" altLang="en-US" sz="1300" dirty="0"/>
                    </a:p>
                  </a:txBody>
                  <a:tcPr/>
                </a:tc>
                <a:tc>
                  <a:txBody>
                    <a:bodyPr/>
                    <a:lstStyle/>
                    <a:p>
                      <a:pPr algn="ctr"/>
                      <a:r>
                        <a:rPr kumimoji="1" lang="en-US" altLang="ja-JP" sz="1300" dirty="0" smtClean="0"/>
                        <a:t>83%</a:t>
                      </a:r>
                      <a:endParaRPr kumimoji="1" lang="ja-JP" altLang="en-US" sz="1300" dirty="0"/>
                    </a:p>
                  </a:txBody>
                  <a:tcPr/>
                </a:tc>
              </a:tr>
              <a:tr h="370840">
                <a:tc>
                  <a:txBody>
                    <a:bodyPr/>
                    <a:lstStyle/>
                    <a:p>
                      <a:pPr algn="ctr"/>
                      <a:r>
                        <a:rPr kumimoji="1" lang="en-US" altLang="ja-JP" sz="1300" dirty="0" smtClean="0"/>
                        <a:t>100cm</a:t>
                      </a:r>
                      <a:endParaRPr kumimoji="1" lang="ja-JP" altLang="en-US" sz="1300" dirty="0"/>
                    </a:p>
                  </a:txBody>
                  <a:tcPr/>
                </a:tc>
                <a:tc>
                  <a:txBody>
                    <a:bodyPr/>
                    <a:lstStyle/>
                    <a:p>
                      <a:pPr algn="ctr"/>
                      <a:r>
                        <a:rPr kumimoji="1" lang="en-US" altLang="ja-JP" sz="1300" dirty="0" smtClean="0"/>
                        <a:t>39%</a:t>
                      </a:r>
                      <a:endParaRPr kumimoji="1" lang="ja-JP" altLang="en-US" sz="1300" dirty="0"/>
                    </a:p>
                  </a:txBody>
                  <a:tcPr/>
                </a:tc>
                <a:tc>
                  <a:txBody>
                    <a:bodyPr/>
                    <a:lstStyle/>
                    <a:p>
                      <a:pPr algn="ctr"/>
                      <a:r>
                        <a:rPr kumimoji="1" lang="en-US" altLang="ja-JP" sz="1300" dirty="0" smtClean="0"/>
                        <a:t>39%</a:t>
                      </a:r>
                      <a:endParaRPr kumimoji="1" lang="ja-JP" altLang="en-US" sz="1300" dirty="0"/>
                    </a:p>
                  </a:txBody>
                  <a:tcPr/>
                </a:tc>
              </a:tr>
            </a:tbl>
          </a:graphicData>
        </a:graphic>
      </p:graphicFrame>
      <p:grpSp>
        <p:nvGrpSpPr>
          <p:cNvPr id="44" name="グループ化 43"/>
          <p:cNvGrpSpPr/>
          <p:nvPr/>
        </p:nvGrpSpPr>
        <p:grpSpPr>
          <a:xfrm>
            <a:off x="-2344508" y="2670628"/>
            <a:ext cx="4217097" cy="4187372"/>
            <a:chOff x="3857173" y="2670628"/>
            <a:chExt cx="4900161" cy="4187372"/>
          </a:xfrm>
        </p:grpSpPr>
        <p:sp>
          <p:nvSpPr>
            <p:cNvPr id="34" name="正方形/長方形 33"/>
            <p:cNvSpPr/>
            <p:nvPr/>
          </p:nvSpPr>
          <p:spPr>
            <a:xfrm>
              <a:off x="3918857" y="2670628"/>
              <a:ext cx="3287486" cy="418737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sp>
          <p:nvSpPr>
            <p:cNvPr id="31" name="正方形/長方形 30"/>
            <p:cNvSpPr/>
            <p:nvPr/>
          </p:nvSpPr>
          <p:spPr>
            <a:xfrm>
              <a:off x="3926113" y="5341252"/>
              <a:ext cx="3309258" cy="87788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32" name="正方形/長方形 31"/>
            <p:cNvSpPr/>
            <p:nvPr/>
          </p:nvSpPr>
          <p:spPr>
            <a:xfrm>
              <a:off x="3857173" y="3461306"/>
              <a:ext cx="3331028" cy="833988"/>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ja-JP" altLang="en-US" dirty="0"/>
            </a:p>
          </p:txBody>
        </p:sp>
        <p:sp>
          <p:nvSpPr>
            <p:cNvPr id="33" name="正方形/長方形 32"/>
            <p:cNvSpPr/>
            <p:nvPr/>
          </p:nvSpPr>
          <p:spPr>
            <a:xfrm>
              <a:off x="3918857" y="4252686"/>
              <a:ext cx="3287486" cy="1088565"/>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ja-JP" altLang="en-US"/>
            </a:p>
          </p:txBody>
        </p:sp>
        <p:cxnSp>
          <p:nvCxnSpPr>
            <p:cNvPr id="30" name="直線コネクタ 29"/>
            <p:cNvCxnSpPr/>
            <p:nvPr/>
          </p:nvCxnSpPr>
          <p:spPr>
            <a:xfrm flipH="1">
              <a:off x="7206344" y="2670628"/>
              <a:ext cx="7255" cy="41873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3889830" y="2670628"/>
              <a:ext cx="14511" cy="418737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7242628" y="5224437"/>
              <a:ext cx="1514706" cy="523220"/>
            </a:xfrm>
            <a:prstGeom prst="rect">
              <a:avLst/>
            </a:prstGeom>
            <a:noFill/>
          </p:spPr>
          <p:txBody>
            <a:bodyPr wrap="none" rtlCol="0">
              <a:spAutoFit/>
            </a:bodyPr>
            <a:lstStyle/>
            <a:p>
              <a:r>
                <a:rPr lang="ja-JP" altLang="en-US" sz="2800" dirty="0"/>
                <a:t>エリア</a:t>
              </a:r>
              <a:r>
                <a:rPr lang="en-US" altLang="ja-JP" sz="2800" dirty="0"/>
                <a:t>A</a:t>
              </a:r>
              <a:endParaRPr lang="ja-JP" altLang="en-US" sz="2800" dirty="0"/>
            </a:p>
          </p:txBody>
        </p:sp>
        <p:sp>
          <p:nvSpPr>
            <p:cNvPr id="40" name="テキスト ボックス 39"/>
            <p:cNvSpPr txBox="1"/>
            <p:nvPr/>
          </p:nvSpPr>
          <p:spPr>
            <a:xfrm>
              <a:off x="7249885" y="4042003"/>
              <a:ext cx="1499805" cy="523220"/>
            </a:xfrm>
            <a:prstGeom prst="rect">
              <a:avLst/>
            </a:prstGeom>
            <a:noFill/>
          </p:spPr>
          <p:txBody>
            <a:bodyPr wrap="none" rtlCol="0">
              <a:spAutoFit/>
            </a:bodyPr>
            <a:lstStyle/>
            <a:p>
              <a:r>
                <a:rPr lang="ja-JP" altLang="en-US" sz="2800" dirty="0"/>
                <a:t>エリア</a:t>
              </a:r>
              <a:r>
                <a:rPr lang="en-US" altLang="ja-JP" sz="2800" dirty="0"/>
                <a:t>B</a:t>
              </a:r>
              <a:endParaRPr lang="ja-JP" altLang="en-US" sz="2800" dirty="0"/>
            </a:p>
          </p:txBody>
        </p:sp>
        <p:sp>
          <p:nvSpPr>
            <p:cNvPr id="41" name="テキスト ボックス 40"/>
            <p:cNvSpPr txBox="1"/>
            <p:nvPr/>
          </p:nvSpPr>
          <p:spPr>
            <a:xfrm>
              <a:off x="7254694" y="4614837"/>
              <a:ext cx="1494217" cy="523220"/>
            </a:xfrm>
            <a:prstGeom prst="rect">
              <a:avLst/>
            </a:prstGeom>
            <a:noFill/>
          </p:spPr>
          <p:txBody>
            <a:bodyPr wrap="none" rtlCol="0">
              <a:spAutoFit/>
            </a:bodyPr>
            <a:lstStyle/>
            <a:p>
              <a:r>
                <a:rPr lang="ja-JP" altLang="en-US" sz="2800" dirty="0"/>
                <a:t>エリア</a:t>
              </a:r>
              <a:r>
                <a:rPr lang="en-US" altLang="ja-JP" sz="2800" dirty="0"/>
                <a:t>C</a:t>
              </a:r>
              <a:endParaRPr lang="ja-JP" altLang="en-US" sz="2800" dirty="0"/>
            </a:p>
          </p:txBody>
        </p:sp>
        <p:sp>
          <p:nvSpPr>
            <p:cNvPr id="42" name="正方形/長方形 41"/>
            <p:cNvSpPr/>
            <p:nvPr/>
          </p:nvSpPr>
          <p:spPr>
            <a:xfrm>
              <a:off x="4949371" y="4382374"/>
              <a:ext cx="1262742" cy="3200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400" dirty="0"/>
                <a:t>磁石</a:t>
              </a:r>
              <a:r>
                <a:rPr lang="en-US" altLang="ja-JP" sz="2400" dirty="0"/>
                <a:t>B</a:t>
              </a:r>
              <a:endParaRPr lang="ja-JP" altLang="en-US" sz="2400" dirty="0"/>
            </a:p>
          </p:txBody>
        </p:sp>
        <p:sp>
          <p:nvSpPr>
            <p:cNvPr id="43" name="正方形/長方形 42"/>
            <p:cNvSpPr/>
            <p:nvPr/>
          </p:nvSpPr>
          <p:spPr>
            <a:xfrm>
              <a:off x="4949371" y="4933457"/>
              <a:ext cx="1262742" cy="3200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400" dirty="0"/>
                <a:t>磁石</a:t>
              </a:r>
              <a:r>
                <a:rPr lang="en-US" altLang="ja-JP" sz="2400" dirty="0"/>
                <a:t>A</a:t>
              </a:r>
              <a:endParaRPr lang="ja-JP" altLang="en-US" sz="2400" dirty="0"/>
            </a:p>
          </p:txBody>
        </p:sp>
      </p:grpSp>
      <p:grpSp>
        <p:nvGrpSpPr>
          <p:cNvPr id="74" name="グループ化 73"/>
          <p:cNvGrpSpPr/>
          <p:nvPr/>
        </p:nvGrpSpPr>
        <p:grpSpPr>
          <a:xfrm>
            <a:off x="2552447" y="2078657"/>
            <a:ext cx="7919611" cy="4663706"/>
            <a:chOff x="2552447" y="2078657"/>
            <a:chExt cx="7919610" cy="4663704"/>
          </a:xfrm>
        </p:grpSpPr>
        <p:sp>
          <p:nvSpPr>
            <p:cNvPr id="60" name="フローチャート: データ 59"/>
            <p:cNvSpPr/>
            <p:nvPr/>
          </p:nvSpPr>
          <p:spPr>
            <a:xfrm>
              <a:off x="6375254" y="4476519"/>
              <a:ext cx="1771108" cy="1714731"/>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ja-JP" altLang="en-US"/>
            </a:p>
          </p:txBody>
        </p:sp>
        <p:cxnSp>
          <p:nvCxnSpPr>
            <p:cNvPr id="45" name="直線コネクタ 44"/>
            <p:cNvCxnSpPr/>
            <p:nvPr/>
          </p:nvCxnSpPr>
          <p:spPr>
            <a:xfrm>
              <a:off x="3802741" y="6186714"/>
              <a:ext cx="6008915" cy="18143"/>
            </a:xfrm>
            <a:prstGeom prst="line">
              <a:avLst/>
            </a:prstGeom>
            <a:ln/>
          </p:spPr>
          <p:style>
            <a:lnRef idx="1">
              <a:schemeClr val="dk1"/>
            </a:lnRef>
            <a:fillRef idx="0">
              <a:schemeClr val="dk1"/>
            </a:fillRef>
            <a:effectRef idx="0">
              <a:schemeClr val="dk1"/>
            </a:effectRef>
            <a:fontRef idx="minor">
              <a:schemeClr val="tx1"/>
            </a:fontRef>
          </p:style>
        </p:cxnSp>
        <p:cxnSp>
          <p:nvCxnSpPr>
            <p:cNvPr id="49" name="直線コネクタ 48"/>
            <p:cNvCxnSpPr/>
            <p:nvPr/>
          </p:nvCxnSpPr>
          <p:spPr>
            <a:xfrm>
              <a:off x="4463142" y="4462912"/>
              <a:ext cx="6008915" cy="18143"/>
            </a:xfrm>
            <a:prstGeom prst="line">
              <a:avLst/>
            </a:prstGeom>
            <a:ln/>
          </p:spPr>
          <p:style>
            <a:lnRef idx="1">
              <a:schemeClr val="dk1"/>
            </a:lnRef>
            <a:fillRef idx="0">
              <a:schemeClr val="dk1"/>
            </a:fillRef>
            <a:effectRef idx="0">
              <a:schemeClr val="dk1"/>
            </a:effectRef>
            <a:fontRef idx="minor">
              <a:schemeClr val="tx1"/>
            </a:fontRef>
          </p:style>
        </p:cxnSp>
        <p:sp>
          <p:nvSpPr>
            <p:cNvPr id="51" name="フローチャート: データ 50"/>
            <p:cNvSpPr/>
            <p:nvPr/>
          </p:nvSpPr>
          <p:spPr>
            <a:xfrm>
              <a:off x="7631047" y="4490126"/>
              <a:ext cx="1771108" cy="1714731"/>
            </a:xfrm>
            <a:prstGeom prst="flowChartInputOutp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ja-JP" altLang="en-US"/>
            </a:p>
          </p:txBody>
        </p:sp>
        <p:cxnSp>
          <p:nvCxnSpPr>
            <p:cNvPr id="56" name="直線コネクタ 55"/>
            <p:cNvCxnSpPr/>
            <p:nvPr/>
          </p:nvCxnSpPr>
          <p:spPr>
            <a:xfrm flipV="1">
              <a:off x="4575627" y="3537394"/>
              <a:ext cx="5812971" cy="14514"/>
            </a:xfrm>
            <a:prstGeom prst="line">
              <a:avLst/>
            </a:prstGeom>
          </p:spPr>
          <p:style>
            <a:lnRef idx="2">
              <a:schemeClr val="dk1"/>
            </a:lnRef>
            <a:fillRef idx="0">
              <a:schemeClr val="dk1"/>
            </a:fillRef>
            <a:effectRef idx="1">
              <a:schemeClr val="dk1"/>
            </a:effectRef>
            <a:fontRef idx="minor">
              <a:schemeClr val="tx1"/>
            </a:fontRef>
          </p:style>
        </p:cxnSp>
        <p:sp>
          <p:nvSpPr>
            <p:cNvPr id="59" name="フローチャート: データ 58"/>
            <p:cNvSpPr/>
            <p:nvPr/>
          </p:nvSpPr>
          <p:spPr>
            <a:xfrm>
              <a:off x="5107993" y="4479697"/>
              <a:ext cx="1771108" cy="1714731"/>
            </a:xfrm>
            <a:prstGeom prst="flowChartInputOutput">
              <a:avLst/>
            </a:prstGeom>
            <a:solidFill>
              <a:srgbClr val="FF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ja-JP" altLang="en-US" dirty="0"/>
            </a:p>
          </p:txBody>
        </p:sp>
        <p:grpSp>
          <p:nvGrpSpPr>
            <p:cNvPr id="70" name="グループ化 69"/>
            <p:cNvGrpSpPr/>
            <p:nvPr/>
          </p:nvGrpSpPr>
          <p:grpSpPr>
            <a:xfrm>
              <a:off x="6153759" y="2135787"/>
              <a:ext cx="2627680" cy="1461116"/>
              <a:chOff x="6096000" y="1752861"/>
              <a:chExt cx="2627680" cy="1461116"/>
            </a:xfrm>
          </p:grpSpPr>
          <p:sp>
            <p:nvSpPr>
              <p:cNvPr id="57" name="円柱 56"/>
              <p:cNvSpPr/>
              <p:nvPr/>
            </p:nvSpPr>
            <p:spPr>
              <a:xfrm rot="5400000">
                <a:off x="7970071" y="2381550"/>
                <a:ext cx="420914" cy="1086304"/>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400" dirty="0"/>
              </a:p>
            </p:txBody>
          </p:sp>
          <p:sp>
            <p:nvSpPr>
              <p:cNvPr id="58" name="円柱 57"/>
              <p:cNvSpPr/>
              <p:nvPr/>
            </p:nvSpPr>
            <p:spPr>
              <a:xfrm rot="5400000">
                <a:off x="6428695" y="2381550"/>
                <a:ext cx="420914" cy="1086304"/>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400" dirty="0"/>
              </a:p>
            </p:txBody>
          </p:sp>
          <p:sp>
            <p:nvSpPr>
              <p:cNvPr id="61" name="テキスト ボックス 60"/>
              <p:cNvSpPr txBox="1"/>
              <p:nvPr/>
            </p:nvSpPr>
            <p:spPr>
              <a:xfrm>
                <a:off x="7729123" y="2687246"/>
                <a:ext cx="902811" cy="523220"/>
              </a:xfrm>
              <a:prstGeom prst="rect">
                <a:avLst/>
              </a:prstGeom>
              <a:noFill/>
            </p:spPr>
            <p:txBody>
              <a:bodyPr wrap="none" rtlCol="0">
                <a:spAutoFit/>
              </a:bodyPr>
              <a:lstStyle/>
              <a:p>
                <a:r>
                  <a:rPr lang="ja-JP" altLang="en-US" sz="2800" dirty="0"/>
                  <a:t>磁石</a:t>
                </a:r>
              </a:p>
            </p:txBody>
          </p:sp>
          <p:sp>
            <p:nvSpPr>
              <p:cNvPr id="62" name="正方形/長方形 61"/>
              <p:cNvSpPr/>
              <p:nvPr/>
            </p:nvSpPr>
            <p:spPr>
              <a:xfrm>
                <a:off x="6187747" y="2690757"/>
                <a:ext cx="902811" cy="523220"/>
              </a:xfrm>
              <a:prstGeom prst="rect">
                <a:avLst/>
              </a:prstGeom>
            </p:spPr>
            <p:txBody>
              <a:bodyPr wrap="none">
                <a:spAutoFit/>
              </a:bodyPr>
              <a:lstStyle/>
              <a:p>
                <a:r>
                  <a:rPr lang="ja-JP" altLang="en-US" sz="2800" dirty="0"/>
                  <a:t>磁石</a:t>
                </a:r>
              </a:p>
            </p:txBody>
          </p:sp>
          <p:sp>
            <p:nvSpPr>
              <p:cNvPr id="63" name="下カーブ矢印 62"/>
              <p:cNvSpPr/>
              <p:nvPr/>
            </p:nvSpPr>
            <p:spPr>
              <a:xfrm rot="5596873">
                <a:off x="8038863" y="2478340"/>
                <a:ext cx="504715" cy="26125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64" name="下カーブ矢印 63"/>
              <p:cNvSpPr/>
              <p:nvPr/>
            </p:nvSpPr>
            <p:spPr>
              <a:xfrm rot="16200000">
                <a:off x="7683649" y="2441456"/>
                <a:ext cx="504715" cy="26125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65" name="下カーブ矢印 64"/>
              <p:cNvSpPr/>
              <p:nvPr/>
            </p:nvSpPr>
            <p:spPr>
              <a:xfrm rot="5596873">
                <a:off x="6556381" y="2460950"/>
                <a:ext cx="504715" cy="31048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66" name="下カーブ矢印 65"/>
              <p:cNvSpPr/>
              <p:nvPr/>
            </p:nvSpPr>
            <p:spPr>
              <a:xfrm rot="16200000">
                <a:off x="6201208" y="2422656"/>
                <a:ext cx="504715" cy="31048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67" name="テキスト ボックス 66"/>
              <p:cNvSpPr txBox="1"/>
              <p:nvPr/>
            </p:nvSpPr>
            <p:spPr>
              <a:xfrm>
                <a:off x="6128811" y="1752861"/>
                <a:ext cx="1053494" cy="584775"/>
              </a:xfrm>
              <a:prstGeom prst="rect">
                <a:avLst/>
              </a:prstGeom>
              <a:noFill/>
            </p:spPr>
            <p:txBody>
              <a:bodyPr wrap="none" rtlCol="0">
                <a:spAutoFit/>
              </a:bodyPr>
              <a:lstStyle/>
              <a:p>
                <a:r>
                  <a:rPr lang="en-US" altLang="ja-JP" sz="3200" dirty="0"/>
                  <a:t>a[Hz]</a:t>
                </a:r>
                <a:endParaRPr lang="ja-JP" altLang="en-US" sz="3200" dirty="0"/>
              </a:p>
            </p:txBody>
          </p:sp>
          <p:sp>
            <p:nvSpPr>
              <p:cNvPr id="68" name="テキスト ボックス 67"/>
              <p:cNvSpPr txBox="1"/>
              <p:nvPr/>
            </p:nvSpPr>
            <p:spPr>
              <a:xfrm>
                <a:off x="7597763" y="1760236"/>
                <a:ext cx="1072730" cy="584775"/>
              </a:xfrm>
              <a:prstGeom prst="rect">
                <a:avLst/>
              </a:prstGeom>
              <a:noFill/>
            </p:spPr>
            <p:txBody>
              <a:bodyPr wrap="none" rtlCol="0">
                <a:spAutoFit/>
              </a:bodyPr>
              <a:lstStyle/>
              <a:p>
                <a:r>
                  <a:rPr lang="en-US" altLang="ja-JP" sz="3200" dirty="0"/>
                  <a:t>b[Hz]</a:t>
                </a:r>
                <a:endParaRPr lang="ja-JP" altLang="en-US" sz="3200" dirty="0"/>
              </a:p>
            </p:txBody>
          </p:sp>
        </p:grpSp>
        <p:pic>
          <p:nvPicPr>
            <p:cNvPr id="69" name="図 68"/>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52447" y="2078657"/>
              <a:ext cx="4016500" cy="3926691"/>
            </a:xfrm>
            <a:prstGeom prst="rect">
              <a:avLst/>
            </a:prstGeom>
          </p:spPr>
        </p:pic>
        <p:sp>
          <p:nvSpPr>
            <p:cNvPr id="71" name="テキスト ボックス 70"/>
            <p:cNvSpPr txBox="1"/>
            <p:nvPr/>
          </p:nvSpPr>
          <p:spPr>
            <a:xfrm>
              <a:off x="5047808" y="6189676"/>
              <a:ext cx="1303562" cy="523220"/>
            </a:xfrm>
            <a:prstGeom prst="rect">
              <a:avLst/>
            </a:prstGeom>
            <a:noFill/>
          </p:spPr>
          <p:txBody>
            <a:bodyPr wrap="none" rtlCol="0">
              <a:spAutoFit/>
            </a:bodyPr>
            <a:lstStyle/>
            <a:p>
              <a:r>
                <a:rPr lang="ja-JP" altLang="en-US" sz="2800" dirty="0"/>
                <a:t>エリア</a:t>
              </a:r>
              <a:r>
                <a:rPr lang="en-US" altLang="ja-JP" sz="2800" dirty="0"/>
                <a:t>A</a:t>
              </a:r>
              <a:endParaRPr lang="ja-JP" altLang="en-US" sz="2800" dirty="0"/>
            </a:p>
          </p:txBody>
        </p:sp>
        <p:sp>
          <p:nvSpPr>
            <p:cNvPr id="72" name="テキスト ボックス 71"/>
            <p:cNvSpPr txBox="1"/>
            <p:nvPr/>
          </p:nvSpPr>
          <p:spPr>
            <a:xfrm>
              <a:off x="7750755" y="6197600"/>
              <a:ext cx="1290738" cy="523220"/>
            </a:xfrm>
            <a:prstGeom prst="rect">
              <a:avLst/>
            </a:prstGeom>
            <a:noFill/>
          </p:spPr>
          <p:txBody>
            <a:bodyPr wrap="none" rtlCol="0">
              <a:spAutoFit/>
            </a:bodyPr>
            <a:lstStyle/>
            <a:p>
              <a:r>
                <a:rPr lang="ja-JP" altLang="en-US" sz="2800" dirty="0"/>
                <a:t>エリア</a:t>
              </a:r>
              <a:r>
                <a:rPr lang="en-US" altLang="ja-JP" sz="2800" dirty="0"/>
                <a:t>B</a:t>
              </a:r>
              <a:endParaRPr lang="ja-JP" altLang="en-US" sz="2800" dirty="0"/>
            </a:p>
          </p:txBody>
        </p:sp>
        <p:sp>
          <p:nvSpPr>
            <p:cNvPr id="73" name="テキスト ボックス 72"/>
            <p:cNvSpPr txBox="1"/>
            <p:nvPr/>
          </p:nvSpPr>
          <p:spPr>
            <a:xfrm>
              <a:off x="6408097" y="6219141"/>
              <a:ext cx="1285929" cy="523220"/>
            </a:xfrm>
            <a:prstGeom prst="rect">
              <a:avLst/>
            </a:prstGeom>
            <a:noFill/>
          </p:spPr>
          <p:txBody>
            <a:bodyPr wrap="none" rtlCol="0">
              <a:spAutoFit/>
            </a:bodyPr>
            <a:lstStyle/>
            <a:p>
              <a:r>
                <a:rPr lang="ja-JP" altLang="en-US" sz="2800" dirty="0"/>
                <a:t>エリア</a:t>
              </a:r>
              <a:r>
                <a:rPr lang="en-US" altLang="ja-JP" sz="2800" dirty="0"/>
                <a:t>C</a:t>
              </a:r>
              <a:endParaRPr lang="ja-JP" altLang="en-US" sz="2800" dirty="0"/>
            </a:p>
          </p:txBody>
        </p:sp>
      </p:grpSp>
      <p:pic>
        <p:nvPicPr>
          <p:cNvPr id="75" name="図 74"/>
          <p:cNvPicPr>
            <a:picLocks noChangeAspect="1"/>
          </p:cNvPicPr>
          <p:nvPr/>
        </p:nvPicPr>
        <p:blipFill rotWithShape="1">
          <a:blip r:embed="rId3" cstate="print">
            <a:extLst>
              <a:ext uri="{28A0092B-C50C-407E-A947-70E740481C1C}">
                <a14:useLocalDpi xmlns:a14="http://schemas.microsoft.com/office/drawing/2010/main" val="0"/>
              </a:ext>
            </a:extLst>
          </a:blip>
          <a:srcRect l="10476" t="5080" r="54127" b="-254"/>
          <a:stretch/>
        </p:blipFill>
        <p:spPr>
          <a:xfrm>
            <a:off x="1692727" y="-1669312"/>
            <a:ext cx="3236686" cy="6527062"/>
          </a:xfrm>
          <a:prstGeom prst="rect">
            <a:avLst/>
          </a:prstGeom>
        </p:spPr>
      </p:pic>
      <p:pic>
        <p:nvPicPr>
          <p:cNvPr id="76" name="図 75"/>
          <p:cNvPicPr>
            <a:picLocks noChangeAspect="1"/>
          </p:cNvPicPr>
          <p:nvPr/>
        </p:nvPicPr>
        <p:blipFill rotWithShape="1">
          <a:blip r:embed="rId4" cstate="print">
            <a:extLst>
              <a:ext uri="{28A0092B-C50C-407E-A947-70E740481C1C}">
                <a14:useLocalDpi xmlns:a14="http://schemas.microsoft.com/office/drawing/2010/main" val="0"/>
              </a:ext>
            </a:extLst>
          </a:blip>
          <a:srcRect l="18413" t="25397" r="16032"/>
          <a:stretch/>
        </p:blipFill>
        <p:spPr>
          <a:xfrm>
            <a:off x="7317828" y="2284511"/>
            <a:ext cx="4639966" cy="3960262"/>
          </a:xfrm>
          <a:prstGeom prst="rect">
            <a:avLst/>
          </a:prstGeom>
        </p:spPr>
      </p:pic>
      <p:pic>
        <p:nvPicPr>
          <p:cNvPr id="77" name="図 76"/>
          <p:cNvPicPr>
            <a:picLocks noChangeAspect="1"/>
          </p:cNvPicPr>
          <p:nvPr/>
        </p:nvPicPr>
        <p:blipFill rotWithShape="1">
          <a:blip r:embed="rId5" cstate="print">
            <a:extLst>
              <a:ext uri="{28A0092B-C50C-407E-A947-70E740481C1C}">
                <a14:useLocalDpi xmlns:a14="http://schemas.microsoft.com/office/drawing/2010/main" val="0"/>
              </a:ext>
            </a:extLst>
          </a:blip>
          <a:srcRect l="26944"/>
          <a:stretch/>
        </p:blipFill>
        <p:spPr>
          <a:xfrm rot="5400000">
            <a:off x="413378" y="206004"/>
            <a:ext cx="5010181" cy="5143500"/>
          </a:xfrm>
          <a:prstGeom prst="rect">
            <a:avLst/>
          </a:prstGeom>
        </p:spPr>
      </p:pic>
    </p:spTree>
    <p:extLst>
      <p:ext uri="{BB962C8B-B14F-4D97-AF65-F5344CB8AC3E}">
        <p14:creationId xmlns:p14="http://schemas.microsoft.com/office/powerpoint/2010/main" val="1194788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100cm</a:t>
            </a:r>
            <a:r>
              <a:rPr lang="ja-JP" altLang="en-US" dirty="0" smtClean="0"/>
              <a:t>通過検出</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4049835303"/>
              </p:ext>
            </p:extLst>
          </p:nvPr>
        </p:nvGraphicFramePr>
        <p:xfrm>
          <a:off x="838200" y="1825625"/>
          <a:ext cx="10515600" cy="2595880"/>
        </p:xfrm>
        <a:graphic>
          <a:graphicData uri="http://schemas.openxmlformats.org/drawingml/2006/table">
            <a:tbl>
              <a:tblPr firstRow="1" bandRow="1">
                <a:tableStyleId>{073A0DAA-6AF3-43AB-8588-CEC1D06C72B9}</a:tableStyleId>
              </a:tblPr>
              <a:tblGrid>
                <a:gridCol w="5257800"/>
                <a:gridCol w="5257800"/>
              </a:tblGrid>
              <a:tr h="370840">
                <a:tc>
                  <a:txBody>
                    <a:bodyPr/>
                    <a:lstStyle/>
                    <a:p>
                      <a:r>
                        <a:rPr kumimoji="1" lang="ja-JP" altLang="en-US" sz="1300" dirty="0" smtClean="0"/>
                        <a:t>手法</a:t>
                      </a:r>
                      <a:endParaRPr kumimoji="1" lang="ja-JP" altLang="en-US" sz="1300" dirty="0"/>
                    </a:p>
                  </a:txBody>
                  <a:tcPr/>
                </a:tc>
                <a:tc>
                  <a:txBody>
                    <a:bodyPr/>
                    <a:lstStyle/>
                    <a:p>
                      <a:r>
                        <a:rPr kumimoji="1" lang="ja-JP" altLang="en-US" sz="1300" dirty="0" smtClean="0"/>
                        <a:t>成功回数</a:t>
                      </a:r>
                      <a:r>
                        <a:rPr kumimoji="1" lang="en-US" altLang="ja-JP" sz="1300" dirty="0" smtClean="0"/>
                        <a:t>/</a:t>
                      </a:r>
                      <a:r>
                        <a:rPr kumimoji="1" lang="ja-JP" altLang="en-US" sz="1300" dirty="0" smtClean="0"/>
                        <a:t>全回数</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横付け</a:t>
                      </a:r>
                      <a:endParaRPr kumimoji="1" lang="ja-JP" altLang="en-US" sz="1300" dirty="0"/>
                    </a:p>
                  </a:txBody>
                  <a:tcPr/>
                </a:tc>
                <a:tc>
                  <a:txBody>
                    <a:bodyPr/>
                    <a:lstStyle/>
                    <a:p>
                      <a:r>
                        <a:rPr kumimoji="1" lang="en-US" altLang="ja-JP" sz="1300" dirty="0" smtClean="0"/>
                        <a:t>1/3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横付け</a:t>
                      </a:r>
                      <a:endParaRPr kumimoji="1" lang="ja-JP" altLang="en-US" sz="1300" dirty="0"/>
                    </a:p>
                  </a:txBody>
                  <a:tcPr/>
                </a:tc>
                <a:tc>
                  <a:txBody>
                    <a:bodyPr/>
                    <a:lstStyle/>
                    <a:p>
                      <a:r>
                        <a:rPr kumimoji="1" lang="en-US" altLang="ja-JP" sz="1300" dirty="0" smtClean="0"/>
                        <a:t>2/3</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前付け</a:t>
                      </a:r>
                      <a:endParaRPr kumimoji="1" lang="ja-JP" altLang="en-US" sz="1300" dirty="0"/>
                    </a:p>
                  </a:txBody>
                  <a:tcPr/>
                </a:tc>
                <a:tc>
                  <a:txBody>
                    <a:bodyPr/>
                    <a:lstStyle/>
                    <a:p>
                      <a:r>
                        <a:rPr kumimoji="1" lang="en-US" altLang="ja-JP" sz="1300" dirty="0" smtClean="0"/>
                        <a:t>2/3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前付け</a:t>
                      </a:r>
                      <a:endParaRPr kumimoji="1" lang="ja-JP" altLang="en-US" sz="1300" dirty="0"/>
                    </a:p>
                  </a:txBody>
                  <a:tcPr/>
                </a:tc>
                <a:tc>
                  <a:txBody>
                    <a:bodyPr/>
                    <a:lstStyle/>
                    <a:p>
                      <a:r>
                        <a:rPr kumimoji="1" lang="en-US" altLang="ja-JP" sz="1300" dirty="0" smtClean="0"/>
                        <a:t>1/3</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ポケット</a:t>
                      </a:r>
                      <a:endParaRPr kumimoji="1" lang="ja-JP" altLang="en-US" sz="1300" dirty="0"/>
                    </a:p>
                  </a:txBody>
                  <a:tcPr/>
                </a:tc>
                <a:tc>
                  <a:txBody>
                    <a:bodyPr/>
                    <a:lstStyle/>
                    <a:p>
                      <a:r>
                        <a:rPr kumimoji="1" lang="en-US" altLang="ja-JP" sz="1300" dirty="0" smtClean="0"/>
                        <a:t>1/3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ポケット</a:t>
                      </a:r>
                      <a:endParaRPr kumimoji="1" lang="ja-JP" altLang="en-US" sz="1300" dirty="0"/>
                    </a:p>
                  </a:txBody>
                  <a:tcPr/>
                </a:tc>
                <a:tc>
                  <a:txBody>
                    <a:bodyPr/>
                    <a:lstStyle/>
                    <a:p>
                      <a:r>
                        <a:rPr kumimoji="1" lang="en-US" altLang="ja-JP" sz="1300" dirty="0" smtClean="0"/>
                        <a:t>0/3</a:t>
                      </a:r>
                      <a:endParaRPr kumimoji="1" lang="ja-JP" altLang="en-US" sz="1300" dirty="0"/>
                    </a:p>
                  </a:txBody>
                  <a:tcPr/>
                </a:tc>
              </a:tr>
            </a:tbl>
          </a:graphicData>
        </a:graphic>
      </p:graphicFrame>
    </p:spTree>
    <p:extLst>
      <p:ext uri="{BB962C8B-B14F-4D97-AF65-F5344CB8AC3E}">
        <p14:creationId xmlns:p14="http://schemas.microsoft.com/office/powerpoint/2010/main" val="877526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75cm</a:t>
            </a:r>
            <a:r>
              <a:rPr lang="ja-JP" altLang="en-US" dirty="0" smtClean="0"/>
              <a:t>通過検出</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011644640"/>
              </p:ext>
            </p:extLst>
          </p:nvPr>
        </p:nvGraphicFramePr>
        <p:xfrm>
          <a:off x="838200" y="1825625"/>
          <a:ext cx="10515600" cy="2595880"/>
        </p:xfrm>
        <a:graphic>
          <a:graphicData uri="http://schemas.openxmlformats.org/drawingml/2006/table">
            <a:tbl>
              <a:tblPr firstRow="1" bandRow="1">
                <a:tableStyleId>{073A0DAA-6AF3-43AB-8588-CEC1D06C72B9}</a:tableStyleId>
              </a:tblPr>
              <a:tblGrid>
                <a:gridCol w="5257800"/>
                <a:gridCol w="5257800"/>
              </a:tblGrid>
              <a:tr h="370840">
                <a:tc>
                  <a:txBody>
                    <a:bodyPr/>
                    <a:lstStyle/>
                    <a:p>
                      <a:r>
                        <a:rPr kumimoji="1" lang="ja-JP" altLang="en-US" sz="1300" dirty="0" smtClean="0"/>
                        <a:t>手法</a:t>
                      </a:r>
                      <a:endParaRPr kumimoji="1" lang="ja-JP" altLang="en-US" sz="1300" dirty="0"/>
                    </a:p>
                  </a:txBody>
                  <a:tcPr/>
                </a:tc>
                <a:tc>
                  <a:txBody>
                    <a:bodyPr/>
                    <a:lstStyle/>
                    <a:p>
                      <a:r>
                        <a:rPr kumimoji="1" lang="ja-JP" altLang="en-US" sz="1300" dirty="0" smtClean="0"/>
                        <a:t>成功回数</a:t>
                      </a:r>
                      <a:r>
                        <a:rPr kumimoji="1" lang="en-US" altLang="ja-JP" sz="1300" dirty="0" smtClean="0"/>
                        <a:t>/</a:t>
                      </a:r>
                      <a:r>
                        <a:rPr kumimoji="1" lang="ja-JP" altLang="en-US" sz="1300" dirty="0" smtClean="0"/>
                        <a:t>全回数</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横付け</a:t>
                      </a:r>
                      <a:endParaRPr kumimoji="1" lang="ja-JP" altLang="en-US" sz="1300" dirty="0"/>
                    </a:p>
                  </a:txBody>
                  <a:tcPr/>
                </a:tc>
                <a:tc>
                  <a:txBody>
                    <a:bodyPr/>
                    <a:lstStyle/>
                    <a:p>
                      <a:r>
                        <a:rPr kumimoji="1" lang="en-US" altLang="ja-JP" sz="1300" dirty="0" smtClean="0"/>
                        <a:t>3/3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横付け</a:t>
                      </a:r>
                      <a:endParaRPr kumimoji="1" lang="ja-JP" altLang="en-US" sz="1300" dirty="0"/>
                    </a:p>
                  </a:txBody>
                  <a:tcPr/>
                </a:tc>
                <a:tc>
                  <a:txBody>
                    <a:bodyPr/>
                    <a:lstStyle/>
                    <a:p>
                      <a:r>
                        <a:rPr kumimoji="1" lang="en-US" altLang="ja-JP" sz="1300" dirty="0" smtClean="0"/>
                        <a:t>3/3</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前付け</a:t>
                      </a:r>
                      <a:endParaRPr kumimoji="1" lang="ja-JP" altLang="en-US" sz="1300" dirty="0"/>
                    </a:p>
                  </a:txBody>
                  <a:tcPr/>
                </a:tc>
                <a:tc>
                  <a:txBody>
                    <a:bodyPr/>
                    <a:lstStyle/>
                    <a:p>
                      <a:r>
                        <a:rPr kumimoji="1" lang="en-US" altLang="ja-JP" sz="1300" dirty="0" smtClean="0"/>
                        <a:t>2/3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前付け</a:t>
                      </a:r>
                      <a:endParaRPr kumimoji="1" lang="ja-JP" altLang="en-US" sz="1300" dirty="0"/>
                    </a:p>
                  </a:txBody>
                  <a:tcPr/>
                </a:tc>
                <a:tc>
                  <a:txBody>
                    <a:bodyPr/>
                    <a:lstStyle/>
                    <a:p>
                      <a:r>
                        <a:rPr kumimoji="1" lang="en-US" altLang="ja-JP" sz="1300" dirty="0" smtClean="0"/>
                        <a:t>2/3</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ポケット</a:t>
                      </a:r>
                      <a:endParaRPr kumimoji="1" lang="ja-JP" altLang="en-US" sz="1300" dirty="0"/>
                    </a:p>
                  </a:txBody>
                  <a:tcPr/>
                </a:tc>
                <a:tc>
                  <a:txBody>
                    <a:bodyPr/>
                    <a:lstStyle/>
                    <a:p>
                      <a:r>
                        <a:rPr kumimoji="1" lang="en-US" altLang="ja-JP" sz="1300" dirty="0" smtClean="0"/>
                        <a:t>3/3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ポケット</a:t>
                      </a:r>
                      <a:endParaRPr kumimoji="1" lang="ja-JP" altLang="en-US" sz="1300" dirty="0"/>
                    </a:p>
                  </a:txBody>
                  <a:tcPr/>
                </a:tc>
                <a:tc>
                  <a:txBody>
                    <a:bodyPr/>
                    <a:lstStyle/>
                    <a:p>
                      <a:r>
                        <a:rPr kumimoji="1" lang="en-US" altLang="ja-JP" sz="1300" dirty="0" smtClean="0"/>
                        <a:t>2/3</a:t>
                      </a:r>
                      <a:endParaRPr kumimoji="1" lang="ja-JP" altLang="en-US" sz="1300" dirty="0"/>
                    </a:p>
                  </a:txBody>
                  <a:tcPr/>
                </a:tc>
              </a:tr>
            </a:tbl>
          </a:graphicData>
        </a:graphic>
      </p:graphicFrame>
    </p:spTree>
    <p:extLst>
      <p:ext uri="{BB962C8B-B14F-4D97-AF65-F5344CB8AC3E}">
        <p14:creationId xmlns:p14="http://schemas.microsoft.com/office/powerpoint/2010/main" val="1986740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50cm</a:t>
            </a:r>
            <a:r>
              <a:rPr lang="ja-JP" altLang="en-US" dirty="0" smtClean="0"/>
              <a:t>通過検出</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212853275"/>
              </p:ext>
            </p:extLst>
          </p:nvPr>
        </p:nvGraphicFramePr>
        <p:xfrm>
          <a:off x="838200" y="1825625"/>
          <a:ext cx="10515600" cy="2595880"/>
        </p:xfrm>
        <a:graphic>
          <a:graphicData uri="http://schemas.openxmlformats.org/drawingml/2006/table">
            <a:tbl>
              <a:tblPr firstRow="1" bandRow="1">
                <a:tableStyleId>{073A0DAA-6AF3-43AB-8588-CEC1D06C72B9}</a:tableStyleId>
              </a:tblPr>
              <a:tblGrid>
                <a:gridCol w="5257800"/>
                <a:gridCol w="5257800"/>
              </a:tblGrid>
              <a:tr h="370840">
                <a:tc>
                  <a:txBody>
                    <a:bodyPr/>
                    <a:lstStyle/>
                    <a:p>
                      <a:r>
                        <a:rPr kumimoji="1" lang="ja-JP" altLang="en-US" sz="1300" dirty="0" smtClean="0"/>
                        <a:t>手法</a:t>
                      </a:r>
                      <a:endParaRPr kumimoji="1" lang="ja-JP" altLang="en-US" sz="1300" dirty="0"/>
                    </a:p>
                  </a:txBody>
                  <a:tcPr/>
                </a:tc>
                <a:tc>
                  <a:txBody>
                    <a:bodyPr/>
                    <a:lstStyle/>
                    <a:p>
                      <a:r>
                        <a:rPr kumimoji="1" lang="ja-JP" altLang="en-US" sz="1300" dirty="0" smtClean="0"/>
                        <a:t>成功回数</a:t>
                      </a:r>
                      <a:r>
                        <a:rPr kumimoji="1" lang="en-US" altLang="ja-JP" sz="1300" dirty="0" smtClean="0"/>
                        <a:t>/</a:t>
                      </a:r>
                      <a:r>
                        <a:rPr kumimoji="1" lang="ja-JP" altLang="en-US" sz="1300" dirty="0" smtClean="0"/>
                        <a:t>全回数</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横付け</a:t>
                      </a:r>
                      <a:endParaRPr kumimoji="1" lang="ja-JP" altLang="en-US" sz="1300" dirty="0"/>
                    </a:p>
                  </a:txBody>
                  <a:tcPr/>
                </a:tc>
                <a:tc>
                  <a:txBody>
                    <a:bodyPr/>
                    <a:lstStyle/>
                    <a:p>
                      <a:r>
                        <a:rPr kumimoji="1" lang="en-US" altLang="ja-JP" sz="1300" dirty="0" smtClean="0"/>
                        <a:t>2/3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横付け</a:t>
                      </a:r>
                      <a:endParaRPr kumimoji="1" lang="ja-JP" altLang="en-US" sz="1300" dirty="0"/>
                    </a:p>
                  </a:txBody>
                  <a:tcPr/>
                </a:tc>
                <a:tc>
                  <a:txBody>
                    <a:bodyPr/>
                    <a:lstStyle/>
                    <a:p>
                      <a:r>
                        <a:rPr kumimoji="1" lang="en-US" altLang="ja-JP" sz="1300" dirty="0" smtClean="0"/>
                        <a:t>3/3</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前付け</a:t>
                      </a:r>
                      <a:endParaRPr kumimoji="1" lang="ja-JP" altLang="en-US" sz="1300" dirty="0"/>
                    </a:p>
                  </a:txBody>
                  <a:tcPr/>
                </a:tc>
                <a:tc>
                  <a:txBody>
                    <a:bodyPr/>
                    <a:lstStyle/>
                    <a:p>
                      <a:r>
                        <a:rPr kumimoji="1" lang="en-US" altLang="ja-JP" sz="1300" dirty="0" smtClean="0"/>
                        <a:t>3/3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前付け</a:t>
                      </a:r>
                      <a:endParaRPr kumimoji="1" lang="ja-JP" altLang="en-US" sz="1300" dirty="0"/>
                    </a:p>
                  </a:txBody>
                  <a:tcPr/>
                </a:tc>
                <a:tc>
                  <a:txBody>
                    <a:bodyPr/>
                    <a:lstStyle/>
                    <a:p>
                      <a:r>
                        <a:rPr kumimoji="1" lang="en-US" altLang="ja-JP" sz="1300" dirty="0" smtClean="0"/>
                        <a:t>3/3</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ポケット</a:t>
                      </a:r>
                      <a:endParaRPr kumimoji="1" lang="ja-JP" altLang="en-US" sz="1300" dirty="0"/>
                    </a:p>
                  </a:txBody>
                  <a:tcPr/>
                </a:tc>
                <a:tc>
                  <a:txBody>
                    <a:bodyPr/>
                    <a:lstStyle/>
                    <a:p>
                      <a:r>
                        <a:rPr kumimoji="1" lang="en-US" altLang="ja-JP" sz="1300" dirty="0" smtClean="0"/>
                        <a:t>2/3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ポケット</a:t>
                      </a:r>
                      <a:endParaRPr kumimoji="1" lang="ja-JP" altLang="en-US" sz="1300" dirty="0"/>
                    </a:p>
                  </a:txBody>
                  <a:tcPr/>
                </a:tc>
                <a:tc>
                  <a:txBody>
                    <a:bodyPr/>
                    <a:lstStyle/>
                    <a:p>
                      <a:r>
                        <a:rPr kumimoji="1" lang="en-US" altLang="ja-JP" sz="1300" dirty="0" smtClean="0"/>
                        <a:t>3/3</a:t>
                      </a:r>
                      <a:endParaRPr kumimoji="1" lang="ja-JP" altLang="en-US" sz="1300" dirty="0"/>
                    </a:p>
                  </a:txBody>
                  <a:tcPr/>
                </a:tc>
              </a:tr>
            </a:tbl>
          </a:graphicData>
        </a:graphic>
      </p:graphicFrame>
    </p:spTree>
    <p:extLst>
      <p:ext uri="{BB962C8B-B14F-4D97-AF65-F5344CB8AC3E}">
        <p14:creationId xmlns:p14="http://schemas.microsoft.com/office/powerpoint/2010/main" val="3854569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性能評価</a:t>
            </a:r>
            <a:endParaRPr kumimoji="1" lang="en-US" altLang="ja-JP" dirty="0" smtClean="0"/>
          </a:p>
          <a:p>
            <a:pPr lvl="1"/>
            <a:r>
              <a:rPr lang="ja-JP" altLang="en-US" dirty="0" smtClean="0"/>
              <a:t>通過検出精度</a:t>
            </a:r>
            <a:endParaRPr lang="en-US" altLang="ja-JP" dirty="0" smtClean="0"/>
          </a:p>
          <a:p>
            <a:pPr lvl="1"/>
            <a:r>
              <a:rPr kumimoji="1" lang="ja-JP" altLang="en-US" dirty="0" smtClean="0"/>
              <a:t>通過</a:t>
            </a:r>
            <a:r>
              <a:rPr kumimoji="1" lang="ja-JP" altLang="en-US" dirty="0"/>
              <a:t>検出</a:t>
            </a:r>
            <a:r>
              <a:rPr kumimoji="1" lang="ja-JP" altLang="en-US" dirty="0" smtClean="0"/>
              <a:t>のタイミング</a:t>
            </a:r>
            <a:endParaRPr kumimoji="1" lang="en-US" altLang="ja-JP" dirty="0" smtClean="0"/>
          </a:p>
          <a:p>
            <a:pPr lvl="1"/>
            <a:r>
              <a:rPr lang="ja-JP" altLang="en-US" dirty="0" smtClean="0"/>
              <a:t>同時通過検出人数</a:t>
            </a:r>
            <a:endParaRPr kumimoji="1" lang="ja-JP" altLang="en-US" dirty="0"/>
          </a:p>
        </p:txBody>
      </p:sp>
    </p:spTree>
    <p:extLst>
      <p:ext uri="{BB962C8B-B14F-4D97-AF65-F5344CB8AC3E}">
        <p14:creationId xmlns:p14="http://schemas.microsoft.com/office/powerpoint/2010/main" val="3538076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grpSp>
        <p:nvGrpSpPr>
          <p:cNvPr id="4" name="グループ化 3"/>
          <p:cNvGrpSpPr/>
          <p:nvPr/>
        </p:nvGrpSpPr>
        <p:grpSpPr>
          <a:xfrm>
            <a:off x="-682803" y="2377101"/>
            <a:ext cx="14078960" cy="3248387"/>
            <a:chOff x="16573435" y="18869834"/>
            <a:chExt cx="12813797" cy="3248387"/>
          </a:xfrm>
        </p:grpSpPr>
        <p:sp>
          <p:nvSpPr>
            <p:cNvPr id="5" name="正方形/長方形 4"/>
            <p:cNvSpPr/>
            <p:nvPr/>
          </p:nvSpPr>
          <p:spPr>
            <a:xfrm>
              <a:off x="16581277" y="18894291"/>
              <a:ext cx="12798112" cy="3223930"/>
            </a:xfrm>
            <a:prstGeom prst="rect">
              <a:avLst/>
            </a:prstGeom>
            <a:solidFill>
              <a:schemeClr val="bg1">
                <a:lumMod val="95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0000" tIns="972000" numCol="2" rtlCol="0" anchor="t"/>
            <a:lstStyle/>
            <a:p>
              <a:pPr marL="895328" lvl="1" indent="-466714">
                <a:buClr>
                  <a:schemeClr val="accent1">
                    <a:lumMod val="75000"/>
                  </a:schemeClr>
                </a:buClr>
                <a:buSzPct val="100000"/>
                <a:buFont typeface="Wingdings" pitchFamily="2" charset="2"/>
                <a:buChar char="n"/>
              </a:pPr>
              <a:r>
                <a:rPr lang="ja-JP" altLang="en-US" sz="3600" dirty="0">
                  <a:solidFill>
                    <a:schemeClr val="tx1"/>
                  </a:solidFill>
                </a:rPr>
                <a:t>通過検出可能距離</a:t>
              </a:r>
              <a:endParaRPr lang="en-US" altLang="ja-JP" sz="3600" dirty="0">
                <a:solidFill>
                  <a:schemeClr val="tx1"/>
                </a:solidFill>
              </a:endParaRPr>
            </a:p>
            <a:p>
              <a:pPr marL="895328" lvl="1" indent="-466714">
                <a:buClr>
                  <a:schemeClr val="accent1">
                    <a:lumMod val="75000"/>
                  </a:schemeClr>
                </a:buClr>
                <a:buSzPct val="100000"/>
                <a:buFont typeface="Wingdings" pitchFamily="2" charset="2"/>
                <a:buChar char="n"/>
              </a:pPr>
              <a:r>
                <a:rPr lang="ja-JP" altLang="en-US" sz="3600" dirty="0">
                  <a:solidFill>
                    <a:schemeClr val="tx1"/>
                  </a:solidFill>
                </a:rPr>
                <a:t>評価事項</a:t>
              </a:r>
              <a:endParaRPr lang="en-US" altLang="ja-JP" sz="3600" dirty="0">
                <a:solidFill>
                  <a:schemeClr val="tx1"/>
                </a:solidFill>
              </a:endParaRPr>
            </a:p>
            <a:p>
              <a:pPr marL="1362041" lvl="2" indent="-571486">
                <a:buClr>
                  <a:srgbClr val="00B0F0"/>
                </a:buClr>
                <a:buSzPct val="100000"/>
                <a:buFont typeface="Wingdings" panose="05000000000000000000" pitchFamily="2" charset="2"/>
                <a:buChar char="l"/>
              </a:pPr>
              <a:r>
                <a:rPr lang="ja-JP" altLang="en-US" sz="3600" dirty="0">
                  <a:solidFill>
                    <a:schemeClr val="tx1"/>
                  </a:solidFill>
                </a:rPr>
                <a:t>複数人の通過検出</a:t>
              </a:r>
              <a:endParaRPr lang="en-US" altLang="ja-JP" sz="3600" dirty="0">
                <a:solidFill>
                  <a:schemeClr val="tx1"/>
                </a:solidFill>
              </a:endParaRPr>
            </a:p>
            <a:p>
              <a:pPr marL="1362041" lvl="2" indent="-571486">
                <a:buClr>
                  <a:srgbClr val="00B0F0"/>
                </a:buClr>
                <a:buSzPct val="100000"/>
                <a:buFont typeface="Wingdings" panose="05000000000000000000" pitchFamily="2" charset="2"/>
                <a:buChar char="l"/>
              </a:pPr>
              <a:r>
                <a:rPr lang="ja-JP" altLang="en-US" sz="3600" dirty="0">
                  <a:solidFill>
                    <a:schemeClr val="tx1"/>
                  </a:solidFill>
                </a:rPr>
                <a:t>通過検出タイミング</a:t>
              </a:r>
              <a:endParaRPr lang="en-US" altLang="ja-JP" sz="3600" dirty="0">
                <a:solidFill>
                  <a:schemeClr val="tx1"/>
                </a:solidFill>
              </a:endParaRPr>
            </a:p>
            <a:p>
              <a:pPr marL="895328" lvl="1" indent="-466714">
                <a:buClr>
                  <a:schemeClr val="accent1">
                    <a:lumMod val="75000"/>
                  </a:schemeClr>
                </a:buClr>
                <a:buSzPct val="100000"/>
                <a:buFont typeface="Wingdings" pitchFamily="2" charset="2"/>
                <a:buChar char="n"/>
              </a:pPr>
              <a:endParaRPr lang="en-US" altLang="ja-JP" sz="3600" dirty="0">
                <a:solidFill>
                  <a:schemeClr val="tx1"/>
                </a:solidFill>
              </a:endParaRPr>
            </a:p>
            <a:p>
              <a:pPr marL="895328" lvl="1" indent="-466714">
                <a:buClr>
                  <a:schemeClr val="accent1">
                    <a:lumMod val="75000"/>
                  </a:schemeClr>
                </a:buClr>
                <a:buSzPct val="100000"/>
                <a:buFont typeface="Wingdings" pitchFamily="2" charset="2"/>
                <a:buChar char="n"/>
              </a:pPr>
              <a:r>
                <a:rPr lang="ja-JP" altLang="en-US" sz="3600" dirty="0">
                  <a:solidFill>
                    <a:schemeClr val="tx1"/>
                  </a:solidFill>
                </a:rPr>
                <a:t>歩行速度</a:t>
              </a:r>
              <a:endParaRPr lang="en-US" altLang="ja-JP" sz="3600" dirty="0">
                <a:solidFill>
                  <a:schemeClr val="tx1"/>
                </a:solidFill>
              </a:endParaRPr>
            </a:p>
            <a:p>
              <a:pPr marL="895328" lvl="1" indent="-466714">
                <a:buClr>
                  <a:schemeClr val="accent1">
                    <a:lumMod val="75000"/>
                  </a:schemeClr>
                </a:buClr>
                <a:buSzPct val="100000"/>
                <a:buFont typeface="Wingdings" pitchFamily="2" charset="2"/>
                <a:buChar char="n"/>
              </a:pPr>
              <a:endParaRPr lang="en-US" altLang="ja-JP" sz="3600" dirty="0">
                <a:solidFill>
                  <a:schemeClr val="tx1"/>
                </a:solidFill>
              </a:endParaRPr>
            </a:p>
          </p:txBody>
        </p:sp>
        <p:sp>
          <p:nvSpPr>
            <p:cNvPr id="6" name="角丸四角形 5"/>
            <p:cNvSpPr/>
            <p:nvPr/>
          </p:nvSpPr>
          <p:spPr>
            <a:xfrm>
              <a:off x="16591076" y="19337832"/>
              <a:ext cx="12796156" cy="402433"/>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角丸四角形 6"/>
            <p:cNvSpPr/>
            <p:nvPr/>
          </p:nvSpPr>
          <p:spPr>
            <a:xfrm>
              <a:off x="16573435" y="18869834"/>
              <a:ext cx="4813066" cy="828205"/>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dirty="0"/>
                <a:t>今後の課題</a:t>
              </a:r>
            </a:p>
          </p:txBody>
        </p:sp>
      </p:grpSp>
    </p:spTree>
    <p:extLst>
      <p:ext uri="{BB962C8B-B14F-4D97-AF65-F5344CB8AC3E}">
        <p14:creationId xmlns:p14="http://schemas.microsoft.com/office/powerpoint/2010/main" val="1087771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r>
              <a:rPr lang="ja-JP" altLang="en-US" sz="5400" dirty="0" smtClean="0"/>
              <a:t>通過検出</a:t>
            </a:r>
            <a:r>
              <a:rPr lang="ja-JP" altLang="en-US" sz="5400" dirty="0"/>
              <a:t>アルゴリズム</a:t>
            </a:r>
            <a:r>
              <a:rPr lang="ja-JP" altLang="en-US" sz="5400" dirty="0" smtClean="0"/>
              <a:t>の変更</a:t>
            </a:r>
            <a:endParaRPr kumimoji="1" lang="ja-JP" altLang="en-US" sz="5400" dirty="0"/>
          </a:p>
        </p:txBody>
      </p:sp>
      <p:sp>
        <p:nvSpPr>
          <p:cNvPr id="5" name="サブタイトル 4"/>
          <p:cNvSpPr>
            <a:spLocks noGrp="1"/>
          </p:cNvSpPr>
          <p:nvPr>
            <p:ph type="subTitle" idx="1"/>
          </p:nvPr>
        </p:nvSpPr>
        <p:spPr/>
        <p:txBody>
          <a:bodyPr/>
          <a:lstStyle/>
          <a:p>
            <a:r>
              <a:rPr kumimoji="1" lang="en-US" altLang="ja-JP" dirty="0" smtClean="0"/>
              <a:t>2015/04/10 </a:t>
            </a:r>
            <a:r>
              <a:rPr kumimoji="1" lang="en-US" altLang="ja-JP" dirty="0" err="1" smtClean="0"/>
              <a:t>sen</a:t>
            </a:r>
            <a:endParaRPr kumimoji="1" lang="ja-JP" altLang="en-US" dirty="0"/>
          </a:p>
        </p:txBody>
      </p:sp>
    </p:spTree>
    <p:extLst>
      <p:ext uri="{BB962C8B-B14F-4D97-AF65-F5344CB8AC3E}">
        <p14:creationId xmlns:p14="http://schemas.microsoft.com/office/powerpoint/2010/main" val="39799825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a:t>
            </a:r>
            <a:endParaRPr kumimoji="1" lang="ja-JP" altLang="en-US" dirty="0"/>
          </a:p>
        </p:txBody>
      </p:sp>
      <p:grpSp>
        <p:nvGrpSpPr>
          <p:cNvPr id="4" name="グループ化 3"/>
          <p:cNvGrpSpPr/>
          <p:nvPr/>
        </p:nvGrpSpPr>
        <p:grpSpPr>
          <a:xfrm>
            <a:off x="1055802" y="1817675"/>
            <a:ext cx="9756743" cy="3772421"/>
            <a:chOff x="1055802" y="1817674"/>
            <a:chExt cx="9756742" cy="3772421"/>
          </a:xfrm>
        </p:grpSpPr>
        <p:sp>
          <p:nvSpPr>
            <p:cNvPr id="5" name="円柱 4"/>
            <p:cNvSpPr/>
            <p:nvPr/>
          </p:nvSpPr>
          <p:spPr>
            <a:xfrm>
              <a:off x="5033912" y="2733773"/>
              <a:ext cx="216817" cy="65045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6" name="円柱 5"/>
            <p:cNvSpPr/>
            <p:nvPr/>
          </p:nvSpPr>
          <p:spPr>
            <a:xfrm>
              <a:off x="6515491" y="2733773"/>
              <a:ext cx="216817" cy="65045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cxnSp>
          <p:nvCxnSpPr>
            <p:cNvPr id="7" name="直線矢印コネクタ 6"/>
            <p:cNvCxnSpPr>
              <a:stCxn id="5" idx="4"/>
              <a:endCxn id="6" idx="2"/>
            </p:cNvCxnSpPr>
            <p:nvPr/>
          </p:nvCxnSpPr>
          <p:spPr>
            <a:xfrm>
              <a:off x="5250729" y="3058998"/>
              <a:ext cx="126476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 name="テキスト ボックス 7"/>
            <p:cNvSpPr txBox="1"/>
            <p:nvPr/>
          </p:nvSpPr>
          <p:spPr>
            <a:xfrm>
              <a:off x="5454823" y="2658122"/>
              <a:ext cx="870751" cy="461665"/>
            </a:xfrm>
            <a:prstGeom prst="rect">
              <a:avLst/>
            </a:prstGeom>
            <a:noFill/>
          </p:spPr>
          <p:txBody>
            <a:bodyPr wrap="none" rtlCol="0">
              <a:spAutoFit/>
            </a:bodyPr>
            <a:lstStyle/>
            <a:p>
              <a:r>
                <a:rPr lang="en-US" altLang="ja-JP" sz="2400" dirty="0"/>
                <a:t>30cm</a:t>
              </a:r>
              <a:endParaRPr lang="ja-JP" altLang="en-US" sz="2400" dirty="0"/>
            </a:p>
          </p:txBody>
        </p:sp>
        <p:cxnSp>
          <p:nvCxnSpPr>
            <p:cNvPr id="9" name="直線コネクタ 8"/>
            <p:cNvCxnSpPr/>
            <p:nvPr/>
          </p:nvCxnSpPr>
          <p:spPr>
            <a:xfrm flipV="1">
              <a:off x="1055802" y="2375555"/>
              <a:ext cx="9737889" cy="9426"/>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p:cNvCxnSpPr/>
            <p:nvPr/>
          </p:nvCxnSpPr>
          <p:spPr>
            <a:xfrm flipV="1">
              <a:off x="1065229" y="5580668"/>
              <a:ext cx="9747315" cy="9427"/>
            </a:xfrm>
            <a:prstGeom prst="line">
              <a:avLst/>
            </a:prstGeom>
          </p:spPr>
          <p:style>
            <a:lnRef idx="2">
              <a:schemeClr val="dk1"/>
            </a:lnRef>
            <a:fillRef idx="0">
              <a:schemeClr val="dk1"/>
            </a:fillRef>
            <a:effectRef idx="1">
              <a:schemeClr val="dk1"/>
            </a:effectRef>
            <a:fontRef idx="minor">
              <a:schemeClr val="tx1"/>
            </a:fontRef>
          </p:style>
        </p:cxnSp>
        <p:sp>
          <p:nvSpPr>
            <p:cNvPr id="11" name="角丸四角形 10"/>
            <p:cNvSpPr/>
            <p:nvPr/>
          </p:nvSpPr>
          <p:spPr>
            <a:xfrm rot="5400000">
              <a:off x="1807110" y="4398715"/>
              <a:ext cx="596049" cy="22277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2" name="円/楕円 11"/>
            <p:cNvSpPr/>
            <p:nvPr/>
          </p:nvSpPr>
          <p:spPr>
            <a:xfrm rot="5400000">
              <a:off x="1926709" y="4315570"/>
              <a:ext cx="356849" cy="3574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p>
          </p:txBody>
        </p:sp>
        <p:cxnSp>
          <p:nvCxnSpPr>
            <p:cNvPr id="13" name="直線矢印コネクタ 12"/>
            <p:cNvCxnSpPr/>
            <p:nvPr/>
          </p:nvCxnSpPr>
          <p:spPr>
            <a:xfrm>
              <a:off x="2384981" y="4476513"/>
              <a:ext cx="7513163"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4" name="直線矢印コネクタ 13"/>
            <p:cNvCxnSpPr/>
            <p:nvPr/>
          </p:nvCxnSpPr>
          <p:spPr>
            <a:xfrm flipH="1">
              <a:off x="2339418" y="4655509"/>
              <a:ext cx="7513163" cy="0"/>
            </a:xfrm>
            <a:prstGeom prst="straightConnector1">
              <a:avLst/>
            </a:prstGeom>
            <a:ln w="76200">
              <a:solidFill>
                <a:schemeClr val="accent5">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15" name="テキスト ボックス 14"/>
            <p:cNvSpPr txBox="1"/>
            <p:nvPr/>
          </p:nvSpPr>
          <p:spPr>
            <a:xfrm>
              <a:off x="6806291" y="2379949"/>
              <a:ext cx="654346" cy="369332"/>
            </a:xfrm>
            <a:prstGeom prst="rect">
              <a:avLst/>
            </a:prstGeom>
            <a:noFill/>
          </p:spPr>
          <p:txBody>
            <a:bodyPr wrap="none" rtlCol="0">
              <a:spAutoFit/>
            </a:bodyPr>
            <a:lstStyle/>
            <a:p>
              <a:r>
                <a:rPr lang="en-US" altLang="ja-JP" dirty="0"/>
                <a:t>10Hz</a:t>
              </a:r>
              <a:endParaRPr lang="ja-JP" altLang="en-US" dirty="0"/>
            </a:p>
          </p:txBody>
        </p:sp>
        <p:sp>
          <p:nvSpPr>
            <p:cNvPr id="16" name="テキスト ボックス 15"/>
            <p:cNvSpPr txBox="1"/>
            <p:nvPr/>
          </p:nvSpPr>
          <p:spPr>
            <a:xfrm>
              <a:off x="4422602" y="2402705"/>
              <a:ext cx="537327" cy="369332"/>
            </a:xfrm>
            <a:prstGeom prst="rect">
              <a:avLst/>
            </a:prstGeom>
            <a:noFill/>
          </p:spPr>
          <p:txBody>
            <a:bodyPr wrap="none" rtlCol="0">
              <a:spAutoFit/>
            </a:bodyPr>
            <a:lstStyle/>
            <a:p>
              <a:r>
                <a:rPr lang="en-US" altLang="ja-JP" dirty="0"/>
                <a:t>5Hz</a:t>
              </a:r>
              <a:endParaRPr lang="ja-JP" altLang="en-US" dirty="0"/>
            </a:p>
          </p:txBody>
        </p:sp>
        <p:sp>
          <p:nvSpPr>
            <p:cNvPr id="17" name="下カーブ矢印 16"/>
            <p:cNvSpPr/>
            <p:nvPr/>
          </p:nvSpPr>
          <p:spPr>
            <a:xfrm>
              <a:off x="6314912" y="2599225"/>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18" name="下カーブ矢印 17"/>
            <p:cNvSpPr/>
            <p:nvPr/>
          </p:nvSpPr>
          <p:spPr>
            <a:xfrm rot="10800000">
              <a:off x="6286942" y="3346531"/>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19" name="下カーブ矢印 18"/>
            <p:cNvSpPr/>
            <p:nvPr/>
          </p:nvSpPr>
          <p:spPr>
            <a:xfrm>
              <a:off x="4860041" y="2618882"/>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0" name="下カーブ矢印 19"/>
            <p:cNvSpPr/>
            <p:nvPr/>
          </p:nvSpPr>
          <p:spPr>
            <a:xfrm rot="10800000">
              <a:off x="4832071" y="3366188"/>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1" name="テキスト ボックス 20"/>
            <p:cNvSpPr txBox="1"/>
            <p:nvPr/>
          </p:nvSpPr>
          <p:spPr>
            <a:xfrm>
              <a:off x="6314912" y="1817674"/>
              <a:ext cx="646331" cy="369332"/>
            </a:xfrm>
            <a:prstGeom prst="rect">
              <a:avLst/>
            </a:prstGeom>
            <a:noFill/>
          </p:spPr>
          <p:txBody>
            <a:bodyPr wrap="none" rtlCol="0">
              <a:spAutoFit/>
            </a:bodyPr>
            <a:lstStyle/>
            <a:p>
              <a:r>
                <a:rPr lang="ja-JP" altLang="en-US" dirty="0"/>
                <a:t>磁石</a:t>
              </a:r>
            </a:p>
          </p:txBody>
        </p:sp>
        <p:cxnSp>
          <p:nvCxnSpPr>
            <p:cNvPr id="22" name="直線矢印コネクタ 21"/>
            <p:cNvCxnSpPr>
              <a:stCxn id="21" idx="2"/>
              <a:endCxn id="5" idx="1"/>
            </p:cNvCxnSpPr>
            <p:nvPr/>
          </p:nvCxnSpPr>
          <p:spPr>
            <a:xfrm flipH="1">
              <a:off x="5142321" y="2187006"/>
              <a:ext cx="1495758" cy="54676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p:cNvCxnSpPr>
              <a:stCxn id="21" idx="2"/>
              <a:endCxn id="6" idx="1"/>
            </p:cNvCxnSpPr>
            <p:nvPr/>
          </p:nvCxnSpPr>
          <p:spPr>
            <a:xfrm flipH="1">
              <a:off x="6623900" y="2187006"/>
              <a:ext cx="14178" cy="54676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4" name="テキスト ボックス 23"/>
            <p:cNvSpPr txBox="1"/>
            <p:nvPr/>
          </p:nvSpPr>
          <p:spPr>
            <a:xfrm>
              <a:off x="5523591" y="4122812"/>
              <a:ext cx="763351" cy="369332"/>
            </a:xfrm>
            <a:prstGeom prst="rect">
              <a:avLst/>
            </a:prstGeom>
            <a:noFill/>
          </p:spPr>
          <p:txBody>
            <a:bodyPr wrap="none" rtlCol="0">
              <a:spAutoFit/>
            </a:bodyPr>
            <a:lstStyle/>
            <a:p>
              <a:r>
                <a:rPr lang="ja-JP" altLang="en-US" dirty="0"/>
                <a:t>方向</a:t>
              </a:r>
              <a:r>
                <a:rPr lang="en-US" altLang="ja-JP" dirty="0"/>
                <a:t>1</a:t>
              </a:r>
              <a:endParaRPr lang="ja-JP" altLang="en-US" dirty="0"/>
            </a:p>
          </p:txBody>
        </p:sp>
        <p:sp>
          <p:nvSpPr>
            <p:cNvPr id="25" name="テキスト ボックス 24"/>
            <p:cNvSpPr txBox="1"/>
            <p:nvPr/>
          </p:nvSpPr>
          <p:spPr>
            <a:xfrm>
              <a:off x="5517532" y="4738491"/>
              <a:ext cx="763351" cy="369332"/>
            </a:xfrm>
            <a:prstGeom prst="rect">
              <a:avLst/>
            </a:prstGeom>
            <a:noFill/>
          </p:spPr>
          <p:txBody>
            <a:bodyPr wrap="none" rtlCol="0">
              <a:spAutoFit/>
            </a:bodyPr>
            <a:lstStyle/>
            <a:p>
              <a:r>
                <a:rPr lang="ja-JP" altLang="en-US" dirty="0"/>
                <a:t>方向</a:t>
              </a:r>
              <a:r>
                <a:rPr lang="en-US" altLang="ja-JP" dirty="0"/>
                <a:t>2</a:t>
              </a:r>
              <a:endParaRPr lang="ja-JP" altLang="en-US" dirty="0"/>
            </a:p>
          </p:txBody>
        </p:sp>
        <p:cxnSp>
          <p:nvCxnSpPr>
            <p:cNvPr id="26" name="直線矢印コネクタ 25"/>
            <p:cNvCxnSpPr/>
            <p:nvPr/>
          </p:nvCxnSpPr>
          <p:spPr>
            <a:xfrm>
              <a:off x="2384981" y="5332601"/>
              <a:ext cx="746760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7" name="テキスト ボックス 26"/>
            <p:cNvSpPr txBox="1"/>
            <p:nvPr/>
          </p:nvSpPr>
          <p:spPr>
            <a:xfrm>
              <a:off x="4282338" y="4953824"/>
              <a:ext cx="817853" cy="461665"/>
            </a:xfrm>
            <a:prstGeom prst="rect">
              <a:avLst/>
            </a:prstGeom>
            <a:noFill/>
          </p:spPr>
          <p:txBody>
            <a:bodyPr wrap="none" rtlCol="0">
              <a:spAutoFit/>
            </a:bodyPr>
            <a:lstStyle/>
            <a:p>
              <a:r>
                <a:rPr lang="en-US" altLang="ja-JP" sz="2400" dirty="0"/>
                <a:t>4.5m</a:t>
              </a:r>
              <a:endParaRPr lang="ja-JP" altLang="en-US" sz="2400" dirty="0"/>
            </a:p>
          </p:txBody>
        </p:sp>
        <p:sp>
          <p:nvSpPr>
            <p:cNvPr id="28" name="角丸四角形 27"/>
            <p:cNvSpPr/>
            <p:nvPr/>
          </p:nvSpPr>
          <p:spPr>
            <a:xfrm rot="5400000">
              <a:off x="9935533" y="4499710"/>
              <a:ext cx="596049" cy="222772"/>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円/楕円 28"/>
            <p:cNvSpPr/>
            <p:nvPr/>
          </p:nvSpPr>
          <p:spPr>
            <a:xfrm rot="5400000">
              <a:off x="10055132" y="4451393"/>
              <a:ext cx="356849" cy="3574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p>
          </p:txBody>
        </p:sp>
      </p:grpSp>
      <p:sp>
        <p:nvSpPr>
          <p:cNvPr id="30" name="テキスト ボックス 29"/>
          <p:cNvSpPr txBox="1"/>
          <p:nvPr/>
        </p:nvSpPr>
        <p:spPr>
          <a:xfrm>
            <a:off x="1233432" y="5807088"/>
            <a:ext cx="4839786" cy="584775"/>
          </a:xfrm>
          <a:prstGeom prst="rect">
            <a:avLst/>
          </a:prstGeom>
          <a:noFill/>
        </p:spPr>
        <p:txBody>
          <a:bodyPr wrap="none" rtlCol="0">
            <a:spAutoFit/>
          </a:bodyPr>
          <a:lstStyle/>
          <a:p>
            <a:r>
              <a:rPr kumimoji="1" lang="ja-JP" altLang="en-US" sz="3200" dirty="0" smtClean="0"/>
              <a:t>図</a:t>
            </a:r>
            <a:r>
              <a:rPr kumimoji="1" lang="en-US" altLang="ja-JP" sz="3200" dirty="0" smtClean="0"/>
              <a:t>1 </a:t>
            </a:r>
            <a:r>
              <a:rPr kumimoji="1" lang="ja-JP" altLang="en-US" sz="3200" dirty="0" smtClean="0"/>
              <a:t>実験の概要図</a:t>
            </a:r>
            <a:r>
              <a:rPr kumimoji="1" lang="en-US" altLang="ja-JP" sz="3200" dirty="0" smtClean="0"/>
              <a:t>(</a:t>
            </a:r>
            <a:r>
              <a:rPr kumimoji="1" lang="ja-JP" altLang="en-US" sz="3200" dirty="0" smtClean="0"/>
              <a:t>俯瞰図</a:t>
            </a:r>
            <a:r>
              <a:rPr kumimoji="1" lang="en-US" altLang="ja-JP" sz="3200" dirty="0" smtClean="0"/>
              <a:t>)</a:t>
            </a:r>
            <a:endParaRPr kumimoji="1" lang="ja-JP" altLang="en-US" sz="3200" dirty="0"/>
          </a:p>
        </p:txBody>
      </p:sp>
      <p:cxnSp>
        <p:nvCxnSpPr>
          <p:cNvPr id="31" name="直線矢印コネクタ 30"/>
          <p:cNvCxnSpPr/>
          <p:nvPr/>
        </p:nvCxnSpPr>
        <p:spPr>
          <a:xfrm rot="5400000">
            <a:off x="6101899" y="3924813"/>
            <a:ext cx="1044000" cy="0"/>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sp>
        <p:nvSpPr>
          <p:cNvPr id="32" name="テキスト ボックス 31"/>
          <p:cNvSpPr txBox="1"/>
          <p:nvPr/>
        </p:nvSpPr>
        <p:spPr>
          <a:xfrm>
            <a:off x="6642508" y="3843316"/>
            <a:ext cx="1404552" cy="400110"/>
          </a:xfrm>
          <a:prstGeom prst="rect">
            <a:avLst/>
          </a:prstGeom>
          <a:noFill/>
        </p:spPr>
        <p:txBody>
          <a:bodyPr wrap="none" rtlCol="0">
            <a:spAutoFit/>
          </a:bodyPr>
          <a:lstStyle/>
          <a:p>
            <a:r>
              <a:rPr kumimoji="1" lang="en-US" altLang="ja-JP" sz="2000" dirty="0" smtClean="0"/>
              <a:t>50</a:t>
            </a:r>
            <a:r>
              <a:rPr kumimoji="1" lang="ja-JP" altLang="en-US" sz="2000" dirty="0" smtClean="0"/>
              <a:t>～</a:t>
            </a:r>
            <a:r>
              <a:rPr kumimoji="1" lang="en-US" altLang="ja-JP" sz="2000" dirty="0" smtClean="0"/>
              <a:t>100cm</a:t>
            </a:r>
            <a:endParaRPr kumimoji="1" lang="ja-JP" altLang="en-US" sz="2000" dirty="0"/>
          </a:p>
        </p:txBody>
      </p:sp>
    </p:spTree>
    <p:extLst>
      <p:ext uri="{BB962C8B-B14F-4D97-AF65-F5344CB8AC3E}">
        <p14:creationId xmlns:p14="http://schemas.microsoft.com/office/powerpoint/2010/main" val="4082647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a:t>
            </a:r>
            <a:r>
              <a:rPr lang="ja-JP" altLang="en-US" dirty="0"/>
              <a:t>設定</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端末</a:t>
            </a:r>
            <a:r>
              <a:rPr kumimoji="1" lang="en-US" altLang="ja-JP" dirty="0" smtClean="0"/>
              <a:t>:Nexus5</a:t>
            </a:r>
          </a:p>
          <a:p>
            <a:r>
              <a:rPr lang="ja-JP" altLang="en-US" dirty="0" smtClean="0"/>
              <a:t>磁気サンプリング周波数</a:t>
            </a:r>
            <a:r>
              <a:rPr lang="en-US" altLang="ja-JP" dirty="0" smtClean="0"/>
              <a:t>:50Hz</a:t>
            </a:r>
          </a:p>
          <a:p>
            <a:r>
              <a:rPr kumimoji="1" lang="ja-JP" altLang="en-US" dirty="0" smtClean="0"/>
              <a:t>保持位置</a:t>
            </a:r>
            <a:r>
              <a:rPr kumimoji="1" lang="en-US" altLang="ja-JP" dirty="0" smtClean="0"/>
              <a:t>:</a:t>
            </a:r>
            <a:r>
              <a:rPr lang="ja-JP" altLang="en-US" dirty="0" smtClean="0"/>
              <a:t>手持ち（腰前、腰横）、ポケット</a:t>
            </a:r>
            <a:endParaRPr lang="en-US" altLang="ja-JP" dirty="0"/>
          </a:p>
          <a:p>
            <a:r>
              <a:rPr kumimoji="1" lang="ja-JP" altLang="en-US" dirty="0" smtClean="0"/>
              <a:t>歩行速度</a:t>
            </a:r>
            <a:r>
              <a:rPr kumimoji="1" lang="en-US" altLang="ja-JP" dirty="0" smtClean="0"/>
              <a:t>:0.5m/s</a:t>
            </a:r>
          </a:p>
          <a:p>
            <a:r>
              <a:rPr lang="ja-JP" altLang="en-US" dirty="0" smtClean="0"/>
              <a:t>経路</a:t>
            </a:r>
            <a:endParaRPr lang="en-US" altLang="ja-JP" dirty="0" smtClean="0"/>
          </a:p>
          <a:p>
            <a:pPr lvl="1"/>
            <a:r>
              <a:rPr lang="ja-JP" altLang="en-US" dirty="0" smtClean="0"/>
              <a:t>全長</a:t>
            </a:r>
            <a:r>
              <a:rPr lang="en-US" altLang="ja-JP" dirty="0" smtClean="0"/>
              <a:t>4.5m</a:t>
            </a:r>
          </a:p>
          <a:p>
            <a:r>
              <a:rPr lang="ja-JP" altLang="en-US" dirty="0"/>
              <a:t>磁石</a:t>
            </a:r>
            <a:r>
              <a:rPr lang="ja-JP" altLang="en-US" dirty="0" smtClean="0"/>
              <a:t>と端末の距離</a:t>
            </a:r>
            <a:endParaRPr lang="en-US" altLang="ja-JP" dirty="0" smtClean="0"/>
          </a:p>
          <a:p>
            <a:pPr lvl="1"/>
            <a:r>
              <a:rPr lang="en-US" altLang="ja-JP" dirty="0" smtClean="0"/>
              <a:t>50cm</a:t>
            </a:r>
          </a:p>
          <a:p>
            <a:pPr lvl="1"/>
            <a:r>
              <a:rPr lang="en-US" altLang="ja-JP" dirty="0" smtClean="0"/>
              <a:t>75cm</a:t>
            </a:r>
          </a:p>
          <a:p>
            <a:pPr lvl="1"/>
            <a:r>
              <a:rPr lang="en-US" altLang="ja-JP" dirty="0" smtClean="0"/>
              <a:t>100cm</a:t>
            </a:r>
          </a:p>
          <a:p>
            <a:endParaRPr kumimoji="1" lang="en-US" altLang="ja-JP" dirty="0" smtClean="0"/>
          </a:p>
          <a:p>
            <a:endParaRPr kumimoji="1" lang="ja-JP" altLang="en-US" dirty="0"/>
          </a:p>
        </p:txBody>
      </p:sp>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7951" y="-80701"/>
            <a:ext cx="3146849" cy="3076484"/>
          </a:xfrm>
          <a:prstGeom prst="rect">
            <a:avLst/>
          </a:prstGeom>
        </p:spPr>
      </p:pic>
      <p:pic>
        <p:nvPicPr>
          <p:cNvPr id="30" name="図 29"/>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29748" y="-48793"/>
            <a:ext cx="3248104" cy="3179511"/>
          </a:xfrm>
          <a:prstGeom prst="rect">
            <a:avLst/>
          </a:prstGeom>
        </p:spPr>
      </p:pic>
      <p:sp>
        <p:nvSpPr>
          <p:cNvPr id="4" name="テキスト ボックス 3"/>
          <p:cNvSpPr txBox="1"/>
          <p:nvPr/>
        </p:nvSpPr>
        <p:spPr>
          <a:xfrm>
            <a:off x="7884411" y="2803988"/>
            <a:ext cx="4307589" cy="461665"/>
          </a:xfrm>
          <a:prstGeom prst="rect">
            <a:avLst/>
          </a:prstGeom>
          <a:noFill/>
        </p:spPr>
        <p:txBody>
          <a:bodyPr wrap="none" rtlCol="0">
            <a:spAutoFit/>
          </a:bodyPr>
          <a:lstStyle/>
          <a:p>
            <a:r>
              <a:rPr kumimoji="1" lang="ja-JP" altLang="en-US" sz="2400" dirty="0" smtClean="0"/>
              <a:t>図</a:t>
            </a:r>
            <a:r>
              <a:rPr kumimoji="1" lang="en-US" altLang="ja-JP" sz="2400" dirty="0" smtClean="0"/>
              <a:t>2 </a:t>
            </a:r>
            <a:r>
              <a:rPr kumimoji="1" lang="ja-JP" altLang="en-US" sz="2400" dirty="0" smtClean="0"/>
              <a:t>左：腰前保持、右：腰横保持</a:t>
            </a:r>
            <a:endParaRPr kumimoji="1" lang="ja-JP" altLang="en-US" sz="2400" dirty="0"/>
          </a:p>
        </p:txBody>
      </p:sp>
      <p:pic>
        <p:nvPicPr>
          <p:cNvPr id="8" name="図 7"/>
          <p:cNvPicPr>
            <a:picLocks noChangeAspect="1"/>
          </p:cNvPicPr>
          <p:nvPr/>
        </p:nvPicPr>
        <p:blipFill rotWithShape="1">
          <a:blip r:embed="rId4" cstate="print">
            <a:extLst>
              <a:ext uri="{28A0092B-C50C-407E-A947-70E740481C1C}">
                <a14:useLocalDpi xmlns:a14="http://schemas.microsoft.com/office/drawing/2010/main" val="0"/>
              </a:ext>
            </a:extLst>
          </a:blip>
          <a:srcRect l="26944"/>
          <a:stretch/>
        </p:blipFill>
        <p:spPr>
          <a:xfrm rot="5400000">
            <a:off x="8816063" y="3623360"/>
            <a:ext cx="2846883" cy="2922637"/>
          </a:xfrm>
          <a:prstGeom prst="rect">
            <a:avLst/>
          </a:prstGeom>
        </p:spPr>
      </p:pic>
      <p:cxnSp>
        <p:nvCxnSpPr>
          <p:cNvPr id="6" name="直線矢印コネクタ 5"/>
          <p:cNvCxnSpPr/>
          <p:nvPr/>
        </p:nvCxnSpPr>
        <p:spPr>
          <a:xfrm>
            <a:off x="9246415" y="4089197"/>
            <a:ext cx="29261" cy="2418923"/>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9340432" y="5193792"/>
            <a:ext cx="649537" cy="369332"/>
          </a:xfrm>
          <a:prstGeom prst="rect">
            <a:avLst/>
          </a:prstGeom>
          <a:solidFill>
            <a:schemeClr val="bg1"/>
          </a:solidFill>
        </p:spPr>
        <p:txBody>
          <a:bodyPr wrap="none" rtlCol="0">
            <a:spAutoFit/>
          </a:bodyPr>
          <a:lstStyle/>
          <a:p>
            <a:r>
              <a:rPr lang="en-US" altLang="ja-JP" dirty="0" smtClean="0"/>
              <a:t>90</a:t>
            </a:r>
            <a:r>
              <a:rPr kumimoji="1" lang="ja-JP" altLang="en-US" dirty="0" smtClean="0"/>
              <a:t>㎝</a:t>
            </a:r>
            <a:endParaRPr kumimoji="1" lang="ja-JP" altLang="en-US" dirty="0"/>
          </a:p>
        </p:txBody>
      </p:sp>
    </p:spTree>
    <p:extLst>
      <p:ext uri="{BB962C8B-B14F-4D97-AF65-F5344CB8AC3E}">
        <p14:creationId xmlns:p14="http://schemas.microsoft.com/office/powerpoint/2010/main" val="20410598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graphicFrame>
        <p:nvGraphicFramePr>
          <p:cNvPr id="4" name="コンテンツ プレースホルダー 4"/>
          <p:cNvGraphicFramePr>
            <a:graphicFrameLocks/>
          </p:cNvGraphicFramePr>
          <p:nvPr>
            <p:extLst>
              <p:ext uri="{D42A27DB-BD31-4B8C-83A1-F6EECF244321}">
                <p14:modId xmlns:p14="http://schemas.microsoft.com/office/powerpoint/2010/main" val="3625941855"/>
              </p:ext>
            </p:extLst>
          </p:nvPr>
        </p:nvGraphicFramePr>
        <p:xfrm>
          <a:off x="838200" y="1825626"/>
          <a:ext cx="10515600" cy="4351341"/>
        </p:xfrm>
        <a:graphic>
          <a:graphicData uri="http://schemas.openxmlformats.org/drawingml/2006/table">
            <a:tbl>
              <a:tblPr firstRow="1" bandRow="1">
                <a:tableStyleId>{8FD4443E-F989-4FC4-A0C8-D5A2AF1F390B}</a:tableStyleId>
              </a:tblPr>
              <a:tblGrid>
                <a:gridCol w="3505200"/>
                <a:gridCol w="3505200"/>
                <a:gridCol w="3505200"/>
              </a:tblGrid>
              <a:tr h="1589184">
                <a:tc>
                  <a:txBody>
                    <a:bodyPr/>
                    <a:lstStyle/>
                    <a:p>
                      <a:pPr algn="ctr"/>
                      <a:r>
                        <a:rPr kumimoji="1" lang="ja-JP" altLang="en-US" sz="4800" dirty="0" smtClean="0"/>
                        <a:t>磁石と端末の距離</a:t>
                      </a:r>
                      <a:endParaRPr kumimoji="1" lang="ja-JP" altLang="en-US" sz="4800" dirty="0"/>
                    </a:p>
                  </a:txBody>
                  <a:tcPr/>
                </a:tc>
                <a:tc>
                  <a:txBody>
                    <a:bodyPr/>
                    <a:lstStyle/>
                    <a:p>
                      <a:pPr algn="ctr"/>
                      <a:r>
                        <a:rPr kumimoji="1" lang="ja-JP" altLang="en-US" sz="4800" dirty="0" smtClean="0"/>
                        <a:t>通過検出率</a:t>
                      </a:r>
                      <a:endParaRPr kumimoji="1" lang="ja-JP" altLang="en-US" sz="4800" dirty="0"/>
                    </a:p>
                  </a:txBody>
                  <a:tcPr/>
                </a:tc>
                <a:tc>
                  <a:txBody>
                    <a:bodyPr/>
                    <a:lstStyle/>
                    <a:p>
                      <a:pPr algn="ctr"/>
                      <a:r>
                        <a:rPr kumimoji="1" lang="ja-JP" altLang="en-US" sz="4800" dirty="0" smtClean="0"/>
                        <a:t>通過方向</a:t>
                      </a:r>
                      <a:r>
                        <a:rPr kumimoji="1" lang="en-US" altLang="ja-JP" sz="4800" dirty="0" smtClean="0"/>
                        <a:t/>
                      </a:r>
                      <a:br>
                        <a:rPr kumimoji="1" lang="en-US" altLang="ja-JP" sz="4800" dirty="0" smtClean="0"/>
                      </a:br>
                      <a:r>
                        <a:rPr kumimoji="1" lang="ja-JP" altLang="en-US" sz="4800" dirty="0" smtClean="0"/>
                        <a:t>検出率</a:t>
                      </a:r>
                      <a:endParaRPr kumimoji="1" lang="ja-JP" altLang="en-US" sz="4800" dirty="0"/>
                    </a:p>
                  </a:txBody>
                  <a:tcPr/>
                </a:tc>
              </a:tr>
              <a:tr h="920719">
                <a:tc>
                  <a:txBody>
                    <a:bodyPr/>
                    <a:lstStyle/>
                    <a:p>
                      <a:pPr algn="ctr"/>
                      <a:r>
                        <a:rPr kumimoji="1" lang="en-US" altLang="ja-JP" sz="4800" dirty="0" smtClean="0"/>
                        <a:t>50cm</a:t>
                      </a:r>
                      <a:endParaRPr kumimoji="1" lang="ja-JP" altLang="en-US" sz="4800" dirty="0"/>
                    </a:p>
                  </a:txBody>
                  <a:tcPr/>
                </a:tc>
                <a:tc>
                  <a:txBody>
                    <a:bodyPr/>
                    <a:lstStyle/>
                    <a:p>
                      <a:pPr algn="ctr"/>
                      <a:r>
                        <a:rPr kumimoji="1" lang="en-US" altLang="ja-JP" sz="4800" dirty="0" smtClean="0"/>
                        <a:t>89%</a:t>
                      </a:r>
                      <a:endParaRPr kumimoji="1" lang="ja-JP" altLang="en-US" sz="4800" dirty="0"/>
                    </a:p>
                  </a:txBody>
                  <a:tcPr/>
                </a:tc>
                <a:tc>
                  <a:txBody>
                    <a:bodyPr/>
                    <a:lstStyle/>
                    <a:p>
                      <a:pPr algn="ctr"/>
                      <a:r>
                        <a:rPr kumimoji="1" lang="en-US" altLang="ja-JP" sz="4800" dirty="0" smtClean="0"/>
                        <a:t>89%</a:t>
                      </a:r>
                      <a:endParaRPr kumimoji="1" lang="ja-JP" altLang="en-US" sz="4800" dirty="0"/>
                    </a:p>
                  </a:txBody>
                  <a:tcPr/>
                </a:tc>
              </a:tr>
              <a:tr h="920719">
                <a:tc>
                  <a:txBody>
                    <a:bodyPr/>
                    <a:lstStyle/>
                    <a:p>
                      <a:pPr algn="ctr"/>
                      <a:r>
                        <a:rPr kumimoji="1" lang="en-US" altLang="ja-JP" sz="4800" dirty="0" smtClean="0"/>
                        <a:t>75cm</a:t>
                      </a:r>
                      <a:endParaRPr kumimoji="1" lang="ja-JP" altLang="en-US" sz="4800" dirty="0"/>
                    </a:p>
                  </a:txBody>
                  <a:tcPr/>
                </a:tc>
                <a:tc>
                  <a:txBody>
                    <a:bodyPr/>
                    <a:lstStyle/>
                    <a:p>
                      <a:pPr algn="ctr"/>
                      <a:r>
                        <a:rPr kumimoji="1" lang="en-US" altLang="ja-JP" sz="4800" dirty="0" smtClean="0"/>
                        <a:t>83%</a:t>
                      </a:r>
                      <a:endParaRPr kumimoji="1" lang="ja-JP" altLang="en-US" sz="4800" dirty="0"/>
                    </a:p>
                  </a:txBody>
                  <a:tcPr/>
                </a:tc>
                <a:tc>
                  <a:txBody>
                    <a:bodyPr/>
                    <a:lstStyle/>
                    <a:p>
                      <a:pPr algn="ctr"/>
                      <a:r>
                        <a:rPr kumimoji="1" lang="en-US" altLang="ja-JP" sz="4800" dirty="0" smtClean="0"/>
                        <a:t>83%</a:t>
                      </a:r>
                      <a:endParaRPr kumimoji="1" lang="ja-JP" altLang="en-US" sz="4800" dirty="0"/>
                    </a:p>
                  </a:txBody>
                  <a:tcPr/>
                </a:tc>
              </a:tr>
              <a:tr h="920719">
                <a:tc>
                  <a:txBody>
                    <a:bodyPr/>
                    <a:lstStyle/>
                    <a:p>
                      <a:pPr algn="ctr"/>
                      <a:r>
                        <a:rPr kumimoji="1" lang="en-US" altLang="ja-JP" sz="4800" dirty="0" smtClean="0"/>
                        <a:t>100cm</a:t>
                      </a:r>
                      <a:endParaRPr kumimoji="1" lang="ja-JP" altLang="en-US" sz="4800" dirty="0"/>
                    </a:p>
                  </a:txBody>
                  <a:tcPr/>
                </a:tc>
                <a:tc>
                  <a:txBody>
                    <a:bodyPr/>
                    <a:lstStyle/>
                    <a:p>
                      <a:pPr algn="ctr"/>
                      <a:r>
                        <a:rPr kumimoji="1" lang="en-US" altLang="ja-JP" sz="4800" dirty="0" smtClean="0"/>
                        <a:t>39%</a:t>
                      </a:r>
                      <a:endParaRPr kumimoji="1" lang="ja-JP" altLang="en-US" sz="4800" dirty="0"/>
                    </a:p>
                  </a:txBody>
                  <a:tcPr/>
                </a:tc>
                <a:tc>
                  <a:txBody>
                    <a:bodyPr/>
                    <a:lstStyle/>
                    <a:p>
                      <a:pPr algn="ctr"/>
                      <a:r>
                        <a:rPr kumimoji="1" lang="en-US" altLang="ja-JP" sz="4800" dirty="0" smtClean="0"/>
                        <a:t>39%</a:t>
                      </a:r>
                      <a:endParaRPr kumimoji="1" lang="ja-JP" altLang="en-US" sz="4800" dirty="0"/>
                    </a:p>
                  </a:txBody>
                  <a:tcPr/>
                </a:tc>
              </a:tr>
            </a:tbl>
          </a:graphicData>
        </a:graphic>
      </p:graphicFrame>
    </p:spTree>
    <p:extLst>
      <p:ext uri="{BB962C8B-B14F-4D97-AF65-F5344CB8AC3E}">
        <p14:creationId xmlns:p14="http://schemas.microsoft.com/office/powerpoint/2010/main" val="3382083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既存</a:t>
            </a:r>
            <a:r>
              <a:rPr lang="ja-JP" altLang="en-US" dirty="0"/>
              <a:t>手法</a:t>
            </a:r>
            <a:r>
              <a:rPr lang="ja-JP" altLang="en-US" dirty="0" smtClean="0"/>
              <a:t>の比較</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90042636"/>
              </p:ext>
            </p:extLst>
          </p:nvPr>
        </p:nvGraphicFramePr>
        <p:xfrm>
          <a:off x="125159" y="969719"/>
          <a:ext cx="11453436" cy="2494280"/>
        </p:xfrm>
        <a:graphic>
          <a:graphicData uri="http://schemas.openxmlformats.org/drawingml/2006/table">
            <a:tbl>
              <a:tblPr firstRow="1" bandRow="1">
                <a:tableStyleId>{8FD4443E-F989-4FC4-A0C8-D5A2AF1F390B}</a:tableStyleId>
              </a:tblPr>
              <a:tblGrid>
                <a:gridCol w="1908907"/>
                <a:gridCol w="1908907"/>
                <a:gridCol w="1908907"/>
                <a:gridCol w="1908907"/>
                <a:gridCol w="1908907"/>
                <a:gridCol w="1908907"/>
              </a:tblGrid>
              <a:tr h="502920">
                <a:tc>
                  <a:txBody>
                    <a:bodyPr/>
                    <a:lstStyle/>
                    <a:p>
                      <a:pPr algn="ctr"/>
                      <a:r>
                        <a:rPr kumimoji="1" lang="ja-JP" altLang="en-US" sz="1300" dirty="0" smtClean="0"/>
                        <a:t>手法</a:t>
                      </a:r>
                      <a:endParaRPr kumimoji="1" lang="ja-JP" altLang="en-US" sz="1300" dirty="0"/>
                    </a:p>
                  </a:txBody>
                  <a:tcPr/>
                </a:tc>
                <a:tc>
                  <a:txBody>
                    <a:bodyPr/>
                    <a:lstStyle/>
                    <a:p>
                      <a:pPr algn="ctr"/>
                      <a:r>
                        <a:rPr kumimoji="1" lang="ja-JP" altLang="en-US" sz="1300" dirty="0" smtClean="0"/>
                        <a:t>通過方向検出</a:t>
                      </a:r>
                      <a:endParaRPr kumimoji="1" lang="ja-JP" altLang="en-US" sz="1300" dirty="0"/>
                    </a:p>
                  </a:txBody>
                  <a:tcPr/>
                </a:tc>
                <a:tc>
                  <a:txBody>
                    <a:bodyPr/>
                    <a:lstStyle/>
                    <a:p>
                      <a:pPr algn="ctr"/>
                      <a:r>
                        <a:rPr kumimoji="1" lang="ja-JP" altLang="en-US" sz="1300" dirty="0" smtClean="0"/>
                        <a:t>設置</a:t>
                      </a:r>
                      <a:r>
                        <a:rPr kumimoji="1" lang="en-US" altLang="ja-JP" sz="1300" dirty="0" smtClean="0"/>
                        <a:t/>
                      </a:r>
                      <a:br>
                        <a:rPr kumimoji="1" lang="en-US" altLang="ja-JP" sz="1300" dirty="0" smtClean="0"/>
                      </a:br>
                      <a:r>
                        <a:rPr kumimoji="1" lang="ja-JP" altLang="en-US" sz="1300" dirty="0" smtClean="0"/>
                        <a:t>コスト</a:t>
                      </a:r>
                      <a:endParaRPr kumimoji="1" lang="ja-JP" altLang="en-US" sz="1300" dirty="0"/>
                    </a:p>
                  </a:txBody>
                  <a:tcPr/>
                </a:tc>
                <a:tc>
                  <a:txBody>
                    <a:bodyPr/>
                    <a:lstStyle/>
                    <a:p>
                      <a:pPr algn="ctr"/>
                      <a:r>
                        <a:rPr kumimoji="1" lang="ja-JP" altLang="en-US" sz="1300" dirty="0" smtClean="0"/>
                        <a:t>複数人検出</a:t>
                      </a:r>
                      <a:endParaRPr kumimoji="1" lang="ja-JP" altLang="en-US" sz="1300" dirty="0"/>
                    </a:p>
                  </a:txBody>
                  <a:tcPr/>
                </a:tc>
                <a:tc>
                  <a:txBody>
                    <a:bodyPr/>
                    <a:lstStyle/>
                    <a:p>
                      <a:pPr algn="ctr"/>
                      <a:r>
                        <a:rPr kumimoji="1" lang="ja-JP" altLang="en-US" sz="1300" dirty="0" smtClean="0"/>
                        <a:t>検出のための</a:t>
                      </a:r>
                      <a:r>
                        <a:rPr kumimoji="1" lang="en-US" altLang="ja-JP" sz="1300" dirty="0" smtClean="0"/>
                        <a:t/>
                      </a:r>
                      <a:br>
                        <a:rPr kumimoji="1" lang="en-US" altLang="ja-JP" sz="1300" dirty="0" smtClean="0"/>
                      </a:br>
                      <a:r>
                        <a:rPr kumimoji="1" lang="ja-JP" altLang="en-US" sz="1300" dirty="0" smtClean="0"/>
                        <a:t>動作</a:t>
                      </a:r>
                      <a:endParaRPr kumimoji="1" lang="ja-JP" altLang="en-US" sz="1300" dirty="0"/>
                    </a:p>
                  </a:txBody>
                  <a:tcPr/>
                </a:tc>
                <a:tc>
                  <a:txBody>
                    <a:bodyPr/>
                    <a:lstStyle/>
                    <a:p>
                      <a:pPr algn="ctr"/>
                      <a:r>
                        <a:rPr kumimoji="1" lang="ja-JP" altLang="en-US" sz="1300" dirty="0" smtClean="0"/>
                        <a:t>精度</a:t>
                      </a:r>
                      <a:endParaRPr kumimoji="1" lang="ja-JP" altLang="en-US" sz="1300" dirty="0"/>
                    </a:p>
                  </a:txBody>
                  <a:tcPr/>
                </a:tc>
              </a:tr>
              <a:tr h="370840">
                <a:tc>
                  <a:txBody>
                    <a:bodyPr/>
                    <a:lstStyle/>
                    <a:p>
                      <a:pPr algn="ctr"/>
                      <a:r>
                        <a:rPr kumimoji="1" lang="ja-JP" altLang="en-US" sz="1300" b="1" dirty="0" smtClean="0"/>
                        <a:t>改札</a:t>
                      </a:r>
                      <a:endParaRPr kumimoji="1" lang="ja-JP" altLang="en-US" sz="1300" b="1" dirty="0"/>
                    </a:p>
                  </a:txBody>
                  <a:tcPr/>
                </a:tc>
                <a:tc>
                  <a:txBody>
                    <a:bodyPr/>
                    <a:lstStyle/>
                    <a:p>
                      <a:pPr algn="ctr"/>
                      <a:r>
                        <a:rPr kumimoji="1" lang="ja-JP" altLang="en-US" sz="1300" b="1" dirty="0" smtClean="0"/>
                        <a:t>可</a:t>
                      </a:r>
                      <a:endParaRPr kumimoji="1" lang="ja-JP" altLang="en-US" sz="1300" b="1" dirty="0"/>
                    </a:p>
                  </a:txBody>
                  <a:tcPr/>
                </a:tc>
                <a:tc>
                  <a:txBody>
                    <a:bodyPr/>
                    <a:lstStyle/>
                    <a:p>
                      <a:pPr algn="ctr"/>
                      <a:r>
                        <a:rPr kumimoji="1" lang="ja-JP" altLang="en-US" sz="1300" b="1" dirty="0" smtClean="0"/>
                        <a:t>数百万</a:t>
                      </a:r>
                      <a:endParaRPr kumimoji="1" lang="ja-JP" altLang="en-US" sz="1300" b="1" dirty="0"/>
                    </a:p>
                  </a:txBody>
                  <a:tcPr/>
                </a:tc>
                <a:tc>
                  <a:txBody>
                    <a:bodyPr/>
                    <a:lstStyle/>
                    <a:p>
                      <a:pPr algn="ctr"/>
                      <a:r>
                        <a:rPr kumimoji="1" lang="ja-JP" altLang="en-US" sz="1300" b="1" dirty="0" smtClean="0"/>
                        <a:t>不可</a:t>
                      </a:r>
                      <a:endParaRPr kumimoji="1" lang="ja-JP" altLang="en-US" sz="1300" b="1" dirty="0"/>
                    </a:p>
                  </a:txBody>
                  <a:tcPr/>
                </a:tc>
                <a:tc>
                  <a:txBody>
                    <a:bodyPr/>
                    <a:lstStyle/>
                    <a:p>
                      <a:pPr algn="ctr"/>
                      <a:r>
                        <a:rPr kumimoji="1" lang="ja-JP" altLang="en-US" sz="1300" b="1" dirty="0" smtClean="0"/>
                        <a:t>必要</a:t>
                      </a:r>
                      <a:endParaRPr kumimoji="1" lang="ja-JP" altLang="en-US" sz="1300" b="1" dirty="0"/>
                    </a:p>
                  </a:txBody>
                  <a:tcPr/>
                </a:tc>
                <a:tc>
                  <a:txBody>
                    <a:bodyPr/>
                    <a:lstStyle/>
                    <a:p>
                      <a:pPr algn="ctr"/>
                      <a:r>
                        <a:rPr kumimoji="1" lang="ja-JP" altLang="en-US" sz="1300" b="1" dirty="0" smtClean="0"/>
                        <a:t>約</a:t>
                      </a:r>
                      <a:r>
                        <a:rPr kumimoji="1" lang="en-US" altLang="ja-JP" sz="1300" b="1" dirty="0" smtClean="0"/>
                        <a:t>1m</a:t>
                      </a:r>
                      <a:endParaRPr kumimoji="1" lang="ja-JP" altLang="en-US" sz="1300" b="1"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300" dirty="0" smtClean="0"/>
                        <a:t>接触型タグリーダ</a:t>
                      </a:r>
                    </a:p>
                  </a:txBody>
                  <a:tcPr/>
                </a:tc>
                <a:tc>
                  <a:txBody>
                    <a:bodyPr/>
                    <a:lstStyle/>
                    <a:p>
                      <a:pPr algn="ctr"/>
                      <a:r>
                        <a:rPr kumimoji="1" lang="ja-JP" altLang="en-US" sz="1300" dirty="0" smtClean="0"/>
                        <a:t>不可</a:t>
                      </a:r>
                      <a:endParaRPr kumimoji="1" lang="ja-JP" altLang="en-US" sz="1300" dirty="0"/>
                    </a:p>
                  </a:txBody>
                  <a:tcPr/>
                </a:tc>
                <a:tc>
                  <a:txBody>
                    <a:bodyPr/>
                    <a:lstStyle/>
                    <a:p>
                      <a:pPr algn="ctr"/>
                      <a:r>
                        <a:rPr kumimoji="1" lang="ja-JP" altLang="en-US" sz="1300" dirty="0" smtClean="0"/>
                        <a:t>数百万</a:t>
                      </a:r>
                      <a:endParaRPr kumimoji="1" lang="ja-JP" altLang="en-US" sz="1300" dirty="0"/>
                    </a:p>
                  </a:txBody>
                  <a:tcPr/>
                </a:tc>
                <a:tc>
                  <a:txBody>
                    <a:bodyPr/>
                    <a:lstStyle/>
                    <a:p>
                      <a:pPr algn="ctr"/>
                      <a:r>
                        <a:rPr kumimoji="1" lang="ja-JP" altLang="en-US" sz="1300" dirty="0" smtClean="0"/>
                        <a:t>不可</a:t>
                      </a:r>
                      <a:endParaRPr kumimoji="1" lang="ja-JP" altLang="en-US" sz="1300" dirty="0"/>
                    </a:p>
                  </a:txBody>
                  <a:tcPr/>
                </a:tc>
                <a:tc>
                  <a:txBody>
                    <a:bodyPr/>
                    <a:lstStyle/>
                    <a:p>
                      <a:pPr algn="ctr"/>
                      <a:r>
                        <a:rPr kumimoji="1" lang="ja-JP" altLang="en-US" sz="1300" dirty="0" smtClean="0"/>
                        <a:t>必要</a:t>
                      </a:r>
                      <a:endParaRPr kumimoji="1" lang="ja-JP" altLang="en-US" sz="1300" dirty="0"/>
                    </a:p>
                  </a:txBody>
                  <a:tcPr/>
                </a:tc>
                <a:tc>
                  <a:txBody>
                    <a:bodyPr/>
                    <a:lstStyle/>
                    <a:p>
                      <a:pPr algn="ctr"/>
                      <a:r>
                        <a:rPr kumimoji="1" lang="ja-JP" altLang="en-US" sz="1300" dirty="0" smtClean="0"/>
                        <a:t>約</a:t>
                      </a:r>
                      <a:r>
                        <a:rPr kumimoji="1" lang="en-US" altLang="ja-JP" sz="1300" dirty="0" smtClean="0"/>
                        <a:t>1m</a:t>
                      </a:r>
                      <a:endParaRPr kumimoji="1" lang="ja-JP" altLang="en-US" sz="1300" dirty="0"/>
                    </a:p>
                  </a:txBody>
                  <a:tcPr/>
                </a:tc>
              </a:tr>
              <a:tr h="370840">
                <a:tc>
                  <a:txBody>
                    <a:bodyPr/>
                    <a:lstStyle/>
                    <a:p>
                      <a:pPr algn="ctr"/>
                      <a:r>
                        <a:rPr kumimoji="1" lang="en-US" altLang="ja-JP" sz="1300" b="1" dirty="0" smtClean="0"/>
                        <a:t>BLE</a:t>
                      </a:r>
                      <a:endParaRPr kumimoji="1" lang="ja-JP" altLang="en-US" sz="1300" b="1" dirty="0"/>
                    </a:p>
                  </a:txBody>
                  <a:tcPr/>
                </a:tc>
                <a:tc>
                  <a:txBody>
                    <a:bodyPr/>
                    <a:lstStyle/>
                    <a:p>
                      <a:pPr algn="ctr"/>
                      <a:r>
                        <a:rPr kumimoji="1" lang="ja-JP" altLang="en-US" sz="1300" b="1" dirty="0" smtClean="0"/>
                        <a:t>可</a:t>
                      </a:r>
                      <a:r>
                        <a:rPr kumimoji="1" lang="en-US" altLang="ja-JP" sz="1300" b="1" dirty="0" smtClean="0"/>
                        <a:t>*</a:t>
                      </a:r>
                      <a:endParaRPr kumimoji="1" lang="ja-JP" altLang="en-US" sz="1300" b="1" dirty="0"/>
                    </a:p>
                  </a:txBody>
                  <a:tcPr/>
                </a:tc>
                <a:tc>
                  <a:txBody>
                    <a:bodyPr/>
                    <a:lstStyle/>
                    <a:p>
                      <a:pPr algn="ctr"/>
                      <a:r>
                        <a:rPr kumimoji="1" lang="ja-JP" altLang="en-US" sz="1300" b="1" dirty="0" smtClean="0"/>
                        <a:t>数千円</a:t>
                      </a:r>
                      <a:endParaRPr kumimoji="1" lang="ja-JP" altLang="en-US" sz="1300" b="1" dirty="0"/>
                    </a:p>
                  </a:txBody>
                  <a:tcPr/>
                </a:tc>
                <a:tc>
                  <a:txBody>
                    <a:bodyPr/>
                    <a:lstStyle/>
                    <a:p>
                      <a:pPr algn="ctr"/>
                      <a:r>
                        <a:rPr kumimoji="1" lang="ja-JP" altLang="en-US" sz="1300" b="1" dirty="0" smtClean="0"/>
                        <a:t>可</a:t>
                      </a:r>
                      <a:endParaRPr kumimoji="1" lang="ja-JP" altLang="en-US" sz="1300" b="1" dirty="0"/>
                    </a:p>
                  </a:txBody>
                  <a:tcPr/>
                </a:tc>
                <a:tc>
                  <a:txBody>
                    <a:bodyPr/>
                    <a:lstStyle/>
                    <a:p>
                      <a:pPr algn="ctr"/>
                      <a:r>
                        <a:rPr kumimoji="1" lang="ja-JP" altLang="en-US" sz="1300" b="1" dirty="0" smtClean="0"/>
                        <a:t>不要</a:t>
                      </a:r>
                      <a:endParaRPr kumimoji="1" lang="ja-JP" altLang="en-US" sz="1300" b="1" dirty="0"/>
                    </a:p>
                  </a:txBody>
                  <a:tcPr/>
                </a:tc>
                <a:tc>
                  <a:txBody>
                    <a:bodyPr/>
                    <a:lstStyle/>
                    <a:p>
                      <a:pPr algn="ctr"/>
                      <a:r>
                        <a:rPr kumimoji="1" lang="ja-JP" altLang="en-US" sz="1300" b="1" dirty="0" smtClean="0"/>
                        <a:t>約</a:t>
                      </a:r>
                      <a:r>
                        <a:rPr kumimoji="1" lang="en-US" altLang="ja-JP" sz="1300" b="1" dirty="0" smtClean="0"/>
                        <a:t>8m</a:t>
                      </a:r>
                      <a:endParaRPr kumimoji="1" lang="ja-JP" altLang="en-US" sz="1300" b="1" dirty="0"/>
                    </a:p>
                  </a:txBody>
                  <a:tcPr/>
                </a:tc>
              </a:tr>
              <a:tr h="370840">
                <a:tc>
                  <a:txBody>
                    <a:bodyPr/>
                    <a:lstStyle/>
                    <a:p>
                      <a:pPr algn="ctr"/>
                      <a:r>
                        <a:rPr kumimoji="1" lang="ja-JP" altLang="en-US" sz="1300" b="1" dirty="0" smtClean="0"/>
                        <a:t>防犯ゲート</a:t>
                      </a:r>
                      <a:endParaRPr kumimoji="1" lang="ja-JP" altLang="en-US" sz="1300" b="1" dirty="0"/>
                    </a:p>
                  </a:txBody>
                  <a:tcPr/>
                </a:tc>
                <a:tc>
                  <a:txBody>
                    <a:bodyPr/>
                    <a:lstStyle/>
                    <a:p>
                      <a:pPr algn="ctr"/>
                      <a:r>
                        <a:rPr kumimoji="1" lang="ja-JP" altLang="en-US" sz="1300" b="1" dirty="0" smtClean="0"/>
                        <a:t>不可</a:t>
                      </a:r>
                      <a:endParaRPr kumimoji="1" lang="ja-JP" altLang="en-US" sz="1300" b="1" dirty="0"/>
                    </a:p>
                  </a:txBody>
                  <a:tcPr/>
                </a:tc>
                <a:tc>
                  <a:txBody>
                    <a:bodyPr/>
                    <a:lstStyle/>
                    <a:p>
                      <a:pPr algn="ctr"/>
                      <a:r>
                        <a:rPr kumimoji="1" lang="ja-JP" altLang="en-US" sz="1300" b="1" dirty="0" smtClean="0"/>
                        <a:t>数十万</a:t>
                      </a:r>
                      <a:endParaRPr kumimoji="1" lang="ja-JP" altLang="en-US" sz="1300" b="1" dirty="0"/>
                    </a:p>
                  </a:txBody>
                  <a:tcPr/>
                </a:tc>
                <a:tc>
                  <a:txBody>
                    <a:bodyPr/>
                    <a:lstStyle/>
                    <a:p>
                      <a:pPr algn="ctr"/>
                      <a:r>
                        <a:rPr kumimoji="1" lang="ja-JP" altLang="en-US" sz="1300" b="1" dirty="0" smtClean="0"/>
                        <a:t>可</a:t>
                      </a:r>
                      <a:endParaRPr kumimoji="1" lang="ja-JP" altLang="en-US" sz="1300" b="1" dirty="0"/>
                    </a:p>
                  </a:txBody>
                  <a:tcPr/>
                </a:tc>
                <a:tc>
                  <a:txBody>
                    <a:bodyPr/>
                    <a:lstStyle/>
                    <a:p>
                      <a:pPr algn="ctr"/>
                      <a:r>
                        <a:rPr kumimoji="1" lang="ja-JP" altLang="en-US" sz="1300" b="1" dirty="0" smtClean="0"/>
                        <a:t>不要</a:t>
                      </a:r>
                      <a:endParaRPr kumimoji="1" lang="ja-JP" altLang="en-US" sz="1300" b="1" dirty="0"/>
                    </a:p>
                  </a:txBody>
                  <a:tcPr/>
                </a:tc>
                <a:tc>
                  <a:txBody>
                    <a:bodyPr/>
                    <a:lstStyle/>
                    <a:p>
                      <a:pPr algn="ctr"/>
                      <a:r>
                        <a:rPr kumimoji="1" lang="ja-JP" altLang="en-US" sz="1300" b="1" dirty="0" smtClean="0"/>
                        <a:t>約</a:t>
                      </a:r>
                      <a:r>
                        <a:rPr kumimoji="1" lang="en-US" altLang="ja-JP" sz="1300" b="1" dirty="0" smtClean="0"/>
                        <a:t>1m</a:t>
                      </a:r>
                      <a:endParaRPr kumimoji="1" lang="ja-JP" altLang="en-US" sz="1300" b="1" dirty="0"/>
                    </a:p>
                  </a:txBody>
                  <a:tcPr/>
                </a:tc>
              </a:tr>
              <a:tr h="370840">
                <a:tc>
                  <a:txBody>
                    <a:bodyPr/>
                    <a:lstStyle/>
                    <a:p>
                      <a:pPr algn="ctr"/>
                      <a:r>
                        <a:rPr kumimoji="1" lang="ja-JP" altLang="en-US" sz="1300" b="1" dirty="0" smtClean="0"/>
                        <a:t>本手法</a:t>
                      </a:r>
                      <a:endParaRPr kumimoji="1" lang="ja-JP" altLang="en-US" sz="1300" b="1" dirty="0"/>
                    </a:p>
                  </a:txBody>
                  <a:tcPr/>
                </a:tc>
                <a:tc>
                  <a:txBody>
                    <a:bodyPr/>
                    <a:lstStyle/>
                    <a:p>
                      <a:pPr algn="ctr"/>
                      <a:r>
                        <a:rPr kumimoji="1" lang="ja-JP" altLang="en-US" sz="1300" b="1" dirty="0" smtClean="0"/>
                        <a:t>可</a:t>
                      </a:r>
                      <a:endParaRPr kumimoji="1" lang="ja-JP" altLang="en-US" sz="1300" b="1" dirty="0"/>
                    </a:p>
                  </a:txBody>
                  <a:tcPr/>
                </a:tc>
                <a:tc>
                  <a:txBody>
                    <a:bodyPr/>
                    <a:lstStyle/>
                    <a:p>
                      <a:pPr algn="ctr"/>
                      <a:r>
                        <a:rPr kumimoji="1" lang="ja-JP" altLang="en-US" sz="1300" b="1" dirty="0" smtClean="0"/>
                        <a:t>数万</a:t>
                      </a:r>
                      <a:endParaRPr kumimoji="1" lang="ja-JP" altLang="en-US" sz="1300" b="1" dirty="0"/>
                    </a:p>
                  </a:txBody>
                  <a:tcPr/>
                </a:tc>
                <a:tc>
                  <a:txBody>
                    <a:bodyPr/>
                    <a:lstStyle/>
                    <a:p>
                      <a:pPr algn="ctr"/>
                      <a:r>
                        <a:rPr kumimoji="1" lang="ja-JP" altLang="en-US" sz="1300" b="1" dirty="0" smtClean="0"/>
                        <a:t>可</a:t>
                      </a:r>
                      <a:endParaRPr kumimoji="1" lang="ja-JP" altLang="en-US" sz="1300" b="1" dirty="0"/>
                    </a:p>
                  </a:txBody>
                  <a:tcPr/>
                </a:tc>
                <a:tc>
                  <a:txBody>
                    <a:bodyPr/>
                    <a:lstStyle/>
                    <a:p>
                      <a:pPr algn="ctr"/>
                      <a:r>
                        <a:rPr kumimoji="1" lang="ja-JP" altLang="en-US" sz="1300" b="1" dirty="0" smtClean="0"/>
                        <a:t>不要</a:t>
                      </a:r>
                      <a:endParaRPr kumimoji="1" lang="ja-JP" altLang="en-US" sz="1300" b="1" dirty="0"/>
                    </a:p>
                  </a:txBody>
                  <a:tcPr/>
                </a:tc>
                <a:tc>
                  <a:txBody>
                    <a:bodyPr/>
                    <a:lstStyle/>
                    <a:p>
                      <a:pPr algn="ctr"/>
                      <a:r>
                        <a:rPr kumimoji="1" lang="ja-JP" altLang="en-US" sz="1300" b="1" dirty="0" smtClean="0"/>
                        <a:t>約</a:t>
                      </a:r>
                      <a:r>
                        <a:rPr kumimoji="1" lang="en-US" altLang="ja-JP" sz="1300" b="1" dirty="0" smtClean="0"/>
                        <a:t>2m</a:t>
                      </a:r>
                      <a:endParaRPr kumimoji="1" lang="ja-JP" altLang="en-US" sz="1300" b="1" dirty="0"/>
                    </a:p>
                  </a:txBody>
                  <a:tcPr/>
                </a:tc>
              </a:tr>
            </a:tbl>
          </a:graphicData>
        </a:graphic>
      </p:graphicFrame>
      <p:pic>
        <p:nvPicPr>
          <p:cNvPr id="5" name="図 4" descr="入退管理システム_中面_改訂_ol - nyutai.pdf - Firefox Developer Edition"/>
          <p:cNvPicPr>
            <a:picLocks noChangeAspect="1"/>
          </p:cNvPicPr>
          <p:nvPr/>
        </p:nvPicPr>
        <p:blipFill rotWithShape="1">
          <a:blip r:embed="rId2">
            <a:extLst>
              <a:ext uri="{28A0092B-C50C-407E-A947-70E740481C1C}">
                <a14:useLocalDpi xmlns:a14="http://schemas.microsoft.com/office/drawing/2010/main" val="0"/>
              </a:ext>
            </a:extLst>
          </a:blip>
          <a:srcRect l="18398" t="53339" r="72327" b="32332"/>
          <a:stretch/>
        </p:blipFill>
        <p:spPr>
          <a:xfrm>
            <a:off x="4134119" y="5574323"/>
            <a:ext cx="1070928" cy="982671"/>
          </a:xfrm>
          <a:prstGeom prst="rect">
            <a:avLst/>
          </a:prstGeom>
        </p:spPr>
      </p:pic>
      <p:pic>
        <p:nvPicPr>
          <p:cNvPr id="6" name="図 5" descr="防犯ゲート - Google 検索 - Firefox Developer Edition"/>
          <p:cNvPicPr>
            <a:picLocks noChangeAspect="1"/>
          </p:cNvPicPr>
          <p:nvPr/>
        </p:nvPicPr>
        <p:blipFill rotWithShape="1">
          <a:blip r:embed="rId3">
            <a:extLst>
              <a:ext uri="{28A0092B-C50C-407E-A947-70E740481C1C}">
                <a14:useLocalDpi xmlns:a14="http://schemas.microsoft.com/office/drawing/2010/main" val="0"/>
              </a:ext>
            </a:extLst>
          </a:blip>
          <a:srcRect l="17506" t="23474" r="52045" b="27888"/>
          <a:stretch/>
        </p:blipFill>
        <p:spPr>
          <a:xfrm>
            <a:off x="1835060" y="4414053"/>
            <a:ext cx="2162917" cy="2052000"/>
          </a:xfrm>
          <a:prstGeom prst="rect">
            <a:avLst/>
          </a:prstGeom>
        </p:spPr>
      </p:pic>
      <p:pic>
        <p:nvPicPr>
          <p:cNvPr id="2050" name="Picture 2" descr="pho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40" y="4185453"/>
            <a:ext cx="1905000" cy="37528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grandfront-osaka2.jp/compath/help/assets/img/thums/05_01_0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8163" y="-342900"/>
            <a:ext cx="3048000" cy="406717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curityhouse-fukui.net/files/2013/08/fb178c6afdfdab974926f26359fe36d4.jpg"/>
          <p:cNvPicPr>
            <a:picLocks noChangeAspect="1" noChangeArrowheads="1"/>
          </p:cNvPicPr>
          <p:nvPr/>
        </p:nvPicPr>
        <p:blipFill rotWithShape="1">
          <a:blip r:embed="rId6">
            <a:extLst>
              <a:ext uri="{28A0092B-C50C-407E-A947-70E740481C1C}">
                <a14:useLocalDpi xmlns:a14="http://schemas.microsoft.com/office/drawing/2010/main" val="0"/>
              </a:ext>
            </a:extLst>
          </a:blip>
          <a:srcRect l="22176" r="23547" b="6718"/>
          <a:stretch/>
        </p:blipFill>
        <p:spPr bwMode="auto">
          <a:xfrm>
            <a:off x="7500043" y="3305705"/>
            <a:ext cx="2584939" cy="3331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770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graphicFrame>
        <p:nvGraphicFramePr>
          <p:cNvPr id="4" name="コンテンツ プレースホルダー 4"/>
          <p:cNvGraphicFramePr>
            <a:graphicFrameLocks/>
          </p:cNvGraphicFramePr>
          <p:nvPr>
            <p:extLst/>
          </p:nvPr>
        </p:nvGraphicFramePr>
        <p:xfrm>
          <a:off x="838200" y="1825626"/>
          <a:ext cx="10515600" cy="4351341"/>
        </p:xfrm>
        <a:graphic>
          <a:graphicData uri="http://schemas.openxmlformats.org/drawingml/2006/table">
            <a:tbl>
              <a:tblPr firstRow="1" bandRow="1">
                <a:tableStyleId>{8FD4443E-F989-4FC4-A0C8-D5A2AF1F390B}</a:tableStyleId>
              </a:tblPr>
              <a:tblGrid>
                <a:gridCol w="3505200"/>
                <a:gridCol w="3505200"/>
                <a:gridCol w="3505200"/>
              </a:tblGrid>
              <a:tr h="1589184">
                <a:tc>
                  <a:txBody>
                    <a:bodyPr/>
                    <a:lstStyle/>
                    <a:p>
                      <a:pPr algn="ctr"/>
                      <a:r>
                        <a:rPr kumimoji="1" lang="ja-JP" altLang="en-US" sz="4800" dirty="0" smtClean="0"/>
                        <a:t>磁石と端末の距離</a:t>
                      </a:r>
                      <a:endParaRPr kumimoji="1" lang="ja-JP" altLang="en-US" sz="4800" dirty="0"/>
                    </a:p>
                  </a:txBody>
                  <a:tcPr/>
                </a:tc>
                <a:tc>
                  <a:txBody>
                    <a:bodyPr/>
                    <a:lstStyle/>
                    <a:p>
                      <a:pPr algn="ctr"/>
                      <a:r>
                        <a:rPr kumimoji="1" lang="ja-JP" altLang="en-US" sz="4800" dirty="0" smtClean="0"/>
                        <a:t>通過検出率</a:t>
                      </a:r>
                      <a:endParaRPr kumimoji="1" lang="ja-JP" altLang="en-US" sz="4800" dirty="0"/>
                    </a:p>
                  </a:txBody>
                  <a:tcPr/>
                </a:tc>
                <a:tc>
                  <a:txBody>
                    <a:bodyPr/>
                    <a:lstStyle/>
                    <a:p>
                      <a:pPr algn="ctr"/>
                      <a:r>
                        <a:rPr kumimoji="1" lang="ja-JP" altLang="en-US" sz="4800" dirty="0" smtClean="0"/>
                        <a:t>通過方向</a:t>
                      </a:r>
                      <a:r>
                        <a:rPr kumimoji="1" lang="en-US" altLang="ja-JP" sz="4800" dirty="0" smtClean="0"/>
                        <a:t/>
                      </a:r>
                      <a:br>
                        <a:rPr kumimoji="1" lang="en-US" altLang="ja-JP" sz="4800" dirty="0" smtClean="0"/>
                      </a:br>
                      <a:r>
                        <a:rPr kumimoji="1" lang="ja-JP" altLang="en-US" sz="4800" dirty="0" smtClean="0"/>
                        <a:t>検出率</a:t>
                      </a:r>
                      <a:endParaRPr kumimoji="1" lang="ja-JP" altLang="en-US" sz="4800" dirty="0"/>
                    </a:p>
                  </a:txBody>
                  <a:tcPr/>
                </a:tc>
              </a:tr>
              <a:tr h="920719">
                <a:tc>
                  <a:txBody>
                    <a:bodyPr/>
                    <a:lstStyle/>
                    <a:p>
                      <a:pPr algn="ctr"/>
                      <a:r>
                        <a:rPr kumimoji="1" lang="en-US" altLang="ja-JP" sz="4800" dirty="0" smtClean="0"/>
                        <a:t>50cm</a:t>
                      </a:r>
                      <a:endParaRPr kumimoji="1" lang="ja-JP" altLang="en-US" sz="4800" dirty="0"/>
                    </a:p>
                  </a:txBody>
                  <a:tcPr/>
                </a:tc>
                <a:tc>
                  <a:txBody>
                    <a:bodyPr/>
                    <a:lstStyle/>
                    <a:p>
                      <a:pPr algn="ctr"/>
                      <a:r>
                        <a:rPr kumimoji="1" lang="en-US" altLang="ja-JP" sz="4800" dirty="0" smtClean="0"/>
                        <a:t>89%</a:t>
                      </a:r>
                      <a:endParaRPr kumimoji="1" lang="ja-JP" altLang="en-US" sz="4800" dirty="0"/>
                    </a:p>
                  </a:txBody>
                  <a:tcPr/>
                </a:tc>
                <a:tc>
                  <a:txBody>
                    <a:bodyPr/>
                    <a:lstStyle/>
                    <a:p>
                      <a:pPr algn="ctr"/>
                      <a:r>
                        <a:rPr kumimoji="1" lang="en-US" altLang="ja-JP" sz="4800" dirty="0" smtClean="0"/>
                        <a:t>89%</a:t>
                      </a:r>
                      <a:endParaRPr kumimoji="1" lang="ja-JP" altLang="en-US" sz="4800" dirty="0"/>
                    </a:p>
                  </a:txBody>
                  <a:tcPr/>
                </a:tc>
              </a:tr>
              <a:tr h="920719">
                <a:tc>
                  <a:txBody>
                    <a:bodyPr/>
                    <a:lstStyle/>
                    <a:p>
                      <a:pPr algn="ctr"/>
                      <a:r>
                        <a:rPr kumimoji="1" lang="en-US" altLang="ja-JP" sz="4800" dirty="0" smtClean="0"/>
                        <a:t>75cm</a:t>
                      </a:r>
                      <a:endParaRPr kumimoji="1" lang="ja-JP" altLang="en-US" sz="4800" dirty="0"/>
                    </a:p>
                  </a:txBody>
                  <a:tcPr/>
                </a:tc>
                <a:tc>
                  <a:txBody>
                    <a:bodyPr/>
                    <a:lstStyle/>
                    <a:p>
                      <a:pPr algn="ctr"/>
                      <a:r>
                        <a:rPr kumimoji="1" lang="en-US" altLang="ja-JP" sz="4800" dirty="0" smtClean="0"/>
                        <a:t>83%</a:t>
                      </a:r>
                      <a:endParaRPr kumimoji="1" lang="ja-JP" altLang="en-US" sz="4800" dirty="0"/>
                    </a:p>
                  </a:txBody>
                  <a:tcPr/>
                </a:tc>
                <a:tc>
                  <a:txBody>
                    <a:bodyPr/>
                    <a:lstStyle/>
                    <a:p>
                      <a:pPr algn="ctr"/>
                      <a:r>
                        <a:rPr kumimoji="1" lang="en-US" altLang="ja-JP" sz="4800" dirty="0" smtClean="0"/>
                        <a:t>83%</a:t>
                      </a:r>
                      <a:endParaRPr kumimoji="1" lang="ja-JP" altLang="en-US" sz="4800" dirty="0"/>
                    </a:p>
                  </a:txBody>
                  <a:tcPr/>
                </a:tc>
              </a:tr>
              <a:tr h="920719">
                <a:tc>
                  <a:txBody>
                    <a:bodyPr/>
                    <a:lstStyle/>
                    <a:p>
                      <a:pPr algn="ctr"/>
                      <a:r>
                        <a:rPr kumimoji="1" lang="en-US" altLang="ja-JP" sz="4800" dirty="0" smtClean="0"/>
                        <a:t>100cm</a:t>
                      </a:r>
                      <a:endParaRPr kumimoji="1" lang="ja-JP" altLang="en-US" sz="4800" dirty="0"/>
                    </a:p>
                  </a:txBody>
                  <a:tcPr/>
                </a:tc>
                <a:tc>
                  <a:txBody>
                    <a:bodyPr/>
                    <a:lstStyle/>
                    <a:p>
                      <a:pPr algn="ctr"/>
                      <a:r>
                        <a:rPr kumimoji="1" lang="en-US" altLang="ja-JP" sz="4800" dirty="0" smtClean="0"/>
                        <a:t>39%</a:t>
                      </a:r>
                      <a:endParaRPr kumimoji="1" lang="ja-JP" altLang="en-US" sz="4800" dirty="0"/>
                    </a:p>
                  </a:txBody>
                  <a:tcPr/>
                </a:tc>
                <a:tc>
                  <a:txBody>
                    <a:bodyPr/>
                    <a:lstStyle/>
                    <a:p>
                      <a:pPr algn="ctr"/>
                      <a:r>
                        <a:rPr kumimoji="1" lang="en-US" altLang="ja-JP" sz="4800" dirty="0" smtClean="0"/>
                        <a:t>39%</a:t>
                      </a:r>
                      <a:endParaRPr kumimoji="1" lang="ja-JP" altLang="en-US" sz="4800" dirty="0"/>
                    </a:p>
                  </a:txBody>
                  <a:tcPr/>
                </a:tc>
              </a:tr>
            </a:tbl>
          </a:graphicData>
        </a:graphic>
      </p:graphicFrame>
      <p:sp>
        <p:nvSpPr>
          <p:cNvPr id="5" name="正方形/長方形 4"/>
          <p:cNvSpPr/>
          <p:nvPr/>
        </p:nvSpPr>
        <p:spPr>
          <a:xfrm>
            <a:off x="4478867" y="1825625"/>
            <a:ext cx="3276600" cy="435133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138852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方針</a:t>
            </a:r>
            <a:endParaRPr kumimoji="1" lang="ja-JP" altLang="en-US" dirty="0"/>
          </a:p>
        </p:txBody>
      </p:sp>
      <p:sp>
        <p:nvSpPr>
          <p:cNvPr id="3" name="コンテンツ プレースホルダー 2"/>
          <p:cNvSpPr>
            <a:spLocks noGrp="1"/>
          </p:cNvSpPr>
          <p:nvPr>
            <p:ph idx="1"/>
          </p:nvPr>
        </p:nvSpPr>
        <p:spPr/>
        <p:txBody>
          <a:bodyPr/>
          <a:lstStyle/>
          <a:p>
            <a:pPr>
              <a:buClr>
                <a:schemeClr val="accent1">
                  <a:lumMod val="50000"/>
                </a:schemeClr>
              </a:buClr>
              <a:buFont typeface="Wingdings" panose="05000000000000000000" pitchFamily="2" charset="2"/>
              <a:buChar char="n"/>
            </a:pPr>
            <a:r>
              <a:rPr kumimoji="1" lang="ja-JP" altLang="en-US" sz="4000" dirty="0" smtClean="0"/>
              <a:t>通過検出率の向上</a:t>
            </a:r>
            <a:endParaRPr kumimoji="1" lang="en-US" altLang="ja-JP" sz="4000" dirty="0" smtClean="0"/>
          </a:p>
          <a:p>
            <a:pPr lvl="1">
              <a:buClr>
                <a:schemeClr val="accent1"/>
              </a:buClr>
              <a:buFont typeface="Wingdings" panose="05000000000000000000" pitchFamily="2" charset="2"/>
              <a:buChar char="p"/>
            </a:pPr>
            <a:r>
              <a:rPr lang="ja-JP" altLang="en-US" sz="3600" dirty="0" smtClean="0"/>
              <a:t>検出アルゴリズムの改良</a:t>
            </a:r>
            <a:endParaRPr lang="en-US" altLang="ja-JP" sz="3600" dirty="0" smtClean="0"/>
          </a:p>
          <a:p>
            <a:pPr lvl="2">
              <a:buClr>
                <a:schemeClr val="accent1">
                  <a:lumMod val="50000"/>
                </a:schemeClr>
              </a:buClr>
              <a:buFont typeface="Wingdings" panose="05000000000000000000" pitchFamily="2" charset="2"/>
              <a:buChar char="n"/>
            </a:pPr>
            <a:r>
              <a:rPr lang="ja-JP" altLang="en-US" sz="3200" dirty="0" smtClean="0"/>
              <a:t>通</a:t>
            </a:r>
            <a:r>
              <a:rPr lang="ja-JP" altLang="en-US" sz="3200" dirty="0"/>
              <a:t>過</a:t>
            </a:r>
            <a:r>
              <a:rPr lang="ja-JP" altLang="en-US" sz="3200" dirty="0" smtClean="0"/>
              <a:t>検出</a:t>
            </a:r>
            <a:r>
              <a:rPr lang="ja-JP" altLang="en-US" sz="3200" dirty="0" smtClean="0"/>
              <a:t>を</a:t>
            </a:r>
            <a:r>
              <a:rPr lang="ja-JP" altLang="en-US" sz="3200" dirty="0" smtClean="0"/>
              <a:t>通過位置検出と</a:t>
            </a:r>
            <a:r>
              <a:rPr lang="ja-JP" altLang="en-US" sz="3200" dirty="0" smtClean="0"/>
              <a:t>通過</a:t>
            </a:r>
            <a:r>
              <a:rPr lang="ja-JP" altLang="en-US" sz="3200" dirty="0" smtClean="0"/>
              <a:t>方向検出とは</a:t>
            </a:r>
            <a:r>
              <a:rPr lang="ja-JP" altLang="en-US" sz="3200" dirty="0" smtClean="0"/>
              <a:t>別</a:t>
            </a:r>
            <a:r>
              <a:rPr lang="ja-JP" altLang="en-US" sz="3200" dirty="0"/>
              <a:t>に</a:t>
            </a:r>
            <a:endParaRPr lang="en-US" altLang="ja-JP" sz="3200" dirty="0"/>
          </a:p>
          <a:p>
            <a:pPr lvl="1">
              <a:buClr>
                <a:schemeClr val="accent1"/>
              </a:buClr>
              <a:buFont typeface="Wingdings" panose="05000000000000000000" pitchFamily="2" charset="2"/>
              <a:buChar char="p"/>
            </a:pPr>
            <a:r>
              <a:rPr lang="ja-JP" altLang="en-US" sz="3600" dirty="0" smtClean="0"/>
              <a:t>環境</a:t>
            </a:r>
            <a:r>
              <a:rPr lang="ja-JP" altLang="en-US" sz="3600" dirty="0"/>
              <a:t>設定</a:t>
            </a:r>
            <a:r>
              <a:rPr lang="ja-JP" altLang="en-US" sz="3600" dirty="0" smtClean="0"/>
              <a:t>の変更</a:t>
            </a:r>
            <a:endParaRPr lang="en-US" altLang="ja-JP" sz="3600" dirty="0" smtClean="0"/>
          </a:p>
          <a:p>
            <a:pPr lvl="2">
              <a:buClr>
                <a:schemeClr val="tx2"/>
              </a:buClr>
              <a:buFont typeface="Wingdings" panose="05000000000000000000" pitchFamily="2" charset="2"/>
              <a:buChar char="n"/>
            </a:pPr>
            <a:r>
              <a:rPr kumimoji="1" lang="ja-JP" altLang="en-US" sz="3200" dirty="0" smtClean="0"/>
              <a:t>磁石</a:t>
            </a:r>
            <a:endParaRPr kumimoji="1" lang="en-US" altLang="ja-JP" sz="3200" dirty="0" smtClean="0"/>
          </a:p>
          <a:p>
            <a:pPr lvl="2">
              <a:buClr>
                <a:schemeClr val="tx2"/>
              </a:buClr>
              <a:buFont typeface="Wingdings" panose="05000000000000000000" pitchFamily="2" charset="2"/>
              <a:buChar char="n"/>
            </a:pPr>
            <a:r>
              <a:rPr lang="ja-JP" altLang="en-US" sz="3200" dirty="0" smtClean="0"/>
              <a:t>モーター</a:t>
            </a:r>
            <a:endParaRPr lang="en-US" altLang="ja-JP" sz="3200" dirty="0" smtClean="0"/>
          </a:p>
          <a:p>
            <a:pPr>
              <a:buClr>
                <a:schemeClr val="tx2"/>
              </a:buClr>
              <a:buFont typeface="Wingdings" panose="05000000000000000000" pitchFamily="2" charset="2"/>
              <a:buChar char="n"/>
            </a:pPr>
            <a:endParaRPr lang="en-US" altLang="ja-JP" dirty="0" smtClean="0"/>
          </a:p>
        </p:txBody>
      </p:sp>
    </p:spTree>
    <p:extLst>
      <p:ext uri="{BB962C8B-B14F-4D97-AF65-F5344CB8AC3E}">
        <p14:creationId xmlns:p14="http://schemas.microsoft.com/office/powerpoint/2010/main" val="24715806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方針</a:t>
            </a:r>
            <a:endParaRPr kumimoji="1" lang="ja-JP" altLang="en-US" dirty="0"/>
          </a:p>
        </p:txBody>
      </p:sp>
      <p:sp>
        <p:nvSpPr>
          <p:cNvPr id="3" name="コンテンツ プレースホルダー 2"/>
          <p:cNvSpPr>
            <a:spLocks noGrp="1"/>
          </p:cNvSpPr>
          <p:nvPr>
            <p:ph idx="1"/>
          </p:nvPr>
        </p:nvSpPr>
        <p:spPr/>
        <p:txBody>
          <a:bodyPr/>
          <a:lstStyle/>
          <a:p>
            <a:pPr>
              <a:buClr>
                <a:schemeClr val="accent1">
                  <a:lumMod val="50000"/>
                </a:schemeClr>
              </a:buClr>
              <a:buFont typeface="Wingdings" panose="05000000000000000000" pitchFamily="2" charset="2"/>
              <a:buChar char="n"/>
            </a:pPr>
            <a:r>
              <a:rPr kumimoji="1" lang="ja-JP" altLang="en-US" sz="4000" dirty="0" smtClean="0"/>
              <a:t>通過検出率の向上</a:t>
            </a:r>
            <a:endParaRPr kumimoji="1" lang="en-US" altLang="ja-JP" sz="4000" dirty="0" smtClean="0"/>
          </a:p>
          <a:p>
            <a:pPr lvl="1">
              <a:buClr>
                <a:schemeClr val="accent1"/>
              </a:buClr>
              <a:buFont typeface="Wingdings" panose="05000000000000000000" pitchFamily="2" charset="2"/>
              <a:buChar char="p"/>
            </a:pPr>
            <a:r>
              <a:rPr lang="ja-JP" altLang="en-US" sz="3600" dirty="0" smtClean="0"/>
              <a:t>検出アルゴリズムの改良</a:t>
            </a:r>
            <a:endParaRPr lang="en-US" altLang="ja-JP" sz="3600" dirty="0" smtClean="0"/>
          </a:p>
          <a:p>
            <a:pPr lvl="2">
              <a:buClr>
                <a:schemeClr val="accent1">
                  <a:lumMod val="50000"/>
                </a:schemeClr>
              </a:buClr>
              <a:buFont typeface="Wingdings" panose="05000000000000000000" pitchFamily="2" charset="2"/>
              <a:buChar char="n"/>
            </a:pPr>
            <a:r>
              <a:rPr lang="ja-JP" altLang="en-US" sz="3200" dirty="0"/>
              <a:t>通過検出を通過位置検出と通過方向検出とは別に</a:t>
            </a:r>
            <a:endParaRPr lang="en-US" altLang="ja-JP" sz="3200" dirty="0"/>
          </a:p>
          <a:p>
            <a:pPr lvl="1">
              <a:buClr>
                <a:schemeClr val="accent1"/>
              </a:buClr>
              <a:buFont typeface="Wingdings" panose="05000000000000000000" pitchFamily="2" charset="2"/>
              <a:buChar char="p"/>
            </a:pPr>
            <a:r>
              <a:rPr lang="ja-JP" altLang="en-US" sz="3600" dirty="0" smtClean="0"/>
              <a:t>環境</a:t>
            </a:r>
            <a:r>
              <a:rPr lang="ja-JP" altLang="en-US" sz="3600" dirty="0"/>
              <a:t>設定</a:t>
            </a:r>
            <a:r>
              <a:rPr lang="ja-JP" altLang="en-US" sz="3600" dirty="0" smtClean="0"/>
              <a:t>の変更</a:t>
            </a:r>
            <a:endParaRPr lang="en-US" altLang="ja-JP" sz="3600" dirty="0" smtClean="0"/>
          </a:p>
          <a:p>
            <a:pPr lvl="2">
              <a:buClr>
                <a:schemeClr val="tx2"/>
              </a:buClr>
              <a:buFont typeface="Wingdings" panose="05000000000000000000" pitchFamily="2" charset="2"/>
              <a:buChar char="n"/>
            </a:pPr>
            <a:r>
              <a:rPr kumimoji="1" lang="ja-JP" altLang="en-US" sz="3200" dirty="0" smtClean="0"/>
              <a:t>磁石</a:t>
            </a:r>
            <a:endParaRPr kumimoji="1" lang="en-US" altLang="ja-JP" sz="3200" dirty="0" smtClean="0"/>
          </a:p>
          <a:p>
            <a:pPr lvl="2">
              <a:buClr>
                <a:schemeClr val="tx2"/>
              </a:buClr>
              <a:buFont typeface="Wingdings" panose="05000000000000000000" pitchFamily="2" charset="2"/>
              <a:buChar char="n"/>
            </a:pPr>
            <a:r>
              <a:rPr lang="ja-JP" altLang="en-US" sz="3200" dirty="0" smtClean="0"/>
              <a:t>モーター</a:t>
            </a:r>
            <a:endParaRPr lang="en-US" altLang="ja-JP" sz="3200" dirty="0" smtClean="0"/>
          </a:p>
          <a:p>
            <a:pPr>
              <a:buClr>
                <a:schemeClr val="tx2"/>
              </a:buClr>
              <a:buFont typeface="Wingdings" panose="05000000000000000000" pitchFamily="2" charset="2"/>
              <a:buChar char="n"/>
            </a:pPr>
            <a:endParaRPr lang="en-US" altLang="ja-JP" dirty="0" smtClean="0"/>
          </a:p>
        </p:txBody>
      </p:sp>
      <p:sp>
        <p:nvSpPr>
          <p:cNvPr id="4" name="正方形/長方形 3"/>
          <p:cNvSpPr/>
          <p:nvPr/>
        </p:nvSpPr>
        <p:spPr>
          <a:xfrm>
            <a:off x="1786463" y="2413001"/>
            <a:ext cx="4859870" cy="5757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37054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1033242" y="362413"/>
            <a:ext cx="9327029" cy="5919911"/>
            <a:chOff x="1703828" y="2687061"/>
            <a:chExt cx="9327029" cy="5919910"/>
          </a:xfrm>
        </p:grpSpPr>
        <p:grpSp>
          <p:nvGrpSpPr>
            <p:cNvPr id="5" name="グループ化 4"/>
            <p:cNvGrpSpPr/>
            <p:nvPr/>
          </p:nvGrpSpPr>
          <p:grpSpPr>
            <a:xfrm>
              <a:off x="1739630" y="3425370"/>
              <a:ext cx="8712740" cy="4743719"/>
              <a:chOff x="1507401" y="3367313"/>
              <a:chExt cx="8712740" cy="4743719"/>
            </a:xfrm>
          </p:grpSpPr>
          <p:grpSp>
            <p:nvGrpSpPr>
              <p:cNvPr id="8" name="グループ化 7"/>
              <p:cNvGrpSpPr/>
              <p:nvPr/>
            </p:nvGrpSpPr>
            <p:grpSpPr>
              <a:xfrm>
                <a:off x="1507401" y="3367313"/>
                <a:ext cx="8712740" cy="4743719"/>
                <a:chOff x="522194" y="2714170"/>
                <a:chExt cx="8712740" cy="4743719"/>
              </a:xfrm>
            </p:grpSpPr>
            <p:sp>
              <p:nvSpPr>
                <p:cNvPr id="14" name="正方形/長方形 13"/>
                <p:cNvSpPr/>
                <p:nvPr/>
              </p:nvSpPr>
              <p:spPr>
                <a:xfrm>
                  <a:off x="2548444" y="5212004"/>
                  <a:ext cx="4587385" cy="1396758"/>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dirty="0"/>
                </a:p>
              </p:txBody>
            </p:sp>
            <p:sp>
              <p:nvSpPr>
                <p:cNvPr id="15" name="正方形/長方形 14"/>
                <p:cNvSpPr/>
                <p:nvPr/>
              </p:nvSpPr>
              <p:spPr>
                <a:xfrm>
                  <a:off x="522194" y="3687081"/>
                  <a:ext cx="1074057" cy="4354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800" dirty="0">
                      <a:solidFill>
                        <a:schemeClr val="bg1"/>
                      </a:solidFill>
                    </a:rPr>
                    <a:t>磁気</a:t>
                  </a:r>
                </a:p>
              </p:txBody>
            </p:sp>
            <p:sp>
              <p:nvSpPr>
                <p:cNvPr id="16" name="テキスト ボックス 15"/>
                <p:cNvSpPr txBox="1"/>
                <p:nvPr/>
              </p:nvSpPr>
              <p:spPr>
                <a:xfrm>
                  <a:off x="2770229" y="3676589"/>
                  <a:ext cx="1723549" cy="461665"/>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主成分分析</a:t>
                  </a:r>
                </a:p>
              </p:txBody>
            </p:sp>
            <p:sp>
              <p:nvSpPr>
                <p:cNvPr id="17" name="テキスト ボックス 16"/>
                <p:cNvSpPr txBox="1"/>
                <p:nvPr/>
              </p:nvSpPr>
              <p:spPr>
                <a:xfrm>
                  <a:off x="5302002" y="3488001"/>
                  <a:ext cx="1561646" cy="830997"/>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バンドパス</a:t>
                  </a:r>
                  <a:r>
                    <a:rPr lang="en-US" altLang="ja-JP" sz="2400" dirty="0"/>
                    <a:t/>
                  </a:r>
                  <a:br>
                    <a:rPr lang="en-US" altLang="ja-JP" sz="2400" dirty="0"/>
                  </a:br>
                  <a:r>
                    <a:rPr lang="ja-JP" altLang="en-US" sz="2400" dirty="0"/>
                    <a:t>フィルタ</a:t>
                  </a:r>
                </a:p>
              </p:txBody>
            </p:sp>
            <p:sp>
              <p:nvSpPr>
                <p:cNvPr id="18" name="テキスト ボックス 17"/>
                <p:cNvSpPr txBox="1"/>
                <p:nvPr/>
              </p:nvSpPr>
              <p:spPr>
                <a:xfrm>
                  <a:off x="2855053" y="5946130"/>
                  <a:ext cx="1723549" cy="461665"/>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周波数解析</a:t>
                  </a:r>
                  <a:endParaRPr lang="en-US" altLang="ja-JP" sz="2400" dirty="0"/>
                </a:p>
              </p:txBody>
            </p:sp>
            <p:sp>
              <p:nvSpPr>
                <p:cNvPr id="19" name="テキスト ボックス 18"/>
                <p:cNvSpPr txBox="1"/>
                <p:nvPr/>
              </p:nvSpPr>
              <p:spPr>
                <a:xfrm>
                  <a:off x="2539999" y="5190390"/>
                  <a:ext cx="163217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ja-JP" altLang="en-US" sz="2400" dirty="0"/>
                    <a:t>ラベル分け</a:t>
                  </a:r>
                </a:p>
              </p:txBody>
            </p:sp>
            <p:sp>
              <p:nvSpPr>
                <p:cNvPr id="20" name="正方形/長方形 19"/>
                <p:cNvSpPr/>
                <p:nvPr/>
              </p:nvSpPr>
              <p:spPr>
                <a:xfrm>
                  <a:off x="2554513" y="2714170"/>
                  <a:ext cx="4584551" cy="211908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テキスト ボックス 20"/>
                <p:cNvSpPr txBox="1"/>
                <p:nvPr/>
              </p:nvSpPr>
              <p:spPr>
                <a:xfrm>
                  <a:off x="2554514" y="2723295"/>
                  <a:ext cx="1628972"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ja-JP" altLang="en-US" sz="2400" dirty="0"/>
                    <a:t>データ調整</a:t>
                  </a:r>
                </a:p>
              </p:txBody>
            </p:sp>
            <p:cxnSp>
              <p:nvCxnSpPr>
                <p:cNvPr id="22" name="直線矢印コネクタ 21"/>
                <p:cNvCxnSpPr>
                  <a:stCxn id="15" idx="3"/>
                  <a:endCxn id="16" idx="1"/>
                </p:cNvCxnSpPr>
                <p:nvPr/>
              </p:nvCxnSpPr>
              <p:spPr>
                <a:xfrm>
                  <a:off x="1596251" y="3904796"/>
                  <a:ext cx="1173978" cy="262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3" name="テキスト ボックス 22"/>
                <p:cNvSpPr txBox="1"/>
                <p:nvPr/>
              </p:nvSpPr>
              <p:spPr>
                <a:xfrm>
                  <a:off x="1743921" y="3294497"/>
                  <a:ext cx="797078" cy="523220"/>
                </a:xfrm>
                <a:prstGeom prst="rect">
                  <a:avLst/>
                </a:prstGeom>
                <a:noFill/>
              </p:spPr>
              <p:txBody>
                <a:bodyPr wrap="none" rtlCol="0">
                  <a:spAutoFit/>
                </a:bodyPr>
                <a:lstStyle/>
                <a:p>
                  <a:r>
                    <a:rPr lang="en-US" altLang="ja-JP" sz="2800" dirty="0" err="1"/>
                    <a:t>x,y,z</a:t>
                  </a:r>
                  <a:endParaRPr lang="ja-JP" altLang="en-US" sz="2800" dirty="0"/>
                </a:p>
              </p:txBody>
            </p:sp>
            <p:cxnSp>
              <p:nvCxnSpPr>
                <p:cNvPr id="24" name="直線矢印コネクタ 23"/>
                <p:cNvCxnSpPr>
                  <a:stCxn id="16" idx="3"/>
                  <a:endCxn id="17" idx="1"/>
                </p:cNvCxnSpPr>
                <p:nvPr/>
              </p:nvCxnSpPr>
              <p:spPr>
                <a:xfrm flipV="1">
                  <a:off x="4493778" y="3903500"/>
                  <a:ext cx="808224" cy="392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5" name="テキスト ボックス 24"/>
                <p:cNvSpPr txBox="1"/>
                <p:nvPr/>
              </p:nvSpPr>
              <p:spPr>
                <a:xfrm>
                  <a:off x="4298678" y="3097674"/>
                  <a:ext cx="1263487" cy="461665"/>
                </a:xfrm>
                <a:prstGeom prst="rect">
                  <a:avLst/>
                </a:prstGeom>
                <a:noFill/>
              </p:spPr>
              <p:txBody>
                <a:bodyPr wrap="none" rtlCol="0">
                  <a:spAutoFit/>
                </a:bodyPr>
                <a:lstStyle/>
                <a:p>
                  <a:r>
                    <a:rPr lang="ja-JP" altLang="en-US" sz="2400" dirty="0"/>
                    <a:t>第</a:t>
                  </a:r>
                  <a:r>
                    <a:rPr lang="en-US" altLang="ja-JP" sz="2400" dirty="0"/>
                    <a:t>1</a:t>
                  </a:r>
                  <a:r>
                    <a:rPr lang="ja-JP" altLang="en-US" sz="2400" dirty="0"/>
                    <a:t>成分</a:t>
                  </a:r>
                </a:p>
              </p:txBody>
            </p:sp>
            <p:cxnSp>
              <p:nvCxnSpPr>
                <p:cNvPr id="26" name="直線矢印コネクタ 25"/>
                <p:cNvCxnSpPr/>
                <p:nvPr/>
              </p:nvCxnSpPr>
              <p:spPr>
                <a:xfrm>
                  <a:off x="4312082" y="5070682"/>
                  <a:ext cx="0" cy="8280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a:off x="6992239" y="6184062"/>
                  <a:ext cx="845717" cy="1293"/>
                </a:xfrm>
                <a:prstGeom prst="straightConnector1">
                  <a:avLst/>
                </a:prstGeom>
                <a:ln w="38100">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6082825" y="6908739"/>
                  <a:ext cx="1721557" cy="214"/>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29" name="直線コネクタ 28"/>
                <p:cNvCxnSpPr/>
                <p:nvPr/>
              </p:nvCxnSpPr>
              <p:spPr>
                <a:xfrm>
                  <a:off x="6096000" y="6416250"/>
                  <a:ext cx="7501" cy="47490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7852824" y="5922453"/>
                  <a:ext cx="1382110" cy="523220"/>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ja-JP" altLang="en-US" sz="2800" dirty="0"/>
                    <a:t>ラベル</a:t>
                  </a:r>
                  <a:r>
                    <a:rPr lang="en-US" altLang="ja-JP" sz="2800" dirty="0"/>
                    <a:t>A</a:t>
                  </a:r>
                  <a:endParaRPr lang="ja-JP" altLang="en-US" sz="2800" dirty="0"/>
                </a:p>
              </p:txBody>
            </p:sp>
            <p:sp>
              <p:nvSpPr>
                <p:cNvPr id="31" name="テキスト ボックス 30"/>
                <p:cNvSpPr txBox="1"/>
                <p:nvPr/>
              </p:nvSpPr>
              <p:spPr>
                <a:xfrm>
                  <a:off x="7859136" y="6653703"/>
                  <a:ext cx="1369286"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ja-JP" altLang="en-US" sz="2800" dirty="0"/>
                    <a:t>ラベル</a:t>
                  </a:r>
                  <a:r>
                    <a:rPr lang="en-US" altLang="ja-JP" sz="2800" dirty="0"/>
                    <a:t>B</a:t>
                  </a:r>
                  <a:endParaRPr lang="ja-JP" altLang="en-US" sz="2800" dirty="0"/>
                </a:p>
              </p:txBody>
            </p:sp>
            <p:sp>
              <p:nvSpPr>
                <p:cNvPr id="32" name="テキスト ボックス 31"/>
                <p:cNvSpPr txBox="1"/>
                <p:nvPr/>
              </p:nvSpPr>
              <p:spPr>
                <a:xfrm>
                  <a:off x="7099628" y="5667870"/>
                  <a:ext cx="732893" cy="523220"/>
                </a:xfrm>
                <a:prstGeom prst="rect">
                  <a:avLst/>
                </a:prstGeom>
                <a:noFill/>
              </p:spPr>
              <p:txBody>
                <a:bodyPr wrap="none" rtlCol="0">
                  <a:spAutoFit/>
                </a:bodyPr>
                <a:lstStyle/>
                <a:p>
                  <a:r>
                    <a:rPr lang="en-US" altLang="ja-JP" sz="2800" dirty="0"/>
                    <a:t>5Hz</a:t>
                  </a:r>
                  <a:endParaRPr lang="ja-JP" altLang="en-US" sz="2800" dirty="0"/>
                </a:p>
              </p:txBody>
            </p:sp>
            <p:sp>
              <p:nvSpPr>
                <p:cNvPr id="33" name="テキスト ボックス 32"/>
                <p:cNvSpPr txBox="1"/>
                <p:nvPr/>
              </p:nvSpPr>
              <p:spPr>
                <a:xfrm>
                  <a:off x="6458308" y="6934669"/>
                  <a:ext cx="915635" cy="523220"/>
                </a:xfrm>
                <a:prstGeom prst="rect">
                  <a:avLst/>
                </a:prstGeom>
                <a:noFill/>
              </p:spPr>
              <p:txBody>
                <a:bodyPr wrap="none" rtlCol="0">
                  <a:spAutoFit/>
                </a:bodyPr>
                <a:lstStyle/>
                <a:p>
                  <a:r>
                    <a:rPr lang="en-US" altLang="ja-JP" sz="2800" dirty="0"/>
                    <a:t>10Hz</a:t>
                  </a:r>
                  <a:endParaRPr lang="ja-JP" altLang="en-US" sz="2800" dirty="0"/>
                </a:p>
              </p:txBody>
            </p:sp>
            <p:sp>
              <p:nvSpPr>
                <p:cNvPr id="34" name="テキスト ボックス 33"/>
                <p:cNvSpPr txBox="1"/>
                <p:nvPr/>
              </p:nvSpPr>
              <p:spPr>
                <a:xfrm>
                  <a:off x="5199760" y="5943994"/>
                  <a:ext cx="1792478" cy="461665"/>
                </a:xfrm>
                <a:prstGeom prst="rect">
                  <a:avLst/>
                </a:prstGeom>
                <a:noFill/>
                <a:ln w="28575">
                  <a:solidFill>
                    <a:srgbClr val="0070C0"/>
                  </a:solidFill>
                </a:ln>
              </p:spPr>
              <p:txBody>
                <a:bodyPr wrap="none" rtlCol="0">
                  <a:spAutoFit/>
                </a:bodyPr>
                <a:lstStyle/>
                <a:p>
                  <a:r>
                    <a:rPr lang="ja-JP" altLang="en-US" sz="2400" dirty="0"/>
                    <a:t>閾値フィルタ</a:t>
                  </a:r>
                </a:p>
              </p:txBody>
            </p:sp>
            <p:cxnSp>
              <p:nvCxnSpPr>
                <p:cNvPr id="35" name="直線矢印コネクタ 34"/>
                <p:cNvCxnSpPr>
                  <a:stCxn id="18" idx="3"/>
                  <a:endCxn id="34" idx="1"/>
                </p:cNvCxnSpPr>
                <p:nvPr/>
              </p:nvCxnSpPr>
              <p:spPr>
                <a:xfrm flipV="1">
                  <a:off x="4578602" y="6174827"/>
                  <a:ext cx="621158" cy="213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cxnSp>
            <p:nvCxnSpPr>
              <p:cNvPr id="12" name="直線コネクタ 11"/>
              <p:cNvCxnSpPr/>
              <p:nvPr/>
            </p:nvCxnSpPr>
            <p:spPr>
              <a:xfrm>
                <a:off x="7088708" y="4985752"/>
                <a:ext cx="7501" cy="72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5283885" y="5716942"/>
                <a:ext cx="18118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正方形/長方形 5"/>
            <p:cNvSpPr/>
            <p:nvPr/>
          </p:nvSpPr>
          <p:spPr>
            <a:xfrm>
              <a:off x="1703828" y="2948671"/>
              <a:ext cx="9327029" cy="5658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テキスト ボックス 6"/>
            <p:cNvSpPr txBox="1"/>
            <p:nvPr/>
          </p:nvSpPr>
          <p:spPr>
            <a:xfrm>
              <a:off x="1703828" y="2687061"/>
              <a:ext cx="2869696"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ja-JP" altLang="en-US" sz="2800" dirty="0"/>
                <a:t>検出アルゴリズム</a:t>
              </a:r>
            </a:p>
          </p:txBody>
        </p:sp>
      </p:grpSp>
    </p:spTree>
    <p:extLst>
      <p:ext uri="{BB962C8B-B14F-4D97-AF65-F5344CB8AC3E}">
        <p14:creationId xmlns:p14="http://schemas.microsoft.com/office/powerpoint/2010/main" val="19861422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1069045" y="2073632"/>
            <a:ext cx="1074057" cy="4354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800" dirty="0">
                <a:solidFill>
                  <a:schemeClr val="bg1"/>
                </a:solidFill>
              </a:rPr>
              <a:t>磁気</a:t>
            </a:r>
          </a:p>
        </p:txBody>
      </p:sp>
      <p:sp>
        <p:nvSpPr>
          <p:cNvPr id="16" name="テキスト ボックス 15"/>
          <p:cNvSpPr txBox="1"/>
          <p:nvPr/>
        </p:nvSpPr>
        <p:spPr>
          <a:xfrm>
            <a:off x="5450680" y="2063140"/>
            <a:ext cx="1723549" cy="461665"/>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主成分分析</a:t>
            </a:r>
          </a:p>
        </p:txBody>
      </p:sp>
      <p:sp>
        <p:nvSpPr>
          <p:cNvPr id="17" name="テキスト ボックス 16"/>
          <p:cNvSpPr txBox="1"/>
          <p:nvPr/>
        </p:nvSpPr>
        <p:spPr>
          <a:xfrm>
            <a:off x="7982453" y="1874553"/>
            <a:ext cx="1561646" cy="830997"/>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バンドパス</a:t>
            </a:r>
            <a:r>
              <a:rPr lang="en-US" altLang="ja-JP" sz="2400" dirty="0"/>
              <a:t/>
            </a:r>
            <a:br>
              <a:rPr lang="en-US" altLang="ja-JP" sz="2400" dirty="0"/>
            </a:br>
            <a:r>
              <a:rPr lang="ja-JP" altLang="en-US" sz="2400" dirty="0"/>
              <a:t>フィルタ</a:t>
            </a:r>
          </a:p>
        </p:txBody>
      </p:sp>
      <p:sp>
        <p:nvSpPr>
          <p:cNvPr id="20" name="正方形/長方形 19"/>
          <p:cNvSpPr/>
          <p:nvPr/>
        </p:nvSpPr>
        <p:spPr>
          <a:xfrm>
            <a:off x="3101364" y="1100722"/>
            <a:ext cx="6744897" cy="211908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テキスト ボックス 20"/>
          <p:cNvSpPr txBox="1"/>
          <p:nvPr/>
        </p:nvSpPr>
        <p:spPr>
          <a:xfrm>
            <a:off x="3101363" y="1109848"/>
            <a:ext cx="1628972"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ja-JP" altLang="en-US" sz="2400" dirty="0"/>
              <a:t>データ調整</a:t>
            </a:r>
          </a:p>
        </p:txBody>
      </p:sp>
      <p:cxnSp>
        <p:nvCxnSpPr>
          <p:cNvPr id="22" name="直線矢印コネクタ 21"/>
          <p:cNvCxnSpPr>
            <a:stCxn id="15" idx="3"/>
            <a:endCxn id="36" idx="1"/>
          </p:cNvCxnSpPr>
          <p:nvPr/>
        </p:nvCxnSpPr>
        <p:spPr>
          <a:xfrm flipV="1">
            <a:off x="2143102" y="2289933"/>
            <a:ext cx="1249245" cy="141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3" name="テキスト ボックス 22"/>
          <p:cNvSpPr txBox="1"/>
          <p:nvPr/>
        </p:nvSpPr>
        <p:spPr>
          <a:xfrm>
            <a:off x="2362915" y="1786600"/>
            <a:ext cx="797078" cy="523220"/>
          </a:xfrm>
          <a:prstGeom prst="rect">
            <a:avLst/>
          </a:prstGeom>
          <a:noFill/>
        </p:spPr>
        <p:txBody>
          <a:bodyPr wrap="none" rtlCol="0">
            <a:spAutoFit/>
          </a:bodyPr>
          <a:lstStyle/>
          <a:p>
            <a:r>
              <a:rPr lang="en-US" altLang="ja-JP" sz="2800" dirty="0" err="1"/>
              <a:t>x,y,z</a:t>
            </a:r>
            <a:endParaRPr lang="ja-JP" altLang="en-US" sz="2800" dirty="0"/>
          </a:p>
        </p:txBody>
      </p:sp>
      <p:cxnSp>
        <p:nvCxnSpPr>
          <p:cNvPr id="24" name="直線矢印コネクタ 23"/>
          <p:cNvCxnSpPr>
            <a:stCxn id="16" idx="3"/>
            <a:endCxn id="17" idx="1"/>
          </p:cNvCxnSpPr>
          <p:nvPr/>
        </p:nvCxnSpPr>
        <p:spPr>
          <a:xfrm flipV="1">
            <a:off x="7174229" y="2290052"/>
            <a:ext cx="808224" cy="392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5" name="テキスト ボックス 24"/>
          <p:cNvSpPr txBox="1"/>
          <p:nvPr/>
        </p:nvSpPr>
        <p:spPr>
          <a:xfrm>
            <a:off x="6797826" y="1631342"/>
            <a:ext cx="1263487" cy="461665"/>
          </a:xfrm>
          <a:prstGeom prst="rect">
            <a:avLst/>
          </a:prstGeom>
          <a:noFill/>
        </p:spPr>
        <p:txBody>
          <a:bodyPr wrap="none" rtlCol="0">
            <a:spAutoFit/>
          </a:bodyPr>
          <a:lstStyle/>
          <a:p>
            <a:r>
              <a:rPr lang="ja-JP" altLang="en-US" sz="2400" dirty="0"/>
              <a:t>第</a:t>
            </a:r>
            <a:r>
              <a:rPr lang="en-US" altLang="ja-JP" sz="2400" dirty="0"/>
              <a:t>1</a:t>
            </a:r>
            <a:r>
              <a:rPr lang="ja-JP" altLang="en-US" sz="2400" dirty="0"/>
              <a:t>成分</a:t>
            </a:r>
          </a:p>
        </p:txBody>
      </p:sp>
      <p:sp>
        <p:nvSpPr>
          <p:cNvPr id="30" name="テキスト ボックス 29"/>
          <p:cNvSpPr txBox="1"/>
          <p:nvPr/>
        </p:nvSpPr>
        <p:spPr>
          <a:xfrm>
            <a:off x="8399674" y="4827981"/>
            <a:ext cx="1382110" cy="523220"/>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ja-JP" altLang="en-US" sz="2800" dirty="0"/>
              <a:t>ラベル</a:t>
            </a:r>
            <a:r>
              <a:rPr lang="en-US" altLang="ja-JP" sz="2800" dirty="0"/>
              <a:t>A</a:t>
            </a:r>
            <a:endParaRPr lang="ja-JP" altLang="en-US" sz="2800" dirty="0"/>
          </a:p>
        </p:txBody>
      </p:sp>
      <p:sp>
        <p:nvSpPr>
          <p:cNvPr id="31" name="テキスト ボックス 30"/>
          <p:cNvSpPr txBox="1"/>
          <p:nvPr/>
        </p:nvSpPr>
        <p:spPr>
          <a:xfrm>
            <a:off x="8405985" y="5559236"/>
            <a:ext cx="1369286"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ja-JP" altLang="en-US" sz="2800" dirty="0"/>
              <a:t>ラベル</a:t>
            </a:r>
            <a:r>
              <a:rPr lang="en-US" altLang="ja-JP" sz="2800" dirty="0"/>
              <a:t>B</a:t>
            </a:r>
            <a:endParaRPr lang="ja-JP" altLang="en-US" sz="2800" dirty="0"/>
          </a:p>
        </p:txBody>
      </p:sp>
      <p:sp>
        <p:nvSpPr>
          <p:cNvPr id="32" name="テキスト ボックス 31"/>
          <p:cNvSpPr txBox="1"/>
          <p:nvPr/>
        </p:nvSpPr>
        <p:spPr>
          <a:xfrm>
            <a:off x="7034950" y="4593066"/>
            <a:ext cx="732893" cy="523220"/>
          </a:xfrm>
          <a:prstGeom prst="rect">
            <a:avLst/>
          </a:prstGeom>
          <a:noFill/>
        </p:spPr>
        <p:txBody>
          <a:bodyPr wrap="none" rtlCol="0">
            <a:spAutoFit/>
          </a:bodyPr>
          <a:lstStyle/>
          <a:p>
            <a:r>
              <a:rPr lang="en-US" altLang="ja-JP" sz="2800" dirty="0"/>
              <a:t>5Hz</a:t>
            </a:r>
            <a:endParaRPr lang="ja-JP" altLang="en-US" sz="2800" dirty="0"/>
          </a:p>
        </p:txBody>
      </p:sp>
      <p:sp>
        <p:nvSpPr>
          <p:cNvPr id="33" name="テキスト ボックス 32"/>
          <p:cNvSpPr txBox="1"/>
          <p:nvPr/>
        </p:nvSpPr>
        <p:spPr>
          <a:xfrm>
            <a:off x="7005157" y="5840203"/>
            <a:ext cx="915635" cy="523220"/>
          </a:xfrm>
          <a:prstGeom prst="rect">
            <a:avLst/>
          </a:prstGeom>
          <a:noFill/>
        </p:spPr>
        <p:txBody>
          <a:bodyPr wrap="none" rtlCol="0">
            <a:spAutoFit/>
          </a:bodyPr>
          <a:lstStyle/>
          <a:p>
            <a:r>
              <a:rPr lang="en-US" altLang="ja-JP" sz="2800" dirty="0"/>
              <a:t>10Hz</a:t>
            </a:r>
            <a:endParaRPr lang="ja-JP" altLang="en-US" sz="2800" dirty="0"/>
          </a:p>
        </p:txBody>
      </p:sp>
      <p:cxnSp>
        <p:nvCxnSpPr>
          <p:cNvPr id="12" name="直線コネクタ 11"/>
          <p:cNvCxnSpPr/>
          <p:nvPr/>
        </p:nvCxnSpPr>
        <p:spPr>
          <a:xfrm>
            <a:off x="8792135" y="2719160"/>
            <a:ext cx="0" cy="1008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6649069" y="3727160"/>
            <a:ext cx="2160000" cy="0"/>
          </a:xfrm>
          <a:prstGeom prst="line">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1033242" y="624023"/>
            <a:ext cx="9327029" cy="5658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テキスト ボックス 6"/>
          <p:cNvSpPr txBox="1"/>
          <p:nvPr/>
        </p:nvSpPr>
        <p:spPr>
          <a:xfrm>
            <a:off x="1033242" y="362412"/>
            <a:ext cx="2869696"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ja-JP" altLang="en-US" sz="2800" dirty="0"/>
              <a:t>検出アルゴリズム</a:t>
            </a:r>
          </a:p>
        </p:txBody>
      </p:sp>
      <p:sp>
        <p:nvSpPr>
          <p:cNvPr id="36" name="テキスト ボックス 35"/>
          <p:cNvSpPr txBox="1"/>
          <p:nvPr/>
        </p:nvSpPr>
        <p:spPr>
          <a:xfrm>
            <a:off x="3392347" y="1874434"/>
            <a:ext cx="1561646" cy="830997"/>
          </a:xfrm>
          <a:prstGeom prst="rect">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バンドパス</a:t>
            </a:r>
            <a:r>
              <a:rPr lang="en-US" altLang="ja-JP" sz="2400" dirty="0"/>
              <a:t/>
            </a:r>
            <a:br>
              <a:rPr lang="en-US" altLang="ja-JP" sz="2400" dirty="0"/>
            </a:br>
            <a:r>
              <a:rPr lang="ja-JP" altLang="en-US" sz="2400" dirty="0"/>
              <a:t>フィルタ</a:t>
            </a:r>
          </a:p>
        </p:txBody>
      </p:sp>
      <p:cxnSp>
        <p:nvCxnSpPr>
          <p:cNvPr id="37" name="直線矢印コネクタ 36"/>
          <p:cNvCxnSpPr>
            <a:stCxn id="36" idx="3"/>
            <a:endCxn id="16" idx="1"/>
          </p:cNvCxnSpPr>
          <p:nvPr/>
        </p:nvCxnSpPr>
        <p:spPr>
          <a:xfrm>
            <a:off x="4953993" y="2289933"/>
            <a:ext cx="496687" cy="404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4" name="テキスト ボックス 43"/>
          <p:cNvSpPr txBox="1"/>
          <p:nvPr/>
        </p:nvSpPr>
        <p:spPr>
          <a:xfrm>
            <a:off x="4851318" y="3484180"/>
            <a:ext cx="1792479" cy="461665"/>
          </a:xfrm>
          <a:prstGeom prst="rect">
            <a:avLst/>
          </a:prstGeom>
          <a:noFill/>
          <a:ln w="28575">
            <a:solidFill>
              <a:srgbClr val="FF0000"/>
            </a:solidFill>
          </a:ln>
        </p:spPr>
        <p:txBody>
          <a:bodyPr wrap="square" rtlCol="0">
            <a:spAutoFit/>
          </a:bodyPr>
          <a:lstStyle/>
          <a:p>
            <a:r>
              <a:rPr lang="ja-JP" altLang="en-US" sz="2400" dirty="0"/>
              <a:t>閾値フィルタ</a:t>
            </a:r>
          </a:p>
        </p:txBody>
      </p:sp>
      <p:grpSp>
        <p:nvGrpSpPr>
          <p:cNvPr id="50" name="グループ化 49"/>
          <p:cNvGrpSpPr/>
          <p:nvPr/>
        </p:nvGrpSpPr>
        <p:grpSpPr>
          <a:xfrm>
            <a:off x="1783559" y="4157610"/>
            <a:ext cx="4595831" cy="1897184"/>
            <a:chOff x="3086848" y="3509206"/>
            <a:chExt cx="4595831" cy="1897184"/>
          </a:xfrm>
        </p:grpSpPr>
        <p:sp>
          <p:nvSpPr>
            <p:cNvPr id="14" name="正方形/長方形 13"/>
            <p:cNvSpPr/>
            <p:nvPr/>
          </p:nvSpPr>
          <p:spPr>
            <a:xfrm>
              <a:off x="3095294" y="3530819"/>
              <a:ext cx="4587385" cy="1875571"/>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dirty="0"/>
            </a:p>
          </p:txBody>
        </p:sp>
        <p:sp>
          <p:nvSpPr>
            <p:cNvPr id="18" name="テキスト ボックス 17"/>
            <p:cNvSpPr txBox="1"/>
            <p:nvPr/>
          </p:nvSpPr>
          <p:spPr>
            <a:xfrm>
              <a:off x="3411054" y="4341520"/>
              <a:ext cx="1723549" cy="461665"/>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周波数解析</a:t>
              </a:r>
              <a:endParaRPr lang="en-US" altLang="ja-JP" sz="2400" dirty="0"/>
            </a:p>
          </p:txBody>
        </p:sp>
        <p:sp>
          <p:nvSpPr>
            <p:cNvPr id="19" name="テキスト ボックス 18"/>
            <p:cNvSpPr txBox="1"/>
            <p:nvPr/>
          </p:nvSpPr>
          <p:spPr>
            <a:xfrm>
              <a:off x="3086848" y="3509206"/>
              <a:ext cx="163217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ja-JP" altLang="en-US" sz="2400" dirty="0"/>
                <a:t>ラベル分け</a:t>
              </a:r>
            </a:p>
          </p:txBody>
        </p:sp>
        <p:sp>
          <p:nvSpPr>
            <p:cNvPr id="34" name="テキスト ボックス 33"/>
            <p:cNvSpPr txBox="1"/>
            <p:nvPr/>
          </p:nvSpPr>
          <p:spPr>
            <a:xfrm>
              <a:off x="5746611" y="4333058"/>
              <a:ext cx="1792478" cy="461665"/>
            </a:xfrm>
            <a:prstGeom prst="rect">
              <a:avLst/>
            </a:prstGeom>
            <a:noFill/>
            <a:ln w="28575">
              <a:solidFill>
                <a:srgbClr val="0070C0"/>
              </a:solidFill>
            </a:ln>
          </p:spPr>
          <p:txBody>
            <a:bodyPr wrap="none" rtlCol="0">
              <a:spAutoFit/>
            </a:bodyPr>
            <a:lstStyle/>
            <a:p>
              <a:r>
                <a:rPr lang="ja-JP" altLang="en-US" sz="2400" dirty="0"/>
                <a:t>閾値フィルタ</a:t>
              </a:r>
            </a:p>
          </p:txBody>
        </p:sp>
        <p:cxnSp>
          <p:nvCxnSpPr>
            <p:cNvPr id="35" name="直線矢印コネクタ 34"/>
            <p:cNvCxnSpPr>
              <a:stCxn id="18" idx="3"/>
              <a:endCxn id="34" idx="1"/>
            </p:cNvCxnSpPr>
            <p:nvPr/>
          </p:nvCxnSpPr>
          <p:spPr>
            <a:xfrm flipV="1">
              <a:off x="5134603" y="4563891"/>
              <a:ext cx="612008" cy="84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48" name="テキスト ボックス 47"/>
          <p:cNvSpPr txBox="1"/>
          <p:nvPr/>
        </p:nvSpPr>
        <p:spPr>
          <a:xfrm>
            <a:off x="3159992" y="1596774"/>
            <a:ext cx="340158" cy="461665"/>
          </a:xfrm>
          <a:prstGeom prst="rect">
            <a:avLst/>
          </a:prstGeom>
          <a:solidFill>
            <a:srgbClr val="7030A0"/>
          </a:solidFill>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altLang="ja-JP" sz="2400" dirty="0"/>
              <a:t>1</a:t>
            </a:r>
            <a:endParaRPr lang="ja-JP" altLang="en-US" sz="2400" dirty="0"/>
          </a:p>
        </p:txBody>
      </p:sp>
      <p:sp>
        <p:nvSpPr>
          <p:cNvPr id="49" name="テキスト ボックス 48"/>
          <p:cNvSpPr txBox="1"/>
          <p:nvPr/>
        </p:nvSpPr>
        <p:spPr>
          <a:xfrm>
            <a:off x="4560256" y="3265212"/>
            <a:ext cx="340158" cy="461665"/>
          </a:xfrm>
          <a:prstGeom prst="rect">
            <a:avLst/>
          </a:prstGeom>
          <a:solidFill>
            <a:srgbClr val="7030A0"/>
          </a:solidFill>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altLang="ja-JP" sz="2400" dirty="0"/>
              <a:t>2</a:t>
            </a:r>
            <a:endParaRPr lang="ja-JP" altLang="en-US" sz="2400" dirty="0"/>
          </a:p>
        </p:txBody>
      </p:sp>
      <p:cxnSp>
        <p:nvCxnSpPr>
          <p:cNvPr id="27" name="直線矢印コネクタ 26"/>
          <p:cNvCxnSpPr/>
          <p:nvPr/>
        </p:nvCxnSpPr>
        <p:spPr>
          <a:xfrm flipV="1">
            <a:off x="6276567" y="5116286"/>
            <a:ext cx="2108238" cy="5734"/>
          </a:xfrm>
          <a:prstGeom prst="straightConnector1">
            <a:avLst/>
          </a:prstGeom>
          <a:ln w="38100">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flipV="1">
            <a:off x="5696756" y="5899158"/>
            <a:ext cx="2654476" cy="6201"/>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29" name="直線コネクタ 28"/>
          <p:cNvCxnSpPr/>
          <p:nvPr/>
        </p:nvCxnSpPr>
        <p:spPr>
          <a:xfrm>
            <a:off x="5696756" y="5452912"/>
            <a:ext cx="7501" cy="47490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カギ線コネクタ 54"/>
          <p:cNvCxnSpPr>
            <a:stCxn id="44" idx="2"/>
            <a:endCxn id="18" idx="0"/>
          </p:cNvCxnSpPr>
          <p:nvPr/>
        </p:nvCxnSpPr>
        <p:spPr>
          <a:xfrm rot="5400000">
            <a:off x="3836510" y="3078875"/>
            <a:ext cx="1044079" cy="2778018"/>
          </a:xfrm>
          <a:prstGeom prst="bentConnector3">
            <a:avLst>
              <a:gd name="adj1" fmla="val 80004"/>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724814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p:cNvSpPr/>
          <p:nvPr/>
        </p:nvSpPr>
        <p:spPr>
          <a:xfrm>
            <a:off x="7856113" y="4881093"/>
            <a:ext cx="978795" cy="17128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a:t>変更</a:t>
            </a:r>
            <a:r>
              <a:rPr kumimoji="1" lang="ja-JP" altLang="en-US" dirty="0" smtClean="0"/>
              <a:t>点</a:t>
            </a:r>
            <a:endParaRPr kumimoji="1" lang="ja-JP" altLang="en-US" dirty="0"/>
          </a:p>
        </p:txBody>
      </p:sp>
      <p:sp>
        <p:nvSpPr>
          <p:cNvPr id="3" name="コンテンツ プレースホルダー 2"/>
          <p:cNvSpPr>
            <a:spLocks noGrp="1"/>
          </p:cNvSpPr>
          <p:nvPr>
            <p:ph idx="1"/>
          </p:nvPr>
        </p:nvSpPr>
        <p:spPr/>
        <p:txBody>
          <a:bodyPr/>
          <a:lstStyle/>
          <a:p>
            <a:pPr marL="514350" indent="-514350">
              <a:buClr>
                <a:schemeClr val="accent1">
                  <a:lumMod val="50000"/>
                </a:schemeClr>
              </a:buClr>
              <a:buFont typeface="+mj-lt"/>
              <a:buAutoNum type="arabicPeriod"/>
            </a:pPr>
            <a:r>
              <a:rPr kumimoji="1" lang="ja-JP" altLang="en-US" dirty="0" smtClean="0"/>
              <a:t>バンドパスフィルタ</a:t>
            </a:r>
            <a:endParaRPr kumimoji="1" lang="en-US" altLang="ja-JP" dirty="0" smtClean="0"/>
          </a:p>
          <a:p>
            <a:pPr lvl="1">
              <a:buClr>
                <a:schemeClr val="accent1">
                  <a:lumMod val="50000"/>
                </a:schemeClr>
              </a:buClr>
              <a:buFont typeface="Wingdings" panose="05000000000000000000" pitchFamily="2" charset="2"/>
              <a:buChar char="n"/>
            </a:pPr>
            <a:r>
              <a:rPr kumimoji="1" lang="ja-JP" altLang="en-US" dirty="0" smtClean="0"/>
              <a:t>主成分分析する前の磁気センサに対してバンドパスフィルタを掛ける</a:t>
            </a:r>
            <a:endParaRPr kumimoji="1" lang="en-US" altLang="ja-JP" dirty="0" smtClean="0"/>
          </a:p>
          <a:p>
            <a:pPr lvl="1">
              <a:buClr>
                <a:schemeClr val="accent1">
                  <a:lumMod val="50000"/>
                </a:schemeClr>
              </a:buClr>
              <a:buFont typeface="Wingdings" panose="05000000000000000000" pitchFamily="2" charset="2"/>
              <a:buChar char="n"/>
            </a:pPr>
            <a:r>
              <a:rPr lang="ja-JP" altLang="en-US" dirty="0" smtClean="0"/>
              <a:t>関係す</a:t>
            </a:r>
            <a:r>
              <a:rPr lang="ja-JP" altLang="en-US" dirty="0"/>
              <a:t>る</a:t>
            </a:r>
            <a:r>
              <a:rPr lang="ja-JP" altLang="en-US" dirty="0" smtClean="0"/>
              <a:t>周波数帯</a:t>
            </a:r>
            <a:r>
              <a:rPr lang="en-US" altLang="ja-JP" dirty="0" smtClean="0"/>
              <a:t>(3</a:t>
            </a:r>
            <a:r>
              <a:rPr lang="ja-JP" altLang="en-US" dirty="0" smtClean="0"/>
              <a:t>～</a:t>
            </a:r>
            <a:r>
              <a:rPr lang="en-US" altLang="ja-JP" dirty="0" smtClean="0"/>
              <a:t>25Hz)</a:t>
            </a:r>
            <a:r>
              <a:rPr lang="ja-JP" altLang="en-US" dirty="0" smtClean="0"/>
              <a:t>の主成分を取得</a:t>
            </a:r>
            <a:endParaRPr lang="en-US" altLang="ja-JP" dirty="0" smtClean="0"/>
          </a:p>
          <a:p>
            <a:pPr marL="514350" indent="-514350">
              <a:buClr>
                <a:schemeClr val="accent1">
                  <a:lumMod val="50000"/>
                </a:schemeClr>
              </a:buClr>
              <a:buFont typeface="+mj-lt"/>
              <a:buAutoNum type="arabicPeriod"/>
            </a:pPr>
            <a:r>
              <a:rPr kumimoji="1" lang="ja-JP" altLang="en-US" dirty="0" smtClean="0"/>
              <a:t>閾値フィルタ</a:t>
            </a:r>
            <a:endParaRPr lang="en-US" altLang="ja-JP" dirty="0" smtClean="0"/>
          </a:p>
          <a:p>
            <a:pPr lvl="1">
              <a:buClr>
                <a:schemeClr val="accent1">
                  <a:lumMod val="50000"/>
                </a:schemeClr>
              </a:buClr>
              <a:buFont typeface="Wingdings" panose="05000000000000000000" pitchFamily="2" charset="2"/>
              <a:buChar char="n"/>
            </a:pPr>
            <a:r>
              <a:rPr lang="ja-JP" altLang="en-US" dirty="0" smtClean="0"/>
              <a:t>バンドパスフィルタで得られる値の絶対値に対して閾値を設定</a:t>
            </a:r>
            <a:endParaRPr lang="en-US" altLang="ja-JP" dirty="0" smtClean="0"/>
          </a:p>
          <a:p>
            <a:pPr lvl="1">
              <a:buClr>
                <a:schemeClr val="accent1">
                  <a:lumMod val="50000"/>
                </a:schemeClr>
              </a:buClr>
              <a:buFont typeface="Wingdings" panose="05000000000000000000" pitchFamily="2" charset="2"/>
              <a:buChar char="n"/>
            </a:pPr>
            <a:r>
              <a:rPr kumimoji="1" lang="ja-JP" altLang="en-US" dirty="0"/>
              <a:t>閾値</a:t>
            </a:r>
            <a:r>
              <a:rPr kumimoji="1" lang="ja-JP" altLang="en-US" dirty="0" smtClean="0"/>
              <a:t>を超える時間が１秒を超えた場合は通過したと検出</a:t>
            </a:r>
            <a:endParaRPr kumimoji="1" lang="en-US" altLang="ja-JP" dirty="0" smtClean="0"/>
          </a:p>
          <a:p>
            <a:pPr lvl="2">
              <a:buClr>
                <a:schemeClr val="accent1"/>
              </a:buClr>
              <a:buFont typeface="Wingdings" panose="05000000000000000000" pitchFamily="2" charset="2"/>
              <a:buChar char="p"/>
            </a:pPr>
            <a:r>
              <a:rPr kumimoji="1" lang="en-US" altLang="ja-JP" dirty="0" smtClean="0"/>
              <a:t>64</a:t>
            </a:r>
            <a:r>
              <a:rPr kumimoji="1" lang="ja-JP" altLang="en-US" dirty="0" smtClean="0"/>
              <a:t>サンプルの平均値が閾値を超えるか</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9684" y="-47436"/>
            <a:ext cx="3475790" cy="2297784"/>
          </a:xfrm>
          <a:prstGeom prst="rect">
            <a:avLst/>
          </a:prstGeom>
        </p:spPr>
      </p:pic>
      <p:pic>
        <p:nvPicPr>
          <p:cNvPr id="5" name="図 4"/>
          <p:cNvPicPr>
            <a:picLocks noChangeAspect="1"/>
          </p:cNvPicPr>
          <p:nvPr/>
        </p:nvPicPr>
        <p:blipFill rotWithShape="1">
          <a:blip r:embed="rId3">
            <a:clrChange>
              <a:clrFrom>
                <a:srgbClr val="FFFFFF"/>
              </a:clrFrom>
              <a:clrTo>
                <a:srgbClr val="FFFFFF">
                  <a:alpha val="0"/>
                </a:srgbClr>
              </a:clrTo>
            </a:clrChange>
          </a:blip>
          <a:srcRect l="2164" t="2430" r="2817" b="2797"/>
          <a:stretch/>
        </p:blipFill>
        <p:spPr>
          <a:xfrm>
            <a:off x="6463911" y="5087155"/>
            <a:ext cx="4340181" cy="1506828"/>
          </a:xfrm>
          <a:prstGeom prst="rect">
            <a:avLst/>
          </a:prstGeom>
        </p:spPr>
      </p:pic>
      <p:cxnSp>
        <p:nvCxnSpPr>
          <p:cNvPr id="7" name="直線矢印コネクタ 6"/>
          <p:cNvCxnSpPr/>
          <p:nvPr/>
        </p:nvCxnSpPr>
        <p:spPr>
          <a:xfrm>
            <a:off x="6463911" y="6606862"/>
            <a:ext cx="434018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p:cNvCxnSpPr/>
          <p:nvPr/>
        </p:nvCxnSpPr>
        <p:spPr>
          <a:xfrm flipV="1">
            <a:off x="6463911" y="4893972"/>
            <a:ext cx="0" cy="17128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テキスト ボックス 9"/>
          <p:cNvSpPr txBox="1"/>
          <p:nvPr/>
        </p:nvSpPr>
        <p:spPr>
          <a:xfrm>
            <a:off x="6149345" y="6422197"/>
            <a:ext cx="30168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11" name="テキスト ボックス 10"/>
          <p:cNvSpPr txBox="1"/>
          <p:nvPr/>
        </p:nvSpPr>
        <p:spPr>
          <a:xfrm>
            <a:off x="6114410" y="4743581"/>
            <a:ext cx="301686" cy="369332"/>
          </a:xfrm>
          <a:prstGeom prst="rect">
            <a:avLst/>
          </a:prstGeom>
          <a:noFill/>
        </p:spPr>
        <p:txBody>
          <a:bodyPr wrap="none" rtlCol="0">
            <a:spAutoFit/>
          </a:bodyPr>
          <a:lstStyle/>
          <a:p>
            <a:r>
              <a:rPr kumimoji="1" lang="en-US" altLang="ja-JP" dirty="0" smtClean="0"/>
              <a:t>8</a:t>
            </a:r>
            <a:endParaRPr kumimoji="1" lang="ja-JP" altLang="en-US" dirty="0"/>
          </a:p>
        </p:txBody>
      </p:sp>
      <p:sp>
        <p:nvSpPr>
          <p:cNvPr id="12" name="テキスト ボックス 11"/>
          <p:cNvSpPr txBox="1"/>
          <p:nvPr/>
        </p:nvSpPr>
        <p:spPr>
          <a:xfrm>
            <a:off x="10748876" y="6488668"/>
            <a:ext cx="301686" cy="369332"/>
          </a:xfrm>
          <a:prstGeom prst="rect">
            <a:avLst/>
          </a:prstGeom>
          <a:noFill/>
        </p:spPr>
        <p:txBody>
          <a:bodyPr wrap="none" rtlCol="0">
            <a:spAutoFit/>
          </a:bodyPr>
          <a:lstStyle/>
          <a:p>
            <a:r>
              <a:rPr kumimoji="1" lang="en-US" altLang="ja-JP" dirty="0" smtClean="0"/>
              <a:t>8</a:t>
            </a:r>
            <a:endParaRPr kumimoji="1" lang="ja-JP" altLang="en-US" dirty="0"/>
          </a:p>
        </p:txBody>
      </p:sp>
      <p:sp>
        <p:nvSpPr>
          <p:cNvPr id="13" name="テキスト ボックス 12"/>
          <p:cNvSpPr txBox="1"/>
          <p:nvPr/>
        </p:nvSpPr>
        <p:spPr>
          <a:xfrm>
            <a:off x="6304074" y="4574371"/>
            <a:ext cx="423514" cy="369332"/>
          </a:xfrm>
          <a:prstGeom prst="rect">
            <a:avLst/>
          </a:prstGeom>
          <a:noFill/>
        </p:spPr>
        <p:txBody>
          <a:bodyPr wrap="none" rtlCol="0">
            <a:spAutoFit/>
          </a:bodyPr>
          <a:lstStyle/>
          <a:p>
            <a:r>
              <a:rPr lang="en-US" altLang="ja-JP" dirty="0" err="1" smtClean="0"/>
              <a:t>μT</a:t>
            </a:r>
            <a:endParaRPr kumimoji="1" lang="ja-JP" altLang="en-US" dirty="0"/>
          </a:p>
        </p:txBody>
      </p:sp>
      <p:cxnSp>
        <p:nvCxnSpPr>
          <p:cNvPr id="15" name="直線コネクタ 14"/>
          <p:cNvCxnSpPr/>
          <p:nvPr/>
        </p:nvCxnSpPr>
        <p:spPr>
          <a:xfrm>
            <a:off x="6463911" y="6176963"/>
            <a:ext cx="428496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10797844" y="5955532"/>
            <a:ext cx="646331" cy="369332"/>
          </a:xfrm>
          <a:prstGeom prst="rect">
            <a:avLst/>
          </a:prstGeom>
          <a:noFill/>
        </p:spPr>
        <p:txBody>
          <a:bodyPr wrap="none" rtlCol="0">
            <a:spAutoFit/>
          </a:bodyPr>
          <a:lstStyle/>
          <a:p>
            <a:r>
              <a:rPr lang="ja-JP" altLang="en-US" dirty="0"/>
              <a:t>閾値</a:t>
            </a:r>
            <a:endParaRPr kumimoji="1" lang="ja-JP" altLang="en-US" dirty="0"/>
          </a:p>
        </p:txBody>
      </p:sp>
      <p:pic>
        <p:nvPicPr>
          <p:cNvPr id="17" name="図 16"/>
          <p:cNvPicPr>
            <a:picLocks noChangeAspect="1"/>
          </p:cNvPicPr>
          <p:nvPr/>
        </p:nvPicPr>
        <p:blipFill rotWithShape="1">
          <a:blip r:embed="rId4"/>
          <a:srcRect l="3175" t="4365" r="2291" b="49807"/>
          <a:stretch/>
        </p:blipFill>
        <p:spPr>
          <a:xfrm>
            <a:off x="1134897" y="5081983"/>
            <a:ext cx="2663126" cy="1512000"/>
          </a:xfrm>
          <a:prstGeom prst="rect">
            <a:avLst/>
          </a:prstGeom>
        </p:spPr>
      </p:pic>
      <p:cxnSp>
        <p:nvCxnSpPr>
          <p:cNvPr id="18" name="直線矢印コネクタ 17"/>
          <p:cNvCxnSpPr/>
          <p:nvPr/>
        </p:nvCxnSpPr>
        <p:spPr>
          <a:xfrm>
            <a:off x="1122016" y="6593983"/>
            <a:ext cx="288331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p:cNvCxnSpPr/>
          <p:nvPr/>
        </p:nvCxnSpPr>
        <p:spPr>
          <a:xfrm flipV="1">
            <a:off x="1122016" y="4881093"/>
            <a:ext cx="0" cy="17128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テキスト ボックス 19"/>
          <p:cNvSpPr txBox="1"/>
          <p:nvPr/>
        </p:nvSpPr>
        <p:spPr>
          <a:xfrm>
            <a:off x="807450" y="6409318"/>
            <a:ext cx="30168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21" name="テキスト ボックス 20"/>
          <p:cNvSpPr txBox="1"/>
          <p:nvPr/>
        </p:nvSpPr>
        <p:spPr>
          <a:xfrm>
            <a:off x="772515" y="4730702"/>
            <a:ext cx="301686" cy="369332"/>
          </a:xfrm>
          <a:prstGeom prst="rect">
            <a:avLst/>
          </a:prstGeom>
          <a:noFill/>
        </p:spPr>
        <p:txBody>
          <a:bodyPr wrap="none" rtlCol="0">
            <a:spAutoFit/>
          </a:bodyPr>
          <a:lstStyle/>
          <a:p>
            <a:r>
              <a:rPr kumimoji="1" lang="en-US" altLang="ja-JP" dirty="0" smtClean="0"/>
              <a:t>8</a:t>
            </a:r>
            <a:endParaRPr kumimoji="1" lang="ja-JP" altLang="en-US" dirty="0"/>
          </a:p>
        </p:txBody>
      </p:sp>
      <p:sp>
        <p:nvSpPr>
          <p:cNvPr id="22" name="テキスト ボックス 21"/>
          <p:cNvSpPr txBox="1"/>
          <p:nvPr/>
        </p:nvSpPr>
        <p:spPr>
          <a:xfrm>
            <a:off x="962179" y="4561492"/>
            <a:ext cx="423514" cy="369332"/>
          </a:xfrm>
          <a:prstGeom prst="rect">
            <a:avLst/>
          </a:prstGeom>
          <a:noFill/>
        </p:spPr>
        <p:txBody>
          <a:bodyPr wrap="none" rtlCol="0">
            <a:spAutoFit/>
          </a:bodyPr>
          <a:lstStyle/>
          <a:p>
            <a:r>
              <a:rPr lang="en-US" altLang="ja-JP" dirty="0" err="1" smtClean="0"/>
              <a:t>μT</a:t>
            </a:r>
            <a:endParaRPr kumimoji="1" lang="ja-JP" altLang="en-US" dirty="0"/>
          </a:p>
        </p:txBody>
      </p:sp>
      <p:cxnSp>
        <p:nvCxnSpPr>
          <p:cNvPr id="24" name="直線コネクタ 23"/>
          <p:cNvCxnSpPr/>
          <p:nvPr/>
        </p:nvCxnSpPr>
        <p:spPr>
          <a:xfrm>
            <a:off x="1101312" y="6176963"/>
            <a:ext cx="428496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435245" y="5955532"/>
            <a:ext cx="646331" cy="369332"/>
          </a:xfrm>
          <a:prstGeom prst="rect">
            <a:avLst/>
          </a:prstGeom>
          <a:noFill/>
        </p:spPr>
        <p:txBody>
          <a:bodyPr wrap="none" rtlCol="0">
            <a:spAutoFit/>
          </a:bodyPr>
          <a:lstStyle/>
          <a:p>
            <a:r>
              <a:rPr lang="ja-JP" altLang="en-US" dirty="0"/>
              <a:t>閾値</a:t>
            </a:r>
            <a:endParaRPr kumimoji="1" lang="ja-JP" altLang="en-US" dirty="0"/>
          </a:p>
        </p:txBody>
      </p:sp>
      <p:sp>
        <p:nvSpPr>
          <p:cNvPr id="27" name="テキスト ボックス 26"/>
          <p:cNvSpPr txBox="1"/>
          <p:nvPr/>
        </p:nvSpPr>
        <p:spPr>
          <a:xfrm>
            <a:off x="8034673" y="4485468"/>
            <a:ext cx="646331" cy="369332"/>
          </a:xfrm>
          <a:prstGeom prst="rect">
            <a:avLst/>
          </a:prstGeom>
          <a:noFill/>
        </p:spPr>
        <p:txBody>
          <a:bodyPr wrap="none" rtlCol="0">
            <a:spAutoFit/>
          </a:bodyPr>
          <a:lstStyle/>
          <a:p>
            <a:r>
              <a:rPr kumimoji="1" lang="ja-JP" altLang="en-US" dirty="0" smtClean="0"/>
              <a:t>通過</a:t>
            </a:r>
            <a:endParaRPr kumimoji="1" lang="ja-JP" altLang="en-US" dirty="0"/>
          </a:p>
        </p:txBody>
      </p:sp>
    </p:spTree>
    <p:extLst>
      <p:ext uri="{BB962C8B-B14F-4D97-AF65-F5344CB8AC3E}">
        <p14:creationId xmlns:p14="http://schemas.microsoft.com/office/powerpoint/2010/main" val="33183598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a:t>
            </a:r>
            <a:r>
              <a:rPr kumimoji="1" lang="ja-JP" altLang="en-US" dirty="0" smtClean="0"/>
              <a:t>変更後</a:t>
            </a:r>
            <a:r>
              <a:rPr kumimoji="1" lang="en-US" altLang="ja-JP" dirty="0" smtClean="0"/>
              <a:t>)</a:t>
            </a:r>
            <a:endParaRPr kumimoji="1" lang="ja-JP" altLang="en-US" dirty="0"/>
          </a:p>
        </p:txBody>
      </p:sp>
      <p:graphicFrame>
        <p:nvGraphicFramePr>
          <p:cNvPr id="4" name="コンテンツ プレースホルダー 4"/>
          <p:cNvGraphicFramePr>
            <a:graphicFrameLocks/>
          </p:cNvGraphicFramePr>
          <p:nvPr>
            <p:extLst>
              <p:ext uri="{D42A27DB-BD31-4B8C-83A1-F6EECF244321}">
                <p14:modId xmlns:p14="http://schemas.microsoft.com/office/powerpoint/2010/main" val="3487240992"/>
              </p:ext>
            </p:extLst>
          </p:nvPr>
        </p:nvGraphicFramePr>
        <p:xfrm>
          <a:off x="838200" y="1825626"/>
          <a:ext cx="10515600" cy="4351341"/>
        </p:xfrm>
        <a:graphic>
          <a:graphicData uri="http://schemas.openxmlformats.org/drawingml/2006/table">
            <a:tbl>
              <a:tblPr firstRow="1" bandRow="1">
                <a:tableStyleId>{8FD4443E-F989-4FC4-A0C8-D5A2AF1F390B}</a:tableStyleId>
              </a:tblPr>
              <a:tblGrid>
                <a:gridCol w="3505200"/>
                <a:gridCol w="3505200"/>
                <a:gridCol w="3505200"/>
              </a:tblGrid>
              <a:tr h="1589184">
                <a:tc>
                  <a:txBody>
                    <a:bodyPr/>
                    <a:lstStyle/>
                    <a:p>
                      <a:pPr algn="ctr"/>
                      <a:r>
                        <a:rPr kumimoji="1" lang="ja-JP" altLang="en-US" sz="4400" dirty="0" smtClean="0"/>
                        <a:t>磁石と端末の距離</a:t>
                      </a:r>
                      <a:endParaRPr kumimoji="1" lang="ja-JP" altLang="en-US" sz="4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4400" dirty="0" smtClean="0"/>
                        <a:t>通過検出率</a:t>
                      </a:r>
                      <a:r>
                        <a:rPr kumimoji="1" lang="en-US" altLang="ja-JP" sz="4400" dirty="0" smtClean="0"/>
                        <a:t>*</a:t>
                      </a:r>
                      <a:endParaRPr kumimoji="1" lang="ja-JP" altLang="en-US" sz="4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4400" dirty="0" smtClean="0"/>
                        <a:t>通過方向</a:t>
                      </a:r>
                      <a:r>
                        <a:rPr kumimoji="1" lang="en-US" altLang="ja-JP" sz="4400" dirty="0" smtClean="0"/>
                        <a:t/>
                      </a:r>
                      <a:br>
                        <a:rPr kumimoji="1" lang="en-US" altLang="ja-JP" sz="4400" dirty="0" smtClean="0"/>
                      </a:br>
                      <a:r>
                        <a:rPr kumimoji="1" lang="ja-JP" altLang="en-US" sz="4400" dirty="0" smtClean="0"/>
                        <a:t>検出率</a:t>
                      </a:r>
                      <a:endParaRPr kumimoji="1" lang="ja-JP" altLang="en-US" sz="4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920719">
                <a:tc>
                  <a:txBody>
                    <a:bodyPr/>
                    <a:lstStyle/>
                    <a:p>
                      <a:pPr algn="ctr"/>
                      <a:r>
                        <a:rPr kumimoji="1" lang="en-US" altLang="ja-JP" sz="4800" dirty="0" smtClean="0"/>
                        <a:t>50cm</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4800" dirty="0" smtClean="0"/>
                        <a:t>100%</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4800" dirty="0" smtClean="0"/>
                        <a:t>61%</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920719">
                <a:tc>
                  <a:txBody>
                    <a:bodyPr/>
                    <a:lstStyle/>
                    <a:p>
                      <a:pPr algn="ctr"/>
                      <a:r>
                        <a:rPr kumimoji="1" lang="en-US" altLang="ja-JP" sz="4800" dirty="0" smtClean="0"/>
                        <a:t>75cm</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4800" dirty="0" smtClean="0"/>
                        <a:t>100%</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4800" dirty="0" smtClean="0"/>
                        <a:t>77%</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920719">
                <a:tc>
                  <a:txBody>
                    <a:bodyPr/>
                    <a:lstStyle/>
                    <a:p>
                      <a:pPr algn="ctr"/>
                      <a:r>
                        <a:rPr kumimoji="1" lang="en-US" altLang="ja-JP" sz="4800" dirty="0" smtClean="0"/>
                        <a:t>100cm</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4800" dirty="0" smtClean="0"/>
                        <a:t>100%</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4800" dirty="0" smtClean="0"/>
                        <a:t>5%</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テキスト ボックス 2"/>
          <p:cNvSpPr txBox="1"/>
          <p:nvPr/>
        </p:nvSpPr>
        <p:spPr>
          <a:xfrm>
            <a:off x="838200" y="6336405"/>
            <a:ext cx="6364243" cy="369332"/>
          </a:xfrm>
          <a:prstGeom prst="rect">
            <a:avLst/>
          </a:prstGeom>
          <a:noFill/>
        </p:spPr>
        <p:txBody>
          <a:bodyPr wrap="none" rtlCol="0">
            <a:spAutoFit/>
          </a:bodyPr>
          <a:lstStyle/>
          <a:p>
            <a:r>
              <a:rPr kumimoji="1" lang="en-US" altLang="ja-JP" dirty="0" smtClean="0"/>
              <a:t>*</a:t>
            </a:r>
            <a:r>
              <a:rPr kumimoji="1" lang="ja-JP" altLang="en-US" dirty="0" smtClean="0"/>
              <a:t>どこを通過したかは分からないが磁石の前を通過したのを検出</a:t>
            </a:r>
            <a:endParaRPr kumimoji="1" lang="ja-JP" altLang="en-US" dirty="0"/>
          </a:p>
        </p:txBody>
      </p:sp>
    </p:spTree>
    <p:extLst>
      <p:ext uri="{BB962C8B-B14F-4D97-AF65-F5344CB8AC3E}">
        <p14:creationId xmlns:p14="http://schemas.microsoft.com/office/powerpoint/2010/main" val="861669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3"/>
          <p:cNvPicPr>
            <a:picLocks noChangeAspect="1"/>
          </p:cNvPicPr>
          <p:nvPr/>
        </p:nvPicPr>
        <p:blipFill rotWithShape="1">
          <a:blip r:embed="rId2"/>
          <a:srcRect l="24804" t="18289" r="28773" b="20518"/>
          <a:stretch/>
        </p:blipFill>
        <p:spPr>
          <a:xfrm>
            <a:off x="3335629" y="2210913"/>
            <a:ext cx="4340180" cy="3417155"/>
          </a:xfrm>
          <a:prstGeom prst="rect">
            <a:avLst/>
          </a:prstGeom>
        </p:spPr>
      </p:pic>
      <p:cxnSp>
        <p:nvCxnSpPr>
          <p:cNvPr id="6" name="直線矢印コネクタ 5"/>
          <p:cNvCxnSpPr/>
          <p:nvPr/>
        </p:nvCxnSpPr>
        <p:spPr>
          <a:xfrm flipV="1">
            <a:off x="3245476" y="2146412"/>
            <a:ext cx="0" cy="3420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テキスト ボックス 6"/>
          <p:cNvSpPr txBox="1"/>
          <p:nvPr/>
        </p:nvSpPr>
        <p:spPr>
          <a:xfrm>
            <a:off x="2826772" y="2026247"/>
            <a:ext cx="418704" cy="369332"/>
          </a:xfrm>
          <a:prstGeom prst="rect">
            <a:avLst/>
          </a:prstGeom>
          <a:noFill/>
        </p:spPr>
        <p:txBody>
          <a:bodyPr wrap="none" rtlCol="0">
            <a:spAutoFit/>
          </a:bodyPr>
          <a:lstStyle/>
          <a:p>
            <a:r>
              <a:rPr kumimoji="1" lang="en-US" altLang="ja-JP" dirty="0" smtClean="0"/>
              <a:t>20</a:t>
            </a:r>
            <a:endParaRPr kumimoji="1" lang="ja-JP" altLang="en-US" dirty="0"/>
          </a:p>
        </p:txBody>
      </p:sp>
      <p:sp>
        <p:nvSpPr>
          <p:cNvPr id="9" name="テキスト ボックス 8"/>
          <p:cNvSpPr txBox="1"/>
          <p:nvPr/>
        </p:nvSpPr>
        <p:spPr>
          <a:xfrm>
            <a:off x="2826772" y="5317245"/>
            <a:ext cx="489236" cy="369332"/>
          </a:xfrm>
          <a:prstGeom prst="rect">
            <a:avLst/>
          </a:prstGeom>
          <a:noFill/>
        </p:spPr>
        <p:txBody>
          <a:bodyPr wrap="none" rtlCol="0">
            <a:spAutoFit/>
          </a:bodyPr>
          <a:lstStyle/>
          <a:p>
            <a:r>
              <a:rPr kumimoji="1" lang="en-US" altLang="ja-JP" dirty="0" smtClean="0"/>
              <a:t>-20</a:t>
            </a:r>
            <a:endParaRPr kumimoji="1" lang="ja-JP" altLang="en-US" dirty="0"/>
          </a:p>
        </p:txBody>
      </p:sp>
      <p:sp>
        <p:nvSpPr>
          <p:cNvPr id="10" name="テキスト ボックス 9"/>
          <p:cNvSpPr txBox="1"/>
          <p:nvPr/>
        </p:nvSpPr>
        <p:spPr>
          <a:xfrm>
            <a:off x="3104251" y="1766135"/>
            <a:ext cx="423514" cy="369332"/>
          </a:xfrm>
          <a:prstGeom prst="rect">
            <a:avLst/>
          </a:prstGeom>
          <a:noFill/>
        </p:spPr>
        <p:txBody>
          <a:bodyPr wrap="none" rtlCol="0">
            <a:spAutoFit/>
          </a:bodyPr>
          <a:lstStyle/>
          <a:p>
            <a:r>
              <a:rPr lang="en-US" altLang="ja-JP" dirty="0" err="1" smtClean="0"/>
              <a:t>μT</a:t>
            </a:r>
            <a:endParaRPr kumimoji="1" lang="ja-JP" altLang="en-US" dirty="0"/>
          </a:p>
        </p:txBody>
      </p:sp>
      <p:sp>
        <p:nvSpPr>
          <p:cNvPr id="11" name="テキスト ボックス 10"/>
          <p:cNvSpPr txBox="1"/>
          <p:nvPr/>
        </p:nvSpPr>
        <p:spPr>
          <a:xfrm>
            <a:off x="7695430" y="3734824"/>
            <a:ext cx="707245" cy="369332"/>
          </a:xfrm>
          <a:prstGeom prst="rect">
            <a:avLst/>
          </a:prstGeom>
          <a:noFill/>
        </p:spPr>
        <p:txBody>
          <a:bodyPr wrap="none" rtlCol="0">
            <a:spAutoFit/>
          </a:bodyPr>
          <a:lstStyle/>
          <a:p>
            <a:r>
              <a:rPr kumimoji="1" lang="en-US" altLang="ja-JP" dirty="0" smtClean="0"/>
              <a:t>5.6</a:t>
            </a:r>
            <a:r>
              <a:rPr kumimoji="1" lang="ja-JP" altLang="en-US" dirty="0" smtClean="0"/>
              <a:t>秒</a:t>
            </a:r>
            <a:endParaRPr kumimoji="1" lang="ja-JP" altLang="en-US" dirty="0"/>
          </a:p>
        </p:txBody>
      </p:sp>
    </p:spTree>
    <p:extLst>
      <p:ext uri="{BB962C8B-B14F-4D97-AF65-F5344CB8AC3E}">
        <p14:creationId xmlns:p14="http://schemas.microsoft.com/office/powerpoint/2010/main" val="27424244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3"/>
          <p:cNvPicPr>
            <a:picLocks noChangeAspect="1"/>
          </p:cNvPicPr>
          <p:nvPr/>
        </p:nvPicPr>
        <p:blipFill rotWithShape="1">
          <a:blip r:embed="rId2"/>
          <a:srcRect l="24804" t="18289" r="28773" b="20518"/>
          <a:stretch/>
        </p:blipFill>
        <p:spPr>
          <a:xfrm>
            <a:off x="3335629" y="2210913"/>
            <a:ext cx="4340180" cy="3417155"/>
          </a:xfrm>
          <a:prstGeom prst="rect">
            <a:avLst/>
          </a:prstGeom>
        </p:spPr>
      </p:pic>
      <p:cxnSp>
        <p:nvCxnSpPr>
          <p:cNvPr id="6" name="直線矢印コネクタ 5"/>
          <p:cNvCxnSpPr/>
          <p:nvPr/>
        </p:nvCxnSpPr>
        <p:spPr>
          <a:xfrm flipV="1">
            <a:off x="3245476" y="2146412"/>
            <a:ext cx="0" cy="3420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テキスト ボックス 6"/>
          <p:cNvSpPr txBox="1"/>
          <p:nvPr/>
        </p:nvSpPr>
        <p:spPr>
          <a:xfrm>
            <a:off x="2826772" y="2026247"/>
            <a:ext cx="418704" cy="369332"/>
          </a:xfrm>
          <a:prstGeom prst="rect">
            <a:avLst/>
          </a:prstGeom>
          <a:noFill/>
        </p:spPr>
        <p:txBody>
          <a:bodyPr wrap="none" rtlCol="0">
            <a:spAutoFit/>
          </a:bodyPr>
          <a:lstStyle/>
          <a:p>
            <a:r>
              <a:rPr kumimoji="1" lang="en-US" altLang="ja-JP" dirty="0" smtClean="0"/>
              <a:t>20</a:t>
            </a:r>
            <a:endParaRPr kumimoji="1" lang="ja-JP" altLang="en-US" dirty="0"/>
          </a:p>
        </p:txBody>
      </p:sp>
      <p:sp>
        <p:nvSpPr>
          <p:cNvPr id="9" name="テキスト ボックス 8"/>
          <p:cNvSpPr txBox="1"/>
          <p:nvPr/>
        </p:nvSpPr>
        <p:spPr>
          <a:xfrm>
            <a:off x="2826772" y="5317245"/>
            <a:ext cx="489236" cy="369332"/>
          </a:xfrm>
          <a:prstGeom prst="rect">
            <a:avLst/>
          </a:prstGeom>
          <a:noFill/>
        </p:spPr>
        <p:txBody>
          <a:bodyPr wrap="none" rtlCol="0">
            <a:spAutoFit/>
          </a:bodyPr>
          <a:lstStyle/>
          <a:p>
            <a:r>
              <a:rPr kumimoji="1" lang="en-US" altLang="ja-JP" dirty="0" smtClean="0"/>
              <a:t>-20</a:t>
            </a:r>
            <a:endParaRPr kumimoji="1" lang="ja-JP" altLang="en-US" dirty="0"/>
          </a:p>
        </p:txBody>
      </p:sp>
      <p:sp>
        <p:nvSpPr>
          <p:cNvPr id="10" name="テキスト ボックス 9"/>
          <p:cNvSpPr txBox="1"/>
          <p:nvPr/>
        </p:nvSpPr>
        <p:spPr>
          <a:xfrm>
            <a:off x="3104251" y="1766135"/>
            <a:ext cx="423514" cy="369332"/>
          </a:xfrm>
          <a:prstGeom prst="rect">
            <a:avLst/>
          </a:prstGeom>
          <a:noFill/>
        </p:spPr>
        <p:txBody>
          <a:bodyPr wrap="none" rtlCol="0">
            <a:spAutoFit/>
          </a:bodyPr>
          <a:lstStyle/>
          <a:p>
            <a:r>
              <a:rPr lang="en-US" altLang="ja-JP" dirty="0" err="1" smtClean="0"/>
              <a:t>μT</a:t>
            </a:r>
            <a:endParaRPr kumimoji="1" lang="ja-JP" altLang="en-US" dirty="0"/>
          </a:p>
        </p:txBody>
      </p:sp>
      <p:sp>
        <p:nvSpPr>
          <p:cNvPr id="11" name="テキスト ボックス 10"/>
          <p:cNvSpPr txBox="1"/>
          <p:nvPr/>
        </p:nvSpPr>
        <p:spPr>
          <a:xfrm>
            <a:off x="7695430" y="3734824"/>
            <a:ext cx="707245" cy="369332"/>
          </a:xfrm>
          <a:prstGeom prst="rect">
            <a:avLst/>
          </a:prstGeom>
          <a:noFill/>
        </p:spPr>
        <p:txBody>
          <a:bodyPr wrap="none" rtlCol="0">
            <a:spAutoFit/>
          </a:bodyPr>
          <a:lstStyle/>
          <a:p>
            <a:r>
              <a:rPr kumimoji="1" lang="en-US" altLang="ja-JP" dirty="0" smtClean="0"/>
              <a:t>5.6</a:t>
            </a:r>
            <a:r>
              <a:rPr kumimoji="1" lang="ja-JP" altLang="en-US" dirty="0" smtClean="0"/>
              <a:t>秒</a:t>
            </a:r>
            <a:endParaRPr kumimoji="1" lang="ja-JP" altLang="en-US" dirty="0"/>
          </a:p>
        </p:txBody>
      </p:sp>
      <p:cxnSp>
        <p:nvCxnSpPr>
          <p:cNvPr id="5" name="直線矢印コネクタ 4"/>
          <p:cNvCxnSpPr>
            <a:stCxn id="8" idx="0"/>
          </p:cNvCxnSpPr>
          <p:nvPr/>
        </p:nvCxnSpPr>
        <p:spPr>
          <a:xfrm flipH="1" flipV="1">
            <a:off x="4481848" y="5628068"/>
            <a:ext cx="1144821" cy="785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5188087" y="6413679"/>
            <a:ext cx="877163" cy="369332"/>
          </a:xfrm>
          <a:prstGeom prst="rect">
            <a:avLst/>
          </a:prstGeom>
          <a:noFill/>
        </p:spPr>
        <p:txBody>
          <a:bodyPr wrap="none" rtlCol="0">
            <a:spAutoFit/>
          </a:bodyPr>
          <a:lstStyle/>
          <a:p>
            <a:r>
              <a:rPr kumimoji="1" lang="ja-JP" altLang="en-US" dirty="0" smtClean="0"/>
              <a:t>通過中</a:t>
            </a:r>
            <a:endParaRPr kumimoji="1" lang="ja-JP" altLang="en-US" dirty="0"/>
          </a:p>
        </p:txBody>
      </p:sp>
      <p:cxnSp>
        <p:nvCxnSpPr>
          <p:cNvPr id="12" name="直線矢印コネクタ 11"/>
          <p:cNvCxnSpPr>
            <a:stCxn id="8" idx="0"/>
          </p:cNvCxnSpPr>
          <p:nvPr/>
        </p:nvCxnSpPr>
        <p:spPr>
          <a:xfrm flipV="1">
            <a:off x="5626669" y="5628068"/>
            <a:ext cx="1031708" cy="785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7715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3"/>
          <p:cNvPicPr>
            <a:picLocks noChangeAspect="1"/>
          </p:cNvPicPr>
          <p:nvPr/>
        </p:nvPicPr>
        <p:blipFill rotWithShape="1">
          <a:blip r:embed="rId2"/>
          <a:srcRect l="24804" t="18289" r="28773" b="20518"/>
          <a:stretch/>
        </p:blipFill>
        <p:spPr>
          <a:xfrm>
            <a:off x="3335629" y="2210913"/>
            <a:ext cx="4340180" cy="3417155"/>
          </a:xfrm>
          <a:prstGeom prst="rect">
            <a:avLst/>
          </a:prstGeom>
        </p:spPr>
      </p:pic>
      <p:cxnSp>
        <p:nvCxnSpPr>
          <p:cNvPr id="6" name="直線矢印コネクタ 5"/>
          <p:cNvCxnSpPr/>
          <p:nvPr/>
        </p:nvCxnSpPr>
        <p:spPr>
          <a:xfrm flipV="1">
            <a:off x="3245476" y="2146412"/>
            <a:ext cx="0" cy="3420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テキスト ボックス 6"/>
          <p:cNvSpPr txBox="1"/>
          <p:nvPr/>
        </p:nvSpPr>
        <p:spPr>
          <a:xfrm>
            <a:off x="2826772" y="2026247"/>
            <a:ext cx="418704" cy="369332"/>
          </a:xfrm>
          <a:prstGeom prst="rect">
            <a:avLst/>
          </a:prstGeom>
          <a:noFill/>
        </p:spPr>
        <p:txBody>
          <a:bodyPr wrap="none" rtlCol="0">
            <a:spAutoFit/>
          </a:bodyPr>
          <a:lstStyle/>
          <a:p>
            <a:r>
              <a:rPr kumimoji="1" lang="en-US" altLang="ja-JP" dirty="0" smtClean="0"/>
              <a:t>20</a:t>
            </a:r>
            <a:endParaRPr kumimoji="1" lang="ja-JP" altLang="en-US" dirty="0"/>
          </a:p>
        </p:txBody>
      </p:sp>
      <p:sp>
        <p:nvSpPr>
          <p:cNvPr id="9" name="テキスト ボックス 8"/>
          <p:cNvSpPr txBox="1"/>
          <p:nvPr/>
        </p:nvSpPr>
        <p:spPr>
          <a:xfrm>
            <a:off x="2826772" y="5317245"/>
            <a:ext cx="489236" cy="369332"/>
          </a:xfrm>
          <a:prstGeom prst="rect">
            <a:avLst/>
          </a:prstGeom>
          <a:noFill/>
        </p:spPr>
        <p:txBody>
          <a:bodyPr wrap="none" rtlCol="0">
            <a:spAutoFit/>
          </a:bodyPr>
          <a:lstStyle/>
          <a:p>
            <a:r>
              <a:rPr kumimoji="1" lang="en-US" altLang="ja-JP" dirty="0" smtClean="0"/>
              <a:t>-20</a:t>
            </a:r>
            <a:endParaRPr kumimoji="1" lang="ja-JP" altLang="en-US" dirty="0"/>
          </a:p>
        </p:txBody>
      </p:sp>
      <p:sp>
        <p:nvSpPr>
          <p:cNvPr id="10" name="テキスト ボックス 9"/>
          <p:cNvSpPr txBox="1"/>
          <p:nvPr/>
        </p:nvSpPr>
        <p:spPr>
          <a:xfrm>
            <a:off x="3104251" y="1766135"/>
            <a:ext cx="423514" cy="369332"/>
          </a:xfrm>
          <a:prstGeom prst="rect">
            <a:avLst/>
          </a:prstGeom>
          <a:noFill/>
        </p:spPr>
        <p:txBody>
          <a:bodyPr wrap="none" rtlCol="0">
            <a:spAutoFit/>
          </a:bodyPr>
          <a:lstStyle/>
          <a:p>
            <a:r>
              <a:rPr lang="en-US" altLang="ja-JP" dirty="0" err="1" smtClean="0"/>
              <a:t>μT</a:t>
            </a:r>
            <a:endParaRPr kumimoji="1" lang="ja-JP" altLang="en-US" dirty="0"/>
          </a:p>
        </p:txBody>
      </p:sp>
      <p:sp>
        <p:nvSpPr>
          <p:cNvPr id="11" name="テキスト ボックス 10"/>
          <p:cNvSpPr txBox="1"/>
          <p:nvPr/>
        </p:nvSpPr>
        <p:spPr>
          <a:xfrm>
            <a:off x="7695430" y="3734824"/>
            <a:ext cx="707245" cy="369332"/>
          </a:xfrm>
          <a:prstGeom prst="rect">
            <a:avLst/>
          </a:prstGeom>
          <a:noFill/>
        </p:spPr>
        <p:txBody>
          <a:bodyPr wrap="none" rtlCol="0">
            <a:spAutoFit/>
          </a:bodyPr>
          <a:lstStyle/>
          <a:p>
            <a:r>
              <a:rPr kumimoji="1" lang="en-US" altLang="ja-JP" dirty="0" smtClean="0"/>
              <a:t>5.6</a:t>
            </a:r>
            <a:r>
              <a:rPr kumimoji="1" lang="ja-JP" altLang="en-US" dirty="0" smtClean="0"/>
              <a:t>秒</a:t>
            </a:r>
            <a:endParaRPr kumimoji="1" lang="ja-JP" altLang="en-US" dirty="0"/>
          </a:p>
        </p:txBody>
      </p:sp>
      <p:cxnSp>
        <p:nvCxnSpPr>
          <p:cNvPr id="5" name="直線矢印コネクタ 4"/>
          <p:cNvCxnSpPr>
            <a:stCxn id="8" idx="0"/>
          </p:cNvCxnSpPr>
          <p:nvPr/>
        </p:nvCxnSpPr>
        <p:spPr>
          <a:xfrm flipH="1" flipV="1">
            <a:off x="4917631" y="5686577"/>
            <a:ext cx="818494" cy="668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917631" y="6355170"/>
            <a:ext cx="1636987" cy="369332"/>
          </a:xfrm>
          <a:prstGeom prst="rect">
            <a:avLst/>
          </a:prstGeom>
          <a:noFill/>
        </p:spPr>
        <p:txBody>
          <a:bodyPr wrap="none" rtlCol="0">
            <a:spAutoFit/>
          </a:bodyPr>
          <a:lstStyle/>
          <a:p>
            <a:r>
              <a:rPr lang="ja-JP" altLang="en-US" dirty="0" smtClean="0"/>
              <a:t>ラベル</a:t>
            </a:r>
            <a:r>
              <a:rPr lang="en-US" altLang="ja-JP" dirty="0" smtClean="0"/>
              <a:t>B</a:t>
            </a:r>
            <a:r>
              <a:rPr lang="ja-JP" altLang="en-US" dirty="0" smtClean="0"/>
              <a:t>検出中</a:t>
            </a:r>
            <a:endParaRPr kumimoji="1" lang="ja-JP" altLang="en-US" dirty="0"/>
          </a:p>
        </p:txBody>
      </p:sp>
    </p:spTree>
    <p:extLst>
      <p:ext uri="{BB962C8B-B14F-4D97-AF65-F5344CB8AC3E}">
        <p14:creationId xmlns:p14="http://schemas.microsoft.com/office/powerpoint/2010/main" val="3934020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アプローチ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磁石を用いて特徴的な磁場を生成</a:t>
            </a:r>
            <a:endParaRPr kumimoji="1" lang="en-US" altLang="ja-JP" dirty="0" smtClean="0"/>
          </a:p>
          <a:p>
            <a:r>
              <a:rPr kumimoji="1" lang="ja-JP" altLang="en-US" dirty="0" smtClean="0"/>
              <a:t>検出する磁場パターンによ</a:t>
            </a:r>
            <a:r>
              <a:rPr lang="ja-JP" altLang="en-US" dirty="0" smtClean="0"/>
              <a:t>って通過場所と通過方向を判別</a:t>
            </a:r>
            <a:endParaRPr lang="en-US" altLang="ja-JP" dirty="0" smtClean="0"/>
          </a:p>
          <a:p>
            <a:pPr>
              <a:tabLst>
                <a:tab pos="6284756" algn="l"/>
              </a:tabLst>
            </a:pPr>
            <a:endParaRPr kumimoji="1" lang="ja-JP" altLang="en-US" dirty="0"/>
          </a:p>
        </p:txBody>
      </p:sp>
      <p:grpSp>
        <p:nvGrpSpPr>
          <p:cNvPr id="71" name="グループ化 70"/>
          <p:cNvGrpSpPr/>
          <p:nvPr/>
        </p:nvGrpSpPr>
        <p:grpSpPr>
          <a:xfrm>
            <a:off x="698391" y="594231"/>
            <a:ext cx="9327029" cy="5919911"/>
            <a:chOff x="1703828" y="2687061"/>
            <a:chExt cx="9327029" cy="5919910"/>
          </a:xfrm>
        </p:grpSpPr>
        <p:grpSp>
          <p:nvGrpSpPr>
            <p:cNvPr id="68" name="グループ化 67"/>
            <p:cNvGrpSpPr/>
            <p:nvPr/>
          </p:nvGrpSpPr>
          <p:grpSpPr>
            <a:xfrm>
              <a:off x="1739630" y="3425370"/>
              <a:ext cx="8712740" cy="4743719"/>
              <a:chOff x="1507401" y="3367313"/>
              <a:chExt cx="8712740" cy="4743719"/>
            </a:xfrm>
          </p:grpSpPr>
          <p:grpSp>
            <p:nvGrpSpPr>
              <p:cNvPr id="56" name="グループ化 55"/>
              <p:cNvGrpSpPr/>
              <p:nvPr/>
            </p:nvGrpSpPr>
            <p:grpSpPr>
              <a:xfrm>
                <a:off x="1507401" y="3367313"/>
                <a:ext cx="8712740" cy="4743719"/>
                <a:chOff x="522194" y="2714170"/>
                <a:chExt cx="8712740" cy="4743719"/>
              </a:xfrm>
            </p:grpSpPr>
            <p:sp>
              <p:nvSpPr>
                <p:cNvPr id="23" name="正方形/長方形 22"/>
                <p:cNvSpPr/>
                <p:nvPr/>
              </p:nvSpPr>
              <p:spPr>
                <a:xfrm>
                  <a:off x="2548444" y="5212004"/>
                  <a:ext cx="4587385" cy="1396758"/>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dirty="0"/>
                </a:p>
              </p:txBody>
            </p:sp>
            <p:sp>
              <p:nvSpPr>
                <p:cNvPr id="7" name="正方形/長方形 6"/>
                <p:cNvSpPr/>
                <p:nvPr/>
              </p:nvSpPr>
              <p:spPr>
                <a:xfrm>
                  <a:off x="522194" y="3687081"/>
                  <a:ext cx="1074057" cy="4354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800" dirty="0">
                      <a:solidFill>
                        <a:schemeClr val="bg1"/>
                      </a:solidFill>
                    </a:rPr>
                    <a:t>磁気</a:t>
                  </a:r>
                </a:p>
              </p:txBody>
            </p:sp>
            <p:sp>
              <p:nvSpPr>
                <p:cNvPr id="8" name="テキスト ボックス 7"/>
                <p:cNvSpPr txBox="1"/>
                <p:nvPr/>
              </p:nvSpPr>
              <p:spPr>
                <a:xfrm>
                  <a:off x="2770229" y="3676589"/>
                  <a:ext cx="1723549" cy="461665"/>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主成分分析</a:t>
                  </a:r>
                </a:p>
              </p:txBody>
            </p:sp>
            <p:sp>
              <p:nvSpPr>
                <p:cNvPr id="9" name="テキスト ボックス 8"/>
                <p:cNvSpPr txBox="1"/>
                <p:nvPr/>
              </p:nvSpPr>
              <p:spPr>
                <a:xfrm>
                  <a:off x="5302002" y="3488001"/>
                  <a:ext cx="1561646" cy="830997"/>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バンドパス</a:t>
                  </a:r>
                  <a:r>
                    <a:rPr lang="en-US" altLang="ja-JP" sz="2400" dirty="0"/>
                    <a:t/>
                  </a:r>
                  <a:br>
                    <a:rPr lang="en-US" altLang="ja-JP" sz="2400" dirty="0"/>
                  </a:br>
                  <a:r>
                    <a:rPr lang="ja-JP" altLang="en-US" sz="2400" dirty="0"/>
                    <a:t>フィルタ</a:t>
                  </a:r>
                </a:p>
              </p:txBody>
            </p:sp>
            <p:sp>
              <p:nvSpPr>
                <p:cNvPr id="11" name="テキスト ボックス 10"/>
                <p:cNvSpPr txBox="1"/>
                <p:nvPr/>
              </p:nvSpPr>
              <p:spPr>
                <a:xfrm>
                  <a:off x="2855053" y="5946130"/>
                  <a:ext cx="1723549" cy="461665"/>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周波数解析</a:t>
                  </a:r>
                  <a:endParaRPr lang="en-US" altLang="ja-JP" sz="2400" dirty="0"/>
                </a:p>
              </p:txBody>
            </p:sp>
            <p:sp>
              <p:nvSpPr>
                <p:cNvPr id="12" name="テキスト ボックス 11"/>
                <p:cNvSpPr txBox="1"/>
                <p:nvPr/>
              </p:nvSpPr>
              <p:spPr>
                <a:xfrm>
                  <a:off x="2539999" y="5190390"/>
                  <a:ext cx="163217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ja-JP" altLang="en-US" sz="2400" dirty="0"/>
                    <a:t>ラベル分け</a:t>
                  </a:r>
                </a:p>
              </p:txBody>
            </p:sp>
            <p:sp>
              <p:nvSpPr>
                <p:cNvPr id="14" name="正方形/長方形 13"/>
                <p:cNvSpPr/>
                <p:nvPr/>
              </p:nvSpPr>
              <p:spPr>
                <a:xfrm>
                  <a:off x="2554513" y="2714170"/>
                  <a:ext cx="4584551" cy="211908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テキスト ボックス 12"/>
                <p:cNvSpPr txBox="1"/>
                <p:nvPr/>
              </p:nvSpPr>
              <p:spPr>
                <a:xfrm>
                  <a:off x="2554514" y="2723295"/>
                  <a:ext cx="1628972"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ja-JP" altLang="en-US" sz="2400" dirty="0"/>
                    <a:t>データ調整</a:t>
                  </a:r>
                </a:p>
              </p:txBody>
            </p:sp>
            <p:cxnSp>
              <p:nvCxnSpPr>
                <p:cNvPr id="16" name="直線矢印コネクタ 15"/>
                <p:cNvCxnSpPr>
                  <a:stCxn id="7" idx="3"/>
                  <a:endCxn id="8" idx="1"/>
                </p:cNvCxnSpPr>
                <p:nvPr/>
              </p:nvCxnSpPr>
              <p:spPr>
                <a:xfrm>
                  <a:off x="1596251" y="3904796"/>
                  <a:ext cx="1173978" cy="262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9" name="テキスト ボックス 18"/>
                <p:cNvSpPr txBox="1"/>
                <p:nvPr/>
              </p:nvSpPr>
              <p:spPr>
                <a:xfrm>
                  <a:off x="1743921" y="3294497"/>
                  <a:ext cx="797078" cy="523220"/>
                </a:xfrm>
                <a:prstGeom prst="rect">
                  <a:avLst/>
                </a:prstGeom>
                <a:noFill/>
              </p:spPr>
              <p:txBody>
                <a:bodyPr wrap="none" rtlCol="0">
                  <a:spAutoFit/>
                </a:bodyPr>
                <a:lstStyle/>
                <a:p>
                  <a:r>
                    <a:rPr lang="en-US" altLang="ja-JP" sz="2800" dirty="0" err="1"/>
                    <a:t>x,y,z</a:t>
                  </a:r>
                  <a:endParaRPr lang="ja-JP" altLang="en-US" sz="2800" dirty="0"/>
                </a:p>
              </p:txBody>
            </p:sp>
            <p:cxnSp>
              <p:nvCxnSpPr>
                <p:cNvPr id="21" name="直線矢印コネクタ 20"/>
                <p:cNvCxnSpPr>
                  <a:stCxn id="8" idx="3"/>
                  <a:endCxn id="9" idx="1"/>
                </p:cNvCxnSpPr>
                <p:nvPr/>
              </p:nvCxnSpPr>
              <p:spPr>
                <a:xfrm flipV="1">
                  <a:off x="4493778" y="3903500"/>
                  <a:ext cx="808224" cy="392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2" name="テキスト ボックス 21"/>
                <p:cNvSpPr txBox="1"/>
                <p:nvPr/>
              </p:nvSpPr>
              <p:spPr>
                <a:xfrm>
                  <a:off x="4117373" y="3244790"/>
                  <a:ext cx="1263487" cy="461665"/>
                </a:xfrm>
                <a:prstGeom prst="rect">
                  <a:avLst/>
                </a:prstGeom>
                <a:noFill/>
              </p:spPr>
              <p:txBody>
                <a:bodyPr wrap="none" rtlCol="0">
                  <a:spAutoFit/>
                </a:bodyPr>
                <a:lstStyle/>
                <a:p>
                  <a:r>
                    <a:rPr lang="ja-JP" altLang="en-US" sz="2400" dirty="0"/>
                    <a:t>第</a:t>
                  </a:r>
                  <a:r>
                    <a:rPr lang="en-US" altLang="ja-JP" sz="2400" dirty="0"/>
                    <a:t>1</a:t>
                  </a:r>
                  <a:r>
                    <a:rPr lang="ja-JP" altLang="en-US" sz="2400" dirty="0"/>
                    <a:t>成分</a:t>
                  </a:r>
                </a:p>
              </p:txBody>
            </p:sp>
            <p:cxnSp>
              <p:nvCxnSpPr>
                <p:cNvPr id="24" name="直線矢印コネクタ 23"/>
                <p:cNvCxnSpPr/>
                <p:nvPr/>
              </p:nvCxnSpPr>
              <p:spPr>
                <a:xfrm>
                  <a:off x="4312082" y="5070682"/>
                  <a:ext cx="0" cy="8280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a:off x="6992239" y="6184062"/>
                  <a:ext cx="845717" cy="129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6082825" y="6908739"/>
                  <a:ext cx="1721557" cy="21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直線コネクタ 30"/>
                <p:cNvCxnSpPr/>
                <p:nvPr/>
              </p:nvCxnSpPr>
              <p:spPr>
                <a:xfrm>
                  <a:off x="6096000" y="6416250"/>
                  <a:ext cx="7501" cy="4749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7852824" y="5922453"/>
                  <a:ext cx="1382110" cy="523220"/>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ja-JP" altLang="en-US" sz="2800" dirty="0"/>
                    <a:t>ラベル</a:t>
                  </a:r>
                  <a:r>
                    <a:rPr lang="en-US" altLang="ja-JP" sz="2800" dirty="0"/>
                    <a:t>A</a:t>
                  </a:r>
                  <a:endParaRPr lang="ja-JP" altLang="en-US" sz="2800" dirty="0"/>
                </a:p>
              </p:txBody>
            </p:sp>
            <p:sp>
              <p:nvSpPr>
                <p:cNvPr id="35" name="テキスト ボックス 34"/>
                <p:cNvSpPr txBox="1"/>
                <p:nvPr/>
              </p:nvSpPr>
              <p:spPr>
                <a:xfrm>
                  <a:off x="7859136" y="6653703"/>
                  <a:ext cx="1369286"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ja-JP" altLang="en-US" sz="2800" dirty="0"/>
                    <a:t>ラベル</a:t>
                  </a:r>
                  <a:r>
                    <a:rPr lang="en-US" altLang="ja-JP" sz="2800" dirty="0"/>
                    <a:t>B</a:t>
                  </a:r>
                  <a:endParaRPr lang="ja-JP" altLang="en-US" sz="2800" dirty="0"/>
                </a:p>
              </p:txBody>
            </p:sp>
            <p:sp>
              <p:nvSpPr>
                <p:cNvPr id="45" name="テキスト ボックス 44"/>
                <p:cNvSpPr txBox="1"/>
                <p:nvPr/>
              </p:nvSpPr>
              <p:spPr>
                <a:xfrm>
                  <a:off x="7099628" y="5667870"/>
                  <a:ext cx="732893" cy="523220"/>
                </a:xfrm>
                <a:prstGeom prst="rect">
                  <a:avLst/>
                </a:prstGeom>
                <a:noFill/>
              </p:spPr>
              <p:txBody>
                <a:bodyPr wrap="none" rtlCol="0">
                  <a:spAutoFit/>
                </a:bodyPr>
                <a:lstStyle/>
                <a:p>
                  <a:r>
                    <a:rPr lang="en-US" altLang="ja-JP" sz="2800" dirty="0"/>
                    <a:t>5Hz</a:t>
                  </a:r>
                  <a:endParaRPr lang="ja-JP" altLang="en-US" sz="2800" dirty="0"/>
                </a:p>
              </p:txBody>
            </p:sp>
            <p:sp>
              <p:nvSpPr>
                <p:cNvPr id="46" name="テキスト ボックス 45"/>
                <p:cNvSpPr txBox="1"/>
                <p:nvPr/>
              </p:nvSpPr>
              <p:spPr>
                <a:xfrm>
                  <a:off x="6458308" y="6934669"/>
                  <a:ext cx="915635" cy="523220"/>
                </a:xfrm>
                <a:prstGeom prst="rect">
                  <a:avLst/>
                </a:prstGeom>
                <a:noFill/>
              </p:spPr>
              <p:txBody>
                <a:bodyPr wrap="none" rtlCol="0">
                  <a:spAutoFit/>
                </a:bodyPr>
                <a:lstStyle/>
                <a:p>
                  <a:r>
                    <a:rPr lang="en-US" altLang="ja-JP" sz="2800" dirty="0"/>
                    <a:t>10Hz</a:t>
                  </a:r>
                  <a:endParaRPr lang="ja-JP" altLang="en-US" sz="2800" dirty="0"/>
                </a:p>
              </p:txBody>
            </p:sp>
            <p:sp>
              <p:nvSpPr>
                <p:cNvPr id="51" name="テキスト ボックス 50"/>
                <p:cNvSpPr txBox="1"/>
                <p:nvPr/>
              </p:nvSpPr>
              <p:spPr>
                <a:xfrm>
                  <a:off x="5199760" y="5943994"/>
                  <a:ext cx="1792478" cy="461665"/>
                </a:xfrm>
                <a:prstGeom prst="rect">
                  <a:avLst/>
                </a:prstGeom>
                <a:noFill/>
                <a:ln w="28575">
                  <a:solidFill>
                    <a:srgbClr val="0070C0"/>
                  </a:solidFill>
                </a:ln>
              </p:spPr>
              <p:txBody>
                <a:bodyPr wrap="none" rtlCol="0">
                  <a:spAutoFit/>
                </a:bodyPr>
                <a:lstStyle/>
                <a:p>
                  <a:r>
                    <a:rPr lang="ja-JP" altLang="en-US" sz="2400" dirty="0"/>
                    <a:t>閾値フィルタ</a:t>
                  </a:r>
                </a:p>
              </p:txBody>
            </p:sp>
            <p:cxnSp>
              <p:nvCxnSpPr>
                <p:cNvPr id="52" name="直線矢印コネクタ 51"/>
                <p:cNvCxnSpPr>
                  <a:stCxn id="11" idx="3"/>
                  <a:endCxn id="51" idx="1"/>
                </p:cNvCxnSpPr>
                <p:nvPr/>
              </p:nvCxnSpPr>
              <p:spPr>
                <a:xfrm flipV="1">
                  <a:off x="4578602" y="6174827"/>
                  <a:ext cx="621158" cy="213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57" name="角丸四角形 56"/>
              <p:cNvSpPr/>
              <p:nvPr/>
            </p:nvSpPr>
            <p:spPr>
              <a:xfrm>
                <a:off x="3685486" y="3982786"/>
                <a:ext cx="400989" cy="37739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en-US" sz="3200" dirty="0"/>
                  <a:t>１</a:t>
                </a:r>
                <a:endParaRPr lang="ja-JP" altLang="en-US" dirty="0"/>
              </a:p>
            </p:txBody>
          </p:sp>
          <p:sp>
            <p:nvSpPr>
              <p:cNvPr id="58" name="角丸四角形 57"/>
              <p:cNvSpPr/>
              <p:nvPr/>
            </p:nvSpPr>
            <p:spPr>
              <a:xfrm>
                <a:off x="6273694" y="3784009"/>
                <a:ext cx="400989" cy="3773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3200" dirty="0"/>
                  <a:t>２</a:t>
                </a:r>
                <a:endParaRPr lang="ja-JP" altLang="en-US" dirty="0"/>
              </a:p>
            </p:txBody>
          </p:sp>
          <p:sp>
            <p:nvSpPr>
              <p:cNvPr id="59" name="角丸四角形 58"/>
              <p:cNvSpPr/>
              <p:nvPr/>
            </p:nvSpPr>
            <p:spPr>
              <a:xfrm>
                <a:off x="3257368" y="5620566"/>
                <a:ext cx="400989" cy="37739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200" dirty="0"/>
                  <a:t>３</a:t>
                </a:r>
                <a:endParaRPr lang="ja-JP" altLang="en-US" dirty="0"/>
              </a:p>
            </p:txBody>
          </p:sp>
          <p:cxnSp>
            <p:nvCxnSpPr>
              <p:cNvPr id="64" name="直線コネクタ 63"/>
              <p:cNvCxnSpPr/>
              <p:nvPr/>
            </p:nvCxnSpPr>
            <p:spPr>
              <a:xfrm>
                <a:off x="7088708" y="4985752"/>
                <a:ext cx="7501" cy="72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5283885" y="5716942"/>
                <a:ext cx="18118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正方形/長方形 69"/>
            <p:cNvSpPr/>
            <p:nvPr/>
          </p:nvSpPr>
          <p:spPr>
            <a:xfrm>
              <a:off x="1703828" y="2948671"/>
              <a:ext cx="9327029" cy="5658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9" name="テキスト ボックス 68"/>
            <p:cNvSpPr txBox="1"/>
            <p:nvPr/>
          </p:nvSpPr>
          <p:spPr>
            <a:xfrm>
              <a:off x="1703828" y="2687061"/>
              <a:ext cx="2869696"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ja-JP" altLang="en-US" sz="2800" dirty="0"/>
                <a:t>検出アルゴリズム</a:t>
              </a:r>
            </a:p>
          </p:txBody>
        </p:sp>
      </p:grpSp>
    </p:spTree>
    <p:extLst>
      <p:ext uri="{BB962C8B-B14F-4D97-AF65-F5344CB8AC3E}">
        <p14:creationId xmlns:p14="http://schemas.microsoft.com/office/powerpoint/2010/main" val="3298686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3"/>
          <p:cNvPicPr>
            <a:picLocks noChangeAspect="1"/>
          </p:cNvPicPr>
          <p:nvPr/>
        </p:nvPicPr>
        <p:blipFill rotWithShape="1">
          <a:blip r:embed="rId2"/>
          <a:srcRect l="24804" t="18289" r="28773" b="20518"/>
          <a:stretch/>
        </p:blipFill>
        <p:spPr>
          <a:xfrm>
            <a:off x="3335629" y="2210913"/>
            <a:ext cx="4340180" cy="3417155"/>
          </a:xfrm>
          <a:prstGeom prst="rect">
            <a:avLst/>
          </a:prstGeom>
        </p:spPr>
      </p:pic>
      <p:cxnSp>
        <p:nvCxnSpPr>
          <p:cNvPr id="6" name="直線矢印コネクタ 5"/>
          <p:cNvCxnSpPr/>
          <p:nvPr/>
        </p:nvCxnSpPr>
        <p:spPr>
          <a:xfrm flipV="1">
            <a:off x="3245476" y="2146412"/>
            <a:ext cx="0" cy="3420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テキスト ボックス 6"/>
          <p:cNvSpPr txBox="1"/>
          <p:nvPr/>
        </p:nvSpPr>
        <p:spPr>
          <a:xfrm>
            <a:off x="2826772" y="2026247"/>
            <a:ext cx="418704" cy="369332"/>
          </a:xfrm>
          <a:prstGeom prst="rect">
            <a:avLst/>
          </a:prstGeom>
          <a:noFill/>
        </p:spPr>
        <p:txBody>
          <a:bodyPr wrap="none" rtlCol="0">
            <a:spAutoFit/>
          </a:bodyPr>
          <a:lstStyle/>
          <a:p>
            <a:r>
              <a:rPr kumimoji="1" lang="en-US" altLang="ja-JP" dirty="0" smtClean="0"/>
              <a:t>20</a:t>
            </a:r>
            <a:endParaRPr kumimoji="1" lang="ja-JP" altLang="en-US" dirty="0"/>
          </a:p>
        </p:txBody>
      </p:sp>
      <p:sp>
        <p:nvSpPr>
          <p:cNvPr id="9" name="テキスト ボックス 8"/>
          <p:cNvSpPr txBox="1"/>
          <p:nvPr/>
        </p:nvSpPr>
        <p:spPr>
          <a:xfrm>
            <a:off x="2826772" y="5317245"/>
            <a:ext cx="489236" cy="369332"/>
          </a:xfrm>
          <a:prstGeom prst="rect">
            <a:avLst/>
          </a:prstGeom>
          <a:noFill/>
        </p:spPr>
        <p:txBody>
          <a:bodyPr wrap="none" rtlCol="0">
            <a:spAutoFit/>
          </a:bodyPr>
          <a:lstStyle/>
          <a:p>
            <a:r>
              <a:rPr kumimoji="1" lang="en-US" altLang="ja-JP" dirty="0" smtClean="0"/>
              <a:t>-20</a:t>
            </a:r>
            <a:endParaRPr kumimoji="1" lang="ja-JP" altLang="en-US" dirty="0"/>
          </a:p>
        </p:txBody>
      </p:sp>
      <p:sp>
        <p:nvSpPr>
          <p:cNvPr id="10" name="テキスト ボックス 9"/>
          <p:cNvSpPr txBox="1"/>
          <p:nvPr/>
        </p:nvSpPr>
        <p:spPr>
          <a:xfrm>
            <a:off x="3104251" y="1766135"/>
            <a:ext cx="423514" cy="369332"/>
          </a:xfrm>
          <a:prstGeom prst="rect">
            <a:avLst/>
          </a:prstGeom>
          <a:noFill/>
        </p:spPr>
        <p:txBody>
          <a:bodyPr wrap="none" rtlCol="0">
            <a:spAutoFit/>
          </a:bodyPr>
          <a:lstStyle/>
          <a:p>
            <a:r>
              <a:rPr lang="en-US" altLang="ja-JP" dirty="0" err="1" smtClean="0"/>
              <a:t>μT</a:t>
            </a:r>
            <a:endParaRPr kumimoji="1" lang="ja-JP" altLang="en-US" dirty="0"/>
          </a:p>
        </p:txBody>
      </p:sp>
      <p:sp>
        <p:nvSpPr>
          <p:cNvPr id="11" name="テキスト ボックス 10"/>
          <p:cNvSpPr txBox="1"/>
          <p:nvPr/>
        </p:nvSpPr>
        <p:spPr>
          <a:xfrm>
            <a:off x="7695430" y="3734824"/>
            <a:ext cx="707245" cy="369332"/>
          </a:xfrm>
          <a:prstGeom prst="rect">
            <a:avLst/>
          </a:prstGeom>
          <a:noFill/>
        </p:spPr>
        <p:txBody>
          <a:bodyPr wrap="none" rtlCol="0">
            <a:spAutoFit/>
          </a:bodyPr>
          <a:lstStyle/>
          <a:p>
            <a:r>
              <a:rPr kumimoji="1" lang="en-US" altLang="ja-JP" dirty="0" smtClean="0"/>
              <a:t>5.6</a:t>
            </a:r>
            <a:r>
              <a:rPr kumimoji="1" lang="ja-JP" altLang="en-US" dirty="0" smtClean="0"/>
              <a:t>秒</a:t>
            </a:r>
            <a:endParaRPr kumimoji="1" lang="ja-JP" altLang="en-US" dirty="0"/>
          </a:p>
        </p:txBody>
      </p:sp>
      <p:cxnSp>
        <p:nvCxnSpPr>
          <p:cNvPr id="5" name="直線矢印コネクタ 4"/>
          <p:cNvCxnSpPr>
            <a:stCxn id="8" idx="0"/>
          </p:cNvCxnSpPr>
          <p:nvPr/>
        </p:nvCxnSpPr>
        <p:spPr>
          <a:xfrm flipV="1">
            <a:off x="5740132" y="5628068"/>
            <a:ext cx="467485" cy="727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917631" y="6355170"/>
            <a:ext cx="1645002" cy="369332"/>
          </a:xfrm>
          <a:prstGeom prst="rect">
            <a:avLst/>
          </a:prstGeom>
          <a:noFill/>
        </p:spPr>
        <p:txBody>
          <a:bodyPr wrap="none" rtlCol="0">
            <a:spAutoFit/>
          </a:bodyPr>
          <a:lstStyle/>
          <a:p>
            <a:r>
              <a:rPr lang="ja-JP" altLang="en-US" dirty="0" smtClean="0"/>
              <a:t>ラベル</a:t>
            </a:r>
            <a:r>
              <a:rPr lang="en-US" altLang="ja-JP" dirty="0"/>
              <a:t>A</a:t>
            </a:r>
            <a:r>
              <a:rPr lang="ja-JP" altLang="en-US" dirty="0" smtClean="0"/>
              <a:t>検出中</a:t>
            </a:r>
            <a:endParaRPr kumimoji="1" lang="ja-JP" altLang="en-US" dirty="0"/>
          </a:p>
        </p:txBody>
      </p:sp>
    </p:spTree>
    <p:extLst>
      <p:ext uri="{BB962C8B-B14F-4D97-AF65-F5344CB8AC3E}">
        <p14:creationId xmlns:p14="http://schemas.microsoft.com/office/powerpoint/2010/main" val="36577192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3"/>
          <p:cNvPicPr>
            <a:picLocks noChangeAspect="1"/>
          </p:cNvPicPr>
          <p:nvPr/>
        </p:nvPicPr>
        <p:blipFill rotWithShape="1">
          <a:blip r:embed="rId2"/>
          <a:srcRect l="24804" t="18289" r="28773" b="20518"/>
          <a:stretch/>
        </p:blipFill>
        <p:spPr>
          <a:xfrm>
            <a:off x="3335629" y="2210913"/>
            <a:ext cx="4340180" cy="3417155"/>
          </a:xfrm>
          <a:prstGeom prst="rect">
            <a:avLst/>
          </a:prstGeom>
        </p:spPr>
      </p:pic>
      <p:cxnSp>
        <p:nvCxnSpPr>
          <p:cNvPr id="6" name="直線矢印コネクタ 5"/>
          <p:cNvCxnSpPr/>
          <p:nvPr/>
        </p:nvCxnSpPr>
        <p:spPr>
          <a:xfrm flipV="1">
            <a:off x="3245476" y="2146412"/>
            <a:ext cx="0" cy="3420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テキスト ボックス 6"/>
          <p:cNvSpPr txBox="1"/>
          <p:nvPr/>
        </p:nvSpPr>
        <p:spPr>
          <a:xfrm>
            <a:off x="2826772" y="2026247"/>
            <a:ext cx="418704" cy="369332"/>
          </a:xfrm>
          <a:prstGeom prst="rect">
            <a:avLst/>
          </a:prstGeom>
          <a:noFill/>
        </p:spPr>
        <p:txBody>
          <a:bodyPr wrap="none" rtlCol="0">
            <a:spAutoFit/>
          </a:bodyPr>
          <a:lstStyle/>
          <a:p>
            <a:r>
              <a:rPr kumimoji="1" lang="en-US" altLang="ja-JP" dirty="0" smtClean="0"/>
              <a:t>20</a:t>
            </a:r>
            <a:endParaRPr kumimoji="1" lang="ja-JP" altLang="en-US" dirty="0"/>
          </a:p>
        </p:txBody>
      </p:sp>
      <p:sp>
        <p:nvSpPr>
          <p:cNvPr id="9" name="テキスト ボックス 8"/>
          <p:cNvSpPr txBox="1"/>
          <p:nvPr/>
        </p:nvSpPr>
        <p:spPr>
          <a:xfrm>
            <a:off x="2826772" y="5317245"/>
            <a:ext cx="489236" cy="369332"/>
          </a:xfrm>
          <a:prstGeom prst="rect">
            <a:avLst/>
          </a:prstGeom>
          <a:noFill/>
        </p:spPr>
        <p:txBody>
          <a:bodyPr wrap="none" rtlCol="0">
            <a:spAutoFit/>
          </a:bodyPr>
          <a:lstStyle/>
          <a:p>
            <a:r>
              <a:rPr kumimoji="1" lang="en-US" altLang="ja-JP" dirty="0" smtClean="0"/>
              <a:t>-20</a:t>
            </a:r>
            <a:endParaRPr kumimoji="1" lang="ja-JP" altLang="en-US" dirty="0"/>
          </a:p>
        </p:txBody>
      </p:sp>
      <p:sp>
        <p:nvSpPr>
          <p:cNvPr id="10" name="テキスト ボックス 9"/>
          <p:cNvSpPr txBox="1"/>
          <p:nvPr/>
        </p:nvSpPr>
        <p:spPr>
          <a:xfrm>
            <a:off x="3104251" y="1766135"/>
            <a:ext cx="423514" cy="369332"/>
          </a:xfrm>
          <a:prstGeom prst="rect">
            <a:avLst/>
          </a:prstGeom>
          <a:noFill/>
        </p:spPr>
        <p:txBody>
          <a:bodyPr wrap="none" rtlCol="0">
            <a:spAutoFit/>
          </a:bodyPr>
          <a:lstStyle/>
          <a:p>
            <a:r>
              <a:rPr lang="en-US" altLang="ja-JP" dirty="0" err="1" smtClean="0"/>
              <a:t>μT</a:t>
            </a:r>
            <a:endParaRPr kumimoji="1" lang="ja-JP" altLang="en-US" dirty="0"/>
          </a:p>
        </p:txBody>
      </p:sp>
      <p:sp>
        <p:nvSpPr>
          <p:cNvPr id="11" name="テキスト ボックス 10"/>
          <p:cNvSpPr txBox="1"/>
          <p:nvPr/>
        </p:nvSpPr>
        <p:spPr>
          <a:xfrm>
            <a:off x="7695430" y="3734824"/>
            <a:ext cx="707245" cy="369332"/>
          </a:xfrm>
          <a:prstGeom prst="rect">
            <a:avLst/>
          </a:prstGeom>
          <a:noFill/>
        </p:spPr>
        <p:txBody>
          <a:bodyPr wrap="none" rtlCol="0">
            <a:spAutoFit/>
          </a:bodyPr>
          <a:lstStyle/>
          <a:p>
            <a:r>
              <a:rPr kumimoji="1" lang="en-US" altLang="ja-JP" dirty="0" smtClean="0"/>
              <a:t>5.6</a:t>
            </a:r>
            <a:r>
              <a:rPr kumimoji="1" lang="ja-JP" altLang="en-US" dirty="0" smtClean="0"/>
              <a:t>秒</a:t>
            </a:r>
            <a:endParaRPr kumimoji="1" lang="ja-JP" altLang="en-US" dirty="0"/>
          </a:p>
        </p:txBody>
      </p:sp>
      <p:cxnSp>
        <p:nvCxnSpPr>
          <p:cNvPr id="5" name="直線矢印コネクタ 4"/>
          <p:cNvCxnSpPr>
            <a:stCxn id="8" idx="0"/>
          </p:cNvCxnSpPr>
          <p:nvPr/>
        </p:nvCxnSpPr>
        <p:spPr>
          <a:xfrm flipH="1" flipV="1">
            <a:off x="5692462" y="5686578"/>
            <a:ext cx="42861" cy="668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917631" y="6355170"/>
            <a:ext cx="1635384" cy="369332"/>
          </a:xfrm>
          <a:prstGeom prst="rect">
            <a:avLst/>
          </a:prstGeom>
          <a:noFill/>
        </p:spPr>
        <p:txBody>
          <a:bodyPr wrap="none" rtlCol="0">
            <a:spAutoFit/>
          </a:bodyPr>
          <a:lstStyle/>
          <a:p>
            <a:r>
              <a:rPr lang="ja-JP" altLang="en-US" dirty="0" smtClean="0"/>
              <a:t>ラベル</a:t>
            </a:r>
            <a:r>
              <a:rPr lang="en-US" altLang="ja-JP" dirty="0" smtClean="0"/>
              <a:t>C</a:t>
            </a:r>
            <a:r>
              <a:rPr lang="ja-JP" altLang="en-US" dirty="0" smtClean="0"/>
              <a:t>検出中</a:t>
            </a:r>
            <a:endParaRPr kumimoji="1" lang="ja-JP" altLang="en-US" dirty="0"/>
          </a:p>
        </p:txBody>
      </p:sp>
    </p:spTree>
    <p:extLst>
      <p:ext uri="{BB962C8B-B14F-4D97-AF65-F5344CB8AC3E}">
        <p14:creationId xmlns:p14="http://schemas.microsoft.com/office/powerpoint/2010/main" val="13176390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6815" y="1056068"/>
            <a:ext cx="7315300" cy="4836017"/>
          </a:xfrm>
          <a:prstGeom prst="rect">
            <a:avLst/>
          </a:prstGeom>
        </p:spPr>
      </p:pic>
      <p:sp>
        <p:nvSpPr>
          <p:cNvPr id="5" name="正方形/長方形 4"/>
          <p:cNvSpPr/>
          <p:nvPr/>
        </p:nvSpPr>
        <p:spPr>
          <a:xfrm>
            <a:off x="2910625" y="3863662"/>
            <a:ext cx="4095482" cy="179016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a:off x="2034862" y="3474076"/>
            <a:ext cx="875763" cy="4926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1419309" y="2266682"/>
            <a:ext cx="615553" cy="1870064"/>
          </a:xfrm>
          <a:prstGeom prst="rect">
            <a:avLst/>
          </a:prstGeom>
          <a:noFill/>
          <a:ln w="28575">
            <a:solidFill>
              <a:srgbClr val="FF0000"/>
            </a:solidFill>
          </a:ln>
        </p:spPr>
        <p:txBody>
          <a:bodyPr vert="eaVert" wrap="none" rtlCol="0">
            <a:spAutoFit/>
          </a:bodyPr>
          <a:lstStyle/>
          <a:p>
            <a:r>
              <a:rPr kumimoji="1" lang="ja-JP" altLang="en-US" sz="2800" dirty="0" smtClean="0"/>
              <a:t>変更が必要</a:t>
            </a:r>
            <a:endParaRPr kumimoji="1" lang="ja-JP" altLang="en-US" sz="2800" dirty="0"/>
          </a:p>
        </p:txBody>
      </p:sp>
    </p:spTree>
    <p:extLst>
      <p:ext uri="{BB962C8B-B14F-4D97-AF65-F5344CB8AC3E}">
        <p14:creationId xmlns:p14="http://schemas.microsoft.com/office/powerpoint/2010/main" val="34690728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ラベル付けの変更</a:t>
            </a:r>
            <a:endParaRPr kumimoji="1" lang="ja-JP" altLang="en-US" dirty="0"/>
          </a:p>
        </p:txBody>
      </p:sp>
      <p:sp>
        <p:nvSpPr>
          <p:cNvPr id="3" name="コンテンツ プレースホルダー 2"/>
          <p:cNvSpPr>
            <a:spLocks noGrp="1"/>
          </p:cNvSpPr>
          <p:nvPr>
            <p:ph idx="1"/>
          </p:nvPr>
        </p:nvSpPr>
        <p:spPr/>
        <p:txBody>
          <a:bodyPr/>
          <a:lstStyle/>
          <a:p>
            <a:pPr>
              <a:buClr>
                <a:schemeClr val="accent1">
                  <a:lumMod val="50000"/>
                </a:schemeClr>
              </a:buClr>
              <a:buFont typeface="Wingdings" panose="05000000000000000000" pitchFamily="2" charset="2"/>
              <a:buChar char="n"/>
            </a:pPr>
            <a:r>
              <a:rPr kumimoji="1" lang="ja-JP" altLang="en-US" dirty="0" smtClean="0"/>
              <a:t>通過位置検出</a:t>
            </a:r>
            <a:r>
              <a:rPr lang="ja-JP" altLang="en-US" dirty="0" smtClean="0"/>
              <a:t>と通過方向検出を行う</a:t>
            </a:r>
            <a:endParaRPr kumimoji="1" lang="en-US" altLang="ja-JP" dirty="0" smtClean="0"/>
          </a:p>
          <a:p>
            <a:pPr lvl="1">
              <a:buClr>
                <a:schemeClr val="accent1"/>
              </a:buClr>
              <a:buFont typeface="Wingdings" panose="05000000000000000000" pitchFamily="2" charset="2"/>
              <a:buChar char="n"/>
            </a:pPr>
            <a:r>
              <a:rPr kumimoji="1" lang="ja-JP" altLang="en-US" dirty="0" smtClean="0"/>
              <a:t>閾値</a:t>
            </a:r>
            <a:r>
              <a:rPr kumimoji="1" lang="ja-JP" altLang="en-US" dirty="0" smtClean="0"/>
              <a:t>の変更</a:t>
            </a:r>
            <a:endParaRPr kumimoji="1" lang="en-US" altLang="ja-JP" dirty="0" smtClean="0"/>
          </a:p>
          <a:p>
            <a:pPr lvl="2">
              <a:buClr>
                <a:schemeClr val="accent1">
                  <a:lumMod val="50000"/>
                </a:schemeClr>
              </a:buClr>
              <a:buFont typeface="Wingdings" panose="05000000000000000000" pitchFamily="2" charset="2"/>
              <a:buChar char="p"/>
            </a:pPr>
            <a:r>
              <a:rPr lang="ja-JP" altLang="en-US" dirty="0" smtClean="0"/>
              <a:t>固定値でなく観測した値から決定</a:t>
            </a:r>
            <a:endParaRPr lang="en-US" altLang="ja-JP" dirty="0" smtClean="0"/>
          </a:p>
          <a:p>
            <a:pPr lvl="3">
              <a:buClr>
                <a:schemeClr val="accent1"/>
              </a:buClr>
              <a:buFont typeface="Wingdings" panose="05000000000000000000" pitchFamily="2" charset="2"/>
              <a:buChar char="p"/>
            </a:pPr>
            <a:r>
              <a:rPr lang="ja-JP" altLang="en-US" dirty="0" smtClean="0"/>
              <a:t>平均値を超えるか</a:t>
            </a:r>
            <a:endParaRPr lang="en-US" altLang="ja-JP" dirty="0" smtClean="0"/>
          </a:p>
          <a:p>
            <a:pPr lvl="3">
              <a:buClr>
                <a:schemeClr val="accent1"/>
              </a:buClr>
              <a:buFont typeface="Wingdings" panose="05000000000000000000" pitchFamily="2" charset="2"/>
              <a:buChar char="p"/>
            </a:pPr>
            <a:r>
              <a:rPr lang="ja-JP" altLang="en-US" dirty="0" smtClean="0"/>
              <a:t>歩行データを参考に決定</a:t>
            </a:r>
            <a:endParaRPr lang="en-US" altLang="ja-JP" dirty="0" smtClean="0"/>
          </a:p>
          <a:p>
            <a:pPr lvl="1">
              <a:buClr>
                <a:schemeClr val="accent1"/>
              </a:buClr>
              <a:buFont typeface="Wingdings" panose="05000000000000000000" pitchFamily="2" charset="2"/>
              <a:buChar char="n"/>
            </a:pPr>
            <a:r>
              <a:rPr lang="ja-JP" altLang="en-US" dirty="0" smtClean="0"/>
              <a:t>通過を検出したら必ずラベル付けを行う</a:t>
            </a:r>
            <a:endParaRPr lang="en-US" altLang="ja-JP" dirty="0" smtClean="0"/>
          </a:p>
          <a:p>
            <a:pPr lvl="2">
              <a:buClr>
                <a:schemeClr val="accent1">
                  <a:lumMod val="50000"/>
                </a:schemeClr>
              </a:buClr>
              <a:buFont typeface="Wingdings" panose="05000000000000000000" pitchFamily="2" charset="2"/>
              <a:buChar char="p"/>
            </a:pPr>
            <a:r>
              <a:rPr lang="ja-JP" altLang="en-US" dirty="0" smtClean="0"/>
              <a:t>閾値でなく、一番高いスペクトルを持つ周波数でラベル付け</a:t>
            </a:r>
            <a:endParaRPr lang="en-US" altLang="ja-JP" dirty="0"/>
          </a:p>
          <a:p>
            <a:pPr lvl="2">
              <a:buClr>
                <a:schemeClr val="accent1">
                  <a:lumMod val="50000"/>
                </a:schemeClr>
              </a:buClr>
              <a:buFont typeface="Wingdings" panose="05000000000000000000" pitchFamily="2" charset="2"/>
              <a:buChar char="p"/>
            </a:pPr>
            <a:r>
              <a:rPr lang="ja-JP" altLang="en-US" dirty="0" smtClean="0"/>
              <a:t>スペクトルの微分値を用いて変化の大きい値でラベル付け</a:t>
            </a:r>
            <a:endParaRPr lang="en-US" altLang="ja-JP" dirty="0" smtClean="0"/>
          </a:p>
          <a:p>
            <a:pPr lvl="1">
              <a:buClr>
                <a:schemeClr val="accent1">
                  <a:lumMod val="50000"/>
                </a:schemeClr>
              </a:buClr>
              <a:buFont typeface="Wingdings" panose="05000000000000000000" pitchFamily="2" charset="2"/>
              <a:buChar char="n"/>
            </a:pPr>
            <a:endParaRPr lang="en-US" altLang="ja-JP" dirty="0" smtClean="0"/>
          </a:p>
          <a:p>
            <a:pPr lvl="1">
              <a:buClr>
                <a:schemeClr val="accent1">
                  <a:lumMod val="50000"/>
                </a:schemeClr>
              </a:buClr>
              <a:buFont typeface="Wingdings" panose="05000000000000000000" pitchFamily="2" charset="2"/>
              <a:buChar char="n"/>
            </a:pPr>
            <a:endParaRPr kumimoji="1" lang="ja-JP" altLang="en-US" dirty="0"/>
          </a:p>
        </p:txBody>
      </p:sp>
    </p:spTree>
    <p:extLst>
      <p:ext uri="{BB962C8B-B14F-4D97-AF65-F5344CB8AC3E}">
        <p14:creationId xmlns:p14="http://schemas.microsoft.com/office/powerpoint/2010/main" val="4113418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今後の方針</a:t>
            </a:r>
            <a:endParaRPr kumimoji="1" lang="ja-JP" altLang="en-US" dirty="0"/>
          </a:p>
        </p:txBody>
      </p:sp>
      <p:sp>
        <p:nvSpPr>
          <p:cNvPr id="3" name="コンテンツ プレースホルダー 2"/>
          <p:cNvSpPr>
            <a:spLocks noGrp="1"/>
          </p:cNvSpPr>
          <p:nvPr>
            <p:ph idx="1"/>
          </p:nvPr>
        </p:nvSpPr>
        <p:spPr/>
        <p:txBody>
          <a:bodyPr/>
          <a:lstStyle/>
          <a:p>
            <a:pPr>
              <a:buClr>
                <a:schemeClr val="accent1">
                  <a:lumMod val="50000"/>
                </a:schemeClr>
              </a:buClr>
              <a:buFont typeface="Wingdings" panose="05000000000000000000" pitchFamily="2" charset="2"/>
              <a:buChar char="n"/>
            </a:pPr>
            <a:r>
              <a:rPr lang="ja-JP" altLang="en-US" dirty="0" smtClean="0"/>
              <a:t>ラベル付けアルゴリズムの改良</a:t>
            </a:r>
            <a:endParaRPr lang="en-US" altLang="ja-JP" dirty="0" smtClean="0"/>
          </a:p>
          <a:p>
            <a:pPr>
              <a:buClr>
                <a:schemeClr val="accent1">
                  <a:lumMod val="50000"/>
                </a:schemeClr>
              </a:buClr>
              <a:buFont typeface="Wingdings" panose="05000000000000000000" pitchFamily="2" charset="2"/>
              <a:buChar char="n"/>
            </a:pPr>
            <a:r>
              <a:rPr kumimoji="1" lang="en-US" altLang="ja-JP" dirty="0" smtClean="0"/>
              <a:t>Android</a:t>
            </a:r>
            <a:r>
              <a:rPr kumimoji="1" lang="ja-JP" altLang="en-US" dirty="0" smtClean="0"/>
              <a:t>アプリ</a:t>
            </a:r>
            <a:r>
              <a:rPr lang="ja-JP" altLang="en-US" dirty="0" smtClean="0"/>
              <a:t>として実装</a:t>
            </a:r>
            <a:endParaRPr kumimoji="1" lang="en-US" altLang="ja-JP" dirty="0" smtClean="0"/>
          </a:p>
        </p:txBody>
      </p:sp>
    </p:spTree>
    <p:extLst>
      <p:ext uri="{BB962C8B-B14F-4D97-AF65-F5344CB8AC3E}">
        <p14:creationId xmlns:p14="http://schemas.microsoft.com/office/powerpoint/2010/main" val="443114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アプローチ</a:t>
            </a:r>
            <a:endParaRPr kumimoji="1" lang="ja-JP" altLang="en-US" dirty="0"/>
          </a:p>
        </p:txBody>
      </p:sp>
      <p:sp>
        <p:nvSpPr>
          <p:cNvPr id="3" name="コンテンツ プレースホルダー 2"/>
          <p:cNvSpPr>
            <a:spLocks noGrp="1"/>
          </p:cNvSpPr>
          <p:nvPr>
            <p:ph idx="1"/>
          </p:nvPr>
        </p:nvSpPr>
        <p:spPr/>
        <p:txBody>
          <a:bodyPr/>
          <a:lstStyle/>
          <a:p>
            <a:r>
              <a:rPr lang="ja-JP" altLang="en-US" dirty="0"/>
              <a:t>磁石</a:t>
            </a:r>
            <a:r>
              <a:rPr lang="ja-JP" altLang="en-US" dirty="0" smtClean="0"/>
              <a:t>を回転させて周期的な磁場を生成</a:t>
            </a:r>
            <a:endParaRPr lang="en-US" altLang="ja-JP" dirty="0" smtClean="0"/>
          </a:p>
          <a:p>
            <a:r>
              <a:rPr lang="ja-JP" altLang="en-US" dirty="0" smtClean="0"/>
              <a:t>磁気センサで磁気を取得し、周波数解析</a:t>
            </a:r>
            <a:endParaRPr lang="en-US" altLang="ja-JP" dirty="0" smtClean="0"/>
          </a:p>
          <a:p>
            <a:r>
              <a:rPr kumimoji="1" lang="ja-JP" altLang="en-US" dirty="0"/>
              <a:t>特定</a:t>
            </a:r>
            <a:r>
              <a:rPr kumimoji="1" lang="ja-JP" altLang="en-US" dirty="0" smtClean="0"/>
              <a:t>の周波数のスペクトルが閾値を超えたらラベル付け</a:t>
            </a:r>
            <a:endParaRPr kumimoji="1" lang="en-US" altLang="ja-JP" dirty="0" smtClean="0"/>
          </a:p>
          <a:p>
            <a:r>
              <a:rPr lang="ja-JP" altLang="en-US" dirty="0" smtClean="0"/>
              <a:t>ラベル</a:t>
            </a:r>
            <a:r>
              <a:rPr lang="ja-JP" altLang="en-US" dirty="0"/>
              <a:t>付</a:t>
            </a:r>
            <a:r>
              <a:rPr lang="ja-JP" altLang="en-US" dirty="0" smtClean="0"/>
              <a:t>けのパターンから通過と通過方向を検出する</a:t>
            </a:r>
            <a:endParaRPr kumimoji="1" lang="ja-JP" altLang="en-US" dirty="0"/>
          </a:p>
        </p:txBody>
      </p:sp>
    </p:spTree>
    <p:extLst>
      <p:ext uri="{BB962C8B-B14F-4D97-AF65-F5344CB8AC3E}">
        <p14:creationId xmlns:p14="http://schemas.microsoft.com/office/powerpoint/2010/main" val="78897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磁石</a:t>
            </a:r>
            <a:r>
              <a:rPr lang="ja-JP" altLang="en-US" dirty="0" smtClean="0"/>
              <a:t>の特性　直径</a:t>
            </a:r>
            <a:r>
              <a:rPr lang="en-US" altLang="ja-JP" dirty="0" smtClean="0"/>
              <a:t>2cm,</a:t>
            </a:r>
            <a:r>
              <a:rPr lang="ja-JP" altLang="en-US" dirty="0" smtClean="0"/>
              <a:t>厚さ</a:t>
            </a:r>
            <a:r>
              <a:rPr lang="en-US" altLang="ja-JP" dirty="0" smtClean="0"/>
              <a:t>8cm</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321431305"/>
              </p:ext>
            </p:extLst>
          </p:nvPr>
        </p:nvGraphicFramePr>
        <p:xfrm>
          <a:off x="664030" y="1690688"/>
          <a:ext cx="9815285" cy="6023203"/>
        </p:xfrm>
        <a:graphic>
          <a:graphicData uri="http://schemas.openxmlformats.org/drawingml/2006/chart">
            <c:chart xmlns:c="http://schemas.openxmlformats.org/drawingml/2006/chart" xmlns:r="http://schemas.openxmlformats.org/officeDocument/2006/relationships" r:id="rId2"/>
          </a:graphicData>
        </a:graphic>
      </p:graphicFrame>
      <p:sp>
        <p:nvSpPr>
          <p:cNvPr id="5" name="テキスト ボックス 4"/>
          <p:cNvSpPr txBox="1"/>
          <p:nvPr/>
        </p:nvSpPr>
        <p:spPr>
          <a:xfrm>
            <a:off x="2627086" y="7707086"/>
            <a:ext cx="6040436" cy="523220"/>
          </a:xfrm>
          <a:prstGeom prst="rect">
            <a:avLst/>
          </a:prstGeom>
          <a:noFill/>
        </p:spPr>
        <p:txBody>
          <a:bodyPr wrap="none" rtlCol="0">
            <a:spAutoFit/>
          </a:bodyPr>
          <a:lstStyle/>
          <a:p>
            <a:r>
              <a:rPr lang="ja-JP" altLang="en-US" sz="2800" dirty="0"/>
              <a:t>図</a:t>
            </a:r>
            <a:r>
              <a:rPr lang="en-US" altLang="ja-JP" sz="2800" dirty="0"/>
              <a:t>3 </a:t>
            </a:r>
            <a:r>
              <a:rPr lang="ja-JP" altLang="en-US" sz="2800" dirty="0"/>
              <a:t>磁石からの距離と磁束密度の関係</a:t>
            </a:r>
          </a:p>
        </p:txBody>
      </p:sp>
    </p:spTree>
    <p:extLst>
      <p:ext uri="{BB962C8B-B14F-4D97-AF65-F5344CB8AC3E}">
        <p14:creationId xmlns:p14="http://schemas.microsoft.com/office/powerpoint/2010/main" val="2185163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磁場の変化</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483" y="2391896"/>
            <a:ext cx="5586012" cy="4176000"/>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3495" y="2256959"/>
            <a:ext cx="6192000" cy="2903319"/>
          </a:xfrm>
          <a:prstGeom prst="rect">
            <a:avLst/>
          </a:prstGeom>
        </p:spPr>
      </p:pic>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26841" t="7220" b="48607"/>
          <a:stretch/>
        </p:blipFill>
        <p:spPr>
          <a:xfrm>
            <a:off x="7362825" y="-19051"/>
            <a:ext cx="4086683" cy="1844675"/>
          </a:xfrm>
          <a:prstGeom prst="rect">
            <a:avLst/>
          </a:prstGeom>
        </p:spPr>
      </p:pic>
    </p:spTree>
    <p:extLst>
      <p:ext uri="{BB962C8B-B14F-4D97-AF65-F5344CB8AC3E}">
        <p14:creationId xmlns:p14="http://schemas.microsoft.com/office/powerpoint/2010/main" val="1909333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a:xfrm>
            <a:off x="838200" y="1869167"/>
            <a:ext cx="10515600" cy="4351339"/>
          </a:xfrm>
        </p:spPr>
        <p:txBody>
          <a:bodyPr>
            <a:normAutofit fontScale="92500" lnSpcReduction="20000"/>
          </a:bodyPr>
          <a:lstStyle/>
          <a:p>
            <a:r>
              <a:rPr kumimoji="1" lang="ja-JP" altLang="en-US" dirty="0" smtClean="0"/>
              <a:t>通過検出実験</a:t>
            </a:r>
            <a:endParaRPr kumimoji="1" lang="en-US" altLang="ja-JP" dirty="0" smtClean="0"/>
          </a:p>
          <a:p>
            <a:pPr lvl="1"/>
            <a:r>
              <a:rPr lang="ja-JP" altLang="en-US" dirty="0" smtClean="0"/>
              <a:t>通過の検出率</a:t>
            </a:r>
            <a:endParaRPr lang="en-US" altLang="ja-JP" dirty="0" smtClean="0"/>
          </a:p>
          <a:p>
            <a:pPr lvl="1"/>
            <a:r>
              <a:rPr lang="ja-JP" altLang="en-US" dirty="0" smtClean="0"/>
              <a:t>通過方向の検出率</a:t>
            </a:r>
            <a:endParaRPr lang="en-US" altLang="ja-JP" dirty="0" smtClean="0"/>
          </a:p>
          <a:p>
            <a:r>
              <a:rPr lang="en-US" altLang="ja-JP" dirty="0" smtClean="0"/>
              <a:t>50cm</a:t>
            </a:r>
          </a:p>
          <a:p>
            <a:pPr lvl="1"/>
            <a:r>
              <a:rPr lang="ja-JP" altLang="en-US" dirty="0" smtClean="0"/>
              <a:t>通過検出率</a:t>
            </a:r>
            <a:r>
              <a:rPr lang="en-US" altLang="ja-JP" dirty="0" smtClean="0"/>
              <a:t>:89%</a:t>
            </a:r>
          </a:p>
          <a:p>
            <a:pPr lvl="1"/>
            <a:r>
              <a:rPr lang="ja-JP" altLang="en-US" dirty="0" smtClean="0"/>
              <a:t>通過方向検出率</a:t>
            </a:r>
            <a:r>
              <a:rPr lang="en-US" altLang="ja-JP" dirty="0" smtClean="0"/>
              <a:t>:89%</a:t>
            </a:r>
          </a:p>
          <a:p>
            <a:r>
              <a:rPr lang="en-US" altLang="ja-JP" dirty="0" smtClean="0"/>
              <a:t>75cm</a:t>
            </a:r>
          </a:p>
          <a:p>
            <a:pPr lvl="1"/>
            <a:r>
              <a:rPr lang="ja-JP" altLang="en-US" dirty="0"/>
              <a:t>通過検出率</a:t>
            </a:r>
            <a:r>
              <a:rPr lang="en-US" altLang="ja-JP" dirty="0" smtClean="0"/>
              <a:t>:83%</a:t>
            </a:r>
            <a:endParaRPr lang="en-US" altLang="ja-JP" dirty="0"/>
          </a:p>
          <a:p>
            <a:pPr lvl="1"/>
            <a:r>
              <a:rPr lang="ja-JP" altLang="en-US" dirty="0"/>
              <a:t>通過方向検出率</a:t>
            </a:r>
            <a:r>
              <a:rPr lang="en-US" altLang="ja-JP" dirty="0" smtClean="0"/>
              <a:t>:</a:t>
            </a:r>
            <a:r>
              <a:rPr lang="en-US" altLang="ja-JP" dirty="0"/>
              <a:t>83</a:t>
            </a:r>
            <a:r>
              <a:rPr lang="en-US" altLang="ja-JP" dirty="0" smtClean="0"/>
              <a:t>%</a:t>
            </a:r>
            <a:endParaRPr lang="en-US" altLang="ja-JP" dirty="0"/>
          </a:p>
          <a:p>
            <a:r>
              <a:rPr lang="en-US" altLang="ja-JP" dirty="0" smtClean="0"/>
              <a:t>100cm</a:t>
            </a:r>
          </a:p>
          <a:p>
            <a:pPr lvl="1"/>
            <a:r>
              <a:rPr lang="ja-JP" altLang="en-US" dirty="0"/>
              <a:t>通過検出率</a:t>
            </a:r>
            <a:r>
              <a:rPr lang="en-US" altLang="ja-JP" dirty="0" smtClean="0"/>
              <a:t>:39%</a:t>
            </a:r>
            <a:endParaRPr lang="en-US" altLang="ja-JP" dirty="0"/>
          </a:p>
          <a:p>
            <a:pPr lvl="1"/>
            <a:r>
              <a:rPr lang="ja-JP" altLang="en-US" dirty="0"/>
              <a:t>通過方向検出率</a:t>
            </a:r>
            <a:r>
              <a:rPr lang="en-US" altLang="ja-JP" dirty="0" smtClean="0"/>
              <a:t>:39%</a:t>
            </a:r>
            <a:endParaRPr lang="en-US" altLang="ja-JP" dirty="0"/>
          </a:p>
          <a:p>
            <a:pPr lvl="1"/>
            <a:endParaRPr lang="en-US" altLang="ja-JP" dirty="0" smtClean="0"/>
          </a:p>
          <a:p>
            <a:pPr lvl="1"/>
            <a:endParaRPr lang="en-US" altLang="ja-JP" dirty="0"/>
          </a:p>
          <a:p>
            <a:endParaRPr lang="en-US" altLang="ja-JP" dirty="0" smtClean="0"/>
          </a:p>
        </p:txBody>
      </p:sp>
      <p:grpSp>
        <p:nvGrpSpPr>
          <p:cNvPr id="4" name="グループ化 3"/>
          <p:cNvGrpSpPr/>
          <p:nvPr/>
        </p:nvGrpSpPr>
        <p:grpSpPr>
          <a:xfrm>
            <a:off x="6362782" y="-657786"/>
            <a:ext cx="3822829" cy="2348476"/>
            <a:chOff x="6362781" y="-657786"/>
            <a:chExt cx="3822829" cy="2348475"/>
          </a:xfrm>
        </p:grpSpPr>
        <p:grpSp>
          <p:nvGrpSpPr>
            <p:cNvPr id="5" name="グループ化 4"/>
            <p:cNvGrpSpPr/>
            <p:nvPr/>
          </p:nvGrpSpPr>
          <p:grpSpPr>
            <a:xfrm>
              <a:off x="6362781" y="-657786"/>
              <a:ext cx="3822829" cy="2348475"/>
              <a:chOff x="6248166" y="-90293"/>
              <a:chExt cx="3822829" cy="2348475"/>
            </a:xfrm>
          </p:grpSpPr>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21180" t="3746" r="32031" b="57902"/>
              <a:stretch/>
            </p:blipFill>
            <p:spPr>
              <a:xfrm>
                <a:off x="6276660" y="0"/>
                <a:ext cx="3794335" cy="2179783"/>
              </a:xfrm>
              <a:prstGeom prst="rect">
                <a:avLst/>
              </a:prstGeom>
            </p:spPr>
          </p:pic>
          <p:sp>
            <p:nvSpPr>
              <p:cNvPr id="8" name="テキスト ボックス 7"/>
              <p:cNvSpPr txBox="1"/>
              <p:nvPr/>
            </p:nvSpPr>
            <p:spPr>
              <a:xfrm>
                <a:off x="6283433" y="-90293"/>
                <a:ext cx="418704" cy="369332"/>
              </a:xfrm>
              <a:prstGeom prst="rect">
                <a:avLst/>
              </a:prstGeom>
              <a:noFill/>
            </p:spPr>
            <p:txBody>
              <a:bodyPr wrap="none" rtlCol="0">
                <a:spAutoFit/>
              </a:bodyPr>
              <a:lstStyle/>
              <a:p>
                <a:r>
                  <a:rPr lang="en-US" altLang="ja-JP" dirty="0"/>
                  <a:t>46</a:t>
                </a:r>
                <a:endParaRPr lang="ja-JP" altLang="en-US" dirty="0"/>
              </a:p>
            </p:txBody>
          </p:sp>
          <p:sp>
            <p:nvSpPr>
              <p:cNvPr id="9" name="テキスト ボックス 8"/>
              <p:cNvSpPr txBox="1"/>
              <p:nvPr/>
            </p:nvSpPr>
            <p:spPr>
              <a:xfrm>
                <a:off x="6248166" y="1888850"/>
                <a:ext cx="489236" cy="369332"/>
              </a:xfrm>
              <a:prstGeom prst="rect">
                <a:avLst/>
              </a:prstGeom>
              <a:noFill/>
            </p:spPr>
            <p:txBody>
              <a:bodyPr wrap="none" rtlCol="0">
                <a:spAutoFit/>
              </a:bodyPr>
              <a:lstStyle/>
              <a:p>
                <a:r>
                  <a:rPr lang="en-US" altLang="ja-JP" dirty="0"/>
                  <a:t>-54</a:t>
                </a:r>
                <a:endParaRPr lang="ja-JP" altLang="en-US" dirty="0"/>
              </a:p>
            </p:txBody>
          </p:sp>
        </p:grpSp>
        <p:cxnSp>
          <p:nvCxnSpPr>
            <p:cNvPr id="6" name="直線矢印コネクタ 5"/>
            <p:cNvCxnSpPr/>
            <p:nvPr/>
          </p:nvCxnSpPr>
          <p:spPr>
            <a:xfrm flipV="1">
              <a:off x="6362781" y="-484091"/>
              <a:ext cx="0" cy="17622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0" name="テキスト ボックス 9"/>
          <p:cNvSpPr txBox="1"/>
          <p:nvPr/>
        </p:nvSpPr>
        <p:spPr>
          <a:xfrm>
            <a:off x="6167123" y="-830557"/>
            <a:ext cx="423514" cy="369332"/>
          </a:xfrm>
          <a:prstGeom prst="rect">
            <a:avLst/>
          </a:prstGeom>
          <a:noFill/>
        </p:spPr>
        <p:txBody>
          <a:bodyPr wrap="none" rtlCol="0">
            <a:spAutoFit/>
          </a:bodyPr>
          <a:lstStyle/>
          <a:p>
            <a:r>
              <a:rPr lang="en-US" altLang="ja-JP" dirty="0" err="1"/>
              <a:t>μT</a:t>
            </a:r>
            <a:endParaRPr lang="ja-JP" altLang="en-US" dirty="0"/>
          </a:p>
        </p:txBody>
      </p:sp>
      <p:grpSp>
        <p:nvGrpSpPr>
          <p:cNvPr id="11" name="グループ化 10"/>
          <p:cNvGrpSpPr/>
          <p:nvPr/>
        </p:nvGrpSpPr>
        <p:grpSpPr>
          <a:xfrm>
            <a:off x="5169104" y="3782433"/>
            <a:ext cx="4009827" cy="2996145"/>
            <a:chOff x="7312643" y="3928587"/>
            <a:chExt cx="4009827" cy="2996146"/>
          </a:xfrm>
        </p:grpSpPr>
        <p:grpSp>
          <p:nvGrpSpPr>
            <p:cNvPr id="12" name="グループ化 11"/>
            <p:cNvGrpSpPr/>
            <p:nvPr/>
          </p:nvGrpSpPr>
          <p:grpSpPr>
            <a:xfrm>
              <a:off x="7405569" y="3928587"/>
              <a:ext cx="3916901" cy="2798320"/>
              <a:chOff x="6500498" y="4274843"/>
              <a:chExt cx="3916901" cy="2798320"/>
            </a:xfrm>
          </p:grpSpPr>
          <p:pic>
            <p:nvPicPr>
              <p:cNvPr id="14" name="図 13"/>
              <p:cNvPicPr>
                <a:picLocks noChangeAspect="1"/>
              </p:cNvPicPr>
              <p:nvPr/>
            </p:nvPicPr>
            <p:blipFill rotWithShape="1">
              <a:blip r:embed="rId2">
                <a:extLst>
                  <a:ext uri="{28A0092B-C50C-407E-A947-70E740481C1C}">
                    <a14:useLocalDpi xmlns:a14="http://schemas.microsoft.com/office/drawing/2010/main" val="0"/>
                  </a:ext>
                </a:extLst>
              </a:blip>
              <a:srcRect l="22785" t="56295" r="32028" b="4155"/>
              <a:stretch/>
            </p:blipFill>
            <p:spPr>
              <a:xfrm>
                <a:off x="6753029" y="4825263"/>
                <a:ext cx="3664370" cy="2247900"/>
              </a:xfrm>
              <a:prstGeom prst="rect">
                <a:avLst/>
              </a:prstGeom>
            </p:spPr>
          </p:pic>
          <p:sp>
            <p:nvSpPr>
              <p:cNvPr id="15" name="テキスト ボックス 14"/>
              <p:cNvSpPr txBox="1"/>
              <p:nvPr/>
            </p:nvSpPr>
            <p:spPr>
              <a:xfrm>
                <a:off x="6675433" y="4909022"/>
                <a:ext cx="301686" cy="369332"/>
              </a:xfrm>
              <a:prstGeom prst="rect">
                <a:avLst/>
              </a:prstGeom>
              <a:noFill/>
            </p:spPr>
            <p:txBody>
              <a:bodyPr wrap="none" rtlCol="0">
                <a:spAutoFit/>
              </a:bodyPr>
              <a:lstStyle/>
              <a:p>
                <a:r>
                  <a:rPr lang="en-US" altLang="ja-JP" dirty="0"/>
                  <a:t>0</a:t>
                </a:r>
                <a:endParaRPr lang="ja-JP" altLang="en-US" dirty="0"/>
              </a:p>
            </p:txBody>
          </p:sp>
          <p:cxnSp>
            <p:nvCxnSpPr>
              <p:cNvPr id="16" name="直線矢印コネクタ 15"/>
              <p:cNvCxnSpPr/>
              <p:nvPr/>
            </p:nvCxnSpPr>
            <p:spPr>
              <a:xfrm flipV="1">
                <a:off x="6683599" y="4621310"/>
                <a:ext cx="12557" cy="23700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テキスト ボックス 16"/>
              <p:cNvSpPr txBox="1"/>
              <p:nvPr/>
            </p:nvSpPr>
            <p:spPr>
              <a:xfrm>
                <a:off x="6500498" y="4274843"/>
                <a:ext cx="423514" cy="369332"/>
              </a:xfrm>
              <a:prstGeom prst="rect">
                <a:avLst/>
              </a:prstGeom>
              <a:noFill/>
            </p:spPr>
            <p:txBody>
              <a:bodyPr wrap="none" rtlCol="0">
                <a:spAutoFit/>
              </a:bodyPr>
              <a:lstStyle/>
              <a:p>
                <a:r>
                  <a:rPr lang="en-US" altLang="ja-JP" dirty="0" err="1"/>
                  <a:t>μT</a:t>
                </a:r>
                <a:endParaRPr lang="ja-JP" altLang="en-US" dirty="0"/>
              </a:p>
            </p:txBody>
          </p:sp>
        </p:grpSp>
        <p:sp>
          <p:nvSpPr>
            <p:cNvPr id="13" name="テキスト ボックス 12"/>
            <p:cNvSpPr txBox="1"/>
            <p:nvPr/>
          </p:nvSpPr>
          <p:spPr>
            <a:xfrm>
              <a:off x="7312643" y="6555401"/>
              <a:ext cx="489236" cy="369332"/>
            </a:xfrm>
            <a:prstGeom prst="rect">
              <a:avLst/>
            </a:prstGeom>
            <a:noFill/>
          </p:spPr>
          <p:txBody>
            <a:bodyPr wrap="none" rtlCol="0">
              <a:spAutoFit/>
            </a:bodyPr>
            <a:lstStyle/>
            <a:p>
              <a:r>
                <a:rPr lang="en-US" altLang="ja-JP" dirty="0"/>
                <a:t>-86</a:t>
              </a:r>
              <a:endParaRPr lang="ja-JP" altLang="en-US" dirty="0"/>
            </a:p>
          </p:txBody>
        </p:sp>
      </p:grpSp>
      <p:grpSp>
        <p:nvGrpSpPr>
          <p:cNvPr id="18" name="グループ化 17"/>
          <p:cNvGrpSpPr/>
          <p:nvPr/>
        </p:nvGrpSpPr>
        <p:grpSpPr>
          <a:xfrm>
            <a:off x="7105329" y="1168589"/>
            <a:ext cx="4192995" cy="3248025"/>
            <a:chOff x="7105329" y="1168587"/>
            <a:chExt cx="4192995" cy="3248025"/>
          </a:xfrm>
        </p:grpSpPr>
        <p:pic>
          <p:nvPicPr>
            <p:cNvPr id="19" name="図 18"/>
            <p:cNvPicPr>
              <a:picLocks noChangeAspect="1"/>
            </p:cNvPicPr>
            <p:nvPr/>
          </p:nvPicPr>
          <p:blipFill rotWithShape="1">
            <a:blip r:embed="rId3">
              <a:extLst>
                <a:ext uri="{28A0092B-C50C-407E-A947-70E740481C1C}">
                  <a14:useLocalDpi xmlns:a14="http://schemas.microsoft.com/office/drawing/2010/main" val="0"/>
                </a:ext>
              </a:extLst>
            </a:blip>
            <a:srcRect l="20010" t="7099" r="34689" b="7369"/>
            <a:stretch/>
          </p:blipFill>
          <p:spPr>
            <a:xfrm>
              <a:off x="7593098" y="1168587"/>
              <a:ext cx="3705226" cy="3248025"/>
            </a:xfrm>
            <a:prstGeom prst="rect">
              <a:avLst/>
            </a:prstGeom>
          </p:spPr>
        </p:pic>
        <p:cxnSp>
          <p:nvCxnSpPr>
            <p:cNvPr id="20" name="直線矢印コネクタ 19"/>
            <p:cNvCxnSpPr/>
            <p:nvPr/>
          </p:nvCxnSpPr>
          <p:spPr>
            <a:xfrm flipV="1">
              <a:off x="7531343" y="1714822"/>
              <a:ext cx="12557" cy="23700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テキスト ボックス 20"/>
            <p:cNvSpPr txBox="1"/>
            <p:nvPr/>
          </p:nvSpPr>
          <p:spPr>
            <a:xfrm>
              <a:off x="7105329" y="1860798"/>
              <a:ext cx="423514" cy="369332"/>
            </a:xfrm>
            <a:prstGeom prst="rect">
              <a:avLst/>
            </a:prstGeom>
            <a:noFill/>
          </p:spPr>
          <p:txBody>
            <a:bodyPr wrap="none" rtlCol="0">
              <a:spAutoFit/>
            </a:bodyPr>
            <a:lstStyle/>
            <a:p>
              <a:r>
                <a:rPr lang="en-US" altLang="ja-JP" dirty="0" err="1"/>
                <a:t>μT</a:t>
              </a:r>
              <a:endParaRPr lang="ja-JP" altLang="en-US" dirty="0"/>
            </a:p>
          </p:txBody>
        </p:sp>
        <p:sp>
          <p:nvSpPr>
            <p:cNvPr id="22" name="テキスト ボックス 21"/>
            <p:cNvSpPr txBox="1"/>
            <p:nvPr/>
          </p:nvSpPr>
          <p:spPr>
            <a:xfrm>
              <a:off x="7226760" y="1436180"/>
              <a:ext cx="418704" cy="369332"/>
            </a:xfrm>
            <a:prstGeom prst="rect">
              <a:avLst/>
            </a:prstGeom>
            <a:noFill/>
          </p:spPr>
          <p:txBody>
            <a:bodyPr wrap="none" rtlCol="0">
              <a:spAutoFit/>
            </a:bodyPr>
            <a:lstStyle/>
            <a:p>
              <a:r>
                <a:rPr lang="en-US" altLang="ja-JP" dirty="0"/>
                <a:t>55</a:t>
              </a:r>
            </a:p>
          </p:txBody>
        </p:sp>
        <p:sp>
          <p:nvSpPr>
            <p:cNvPr id="23" name="テキスト ボックス 22"/>
            <p:cNvSpPr txBox="1"/>
            <p:nvPr/>
          </p:nvSpPr>
          <p:spPr>
            <a:xfrm>
              <a:off x="7120624" y="3885124"/>
              <a:ext cx="489236" cy="369332"/>
            </a:xfrm>
            <a:prstGeom prst="rect">
              <a:avLst/>
            </a:prstGeom>
            <a:noFill/>
          </p:spPr>
          <p:txBody>
            <a:bodyPr wrap="none" rtlCol="0">
              <a:spAutoFit/>
            </a:bodyPr>
            <a:lstStyle/>
            <a:p>
              <a:r>
                <a:rPr lang="en-US" altLang="ja-JP" dirty="0"/>
                <a:t>-67</a:t>
              </a:r>
            </a:p>
          </p:txBody>
        </p:sp>
      </p:grpSp>
    </p:spTree>
    <p:extLst>
      <p:ext uri="{BB962C8B-B14F-4D97-AF65-F5344CB8AC3E}">
        <p14:creationId xmlns:p14="http://schemas.microsoft.com/office/powerpoint/2010/main" val="366514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grpSp>
        <p:nvGrpSpPr>
          <p:cNvPr id="39" name="グループ化 38"/>
          <p:cNvGrpSpPr/>
          <p:nvPr/>
        </p:nvGrpSpPr>
        <p:grpSpPr>
          <a:xfrm>
            <a:off x="1055802" y="1817675"/>
            <a:ext cx="9756743" cy="3772421"/>
            <a:chOff x="1055802" y="1817674"/>
            <a:chExt cx="9756742" cy="3772421"/>
          </a:xfrm>
        </p:grpSpPr>
        <p:sp>
          <p:nvSpPr>
            <p:cNvPr id="4" name="円柱 3"/>
            <p:cNvSpPr/>
            <p:nvPr/>
          </p:nvSpPr>
          <p:spPr>
            <a:xfrm>
              <a:off x="5033912" y="2733773"/>
              <a:ext cx="216817" cy="65045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5" name="円柱 4"/>
            <p:cNvSpPr/>
            <p:nvPr/>
          </p:nvSpPr>
          <p:spPr>
            <a:xfrm>
              <a:off x="6515491" y="2733773"/>
              <a:ext cx="216817" cy="65045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cxnSp>
          <p:nvCxnSpPr>
            <p:cNvPr id="7" name="直線矢印コネクタ 6"/>
            <p:cNvCxnSpPr>
              <a:stCxn id="4" idx="4"/>
              <a:endCxn id="5" idx="2"/>
            </p:cNvCxnSpPr>
            <p:nvPr/>
          </p:nvCxnSpPr>
          <p:spPr>
            <a:xfrm>
              <a:off x="5250729" y="3058998"/>
              <a:ext cx="126476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 name="テキスト ボックス 7"/>
            <p:cNvSpPr txBox="1"/>
            <p:nvPr/>
          </p:nvSpPr>
          <p:spPr>
            <a:xfrm>
              <a:off x="5454823" y="2658122"/>
              <a:ext cx="870751" cy="461665"/>
            </a:xfrm>
            <a:prstGeom prst="rect">
              <a:avLst/>
            </a:prstGeom>
            <a:noFill/>
          </p:spPr>
          <p:txBody>
            <a:bodyPr wrap="none" rtlCol="0">
              <a:spAutoFit/>
            </a:bodyPr>
            <a:lstStyle/>
            <a:p>
              <a:r>
                <a:rPr lang="en-US" altLang="ja-JP" sz="2400" dirty="0"/>
                <a:t>30cm</a:t>
              </a:r>
              <a:endParaRPr lang="ja-JP" altLang="en-US" sz="2400" dirty="0"/>
            </a:p>
          </p:txBody>
        </p:sp>
        <p:cxnSp>
          <p:nvCxnSpPr>
            <p:cNvPr id="10" name="直線コネクタ 9"/>
            <p:cNvCxnSpPr/>
            <p:nvPr/>
          </p:nvCxnSpPr>
          <p:spPr>
            <a:xfrm flipV="1">
              <a:off x="1055802" y="2375555"/>
              <a:ext cx="9737889" cy="9426"/>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flipV="1">
              <a:off x="1065229" y="5580668"/>
              <a:ext cx="9747315" cy="9427"/>
            </a:xfrm>
            <a:prstGeom prst="line">
              <a:avLst/>
            </a:prstGeom>
          </p:spPr>
          <p:style>
            <a:lnRef idx="2">
              <a:schemeClr val="dk1"/>
            </a:lnRef>
            <a:fillRef idx="0">
              <a:schemeClr val="dk1"/>
            </a:fillRef>
            <a:effectRef idx="1">
              <a:schemeClr val="dk1"/>
            </a:effectRef>
            <a:fontRef idx="minor">
              <a:schemeClr val="tx1"/>
            </a:fontRef>
          </p:style>
        </p:cxnSp>
        <p:sp>
          <p:nvSpPr>
            <p:cNvPr id="14" name="角丸四角形 13"/>
            <p:cNvSpPr/>
            <p:nvPr/>
          </p:nvSpPr>
          <p:spPr>
            <a:xfrm rot="5400000">
              <a:off x="1807110" y="4398715"/>
              <a:ext cx="596049" cy="22277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5" name="円/楕円 14"/>
            <p:cNvSpPr/>
            <p:nvPr/>
          </p:nvSpPr>
          <p:spPr>
            <a:xfrm rot="5400000">
              <a:off x="1926709" y="4315570"/>
              <a:ext cx="356849" cy="3574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p>
          </p:txBody>
        </p:sp>
        <p:cxnSp>
          <p:nvCxnSpPr>
            <p:cNvPr id="17" name="直線矢印コネクタ 16"/>
            <p:cNvCxnSpPr/>
            <p:nvPr/>
          </p:nvCxnSpPr>
          <p:spPr>
            <a:xfrm>
              <a:off x="2384981" y="4476513"/>
              <a:ext cx="7513163"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8" name="直線矢印コネクタ 17"/>
            <p:cNvCxnSpPr/>
            <p:nvPr/>
          </p:nvCxnSpPr>
          <p:spPr>
            <a:xfrm flipH="1">
              <a:off x="2339418" y="4968777"/>
              <a:ext cx="7513163" cy="0"/>
            </a:xfrm>
            <a:prstGeom prst="straightConnector1">
              <a:avLst/>
            </a:prstGeom>
            <a:ln w="76200">
              <a:solidFill>
                <a:schemeClr val="accent5">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19" name="テキスト ボックス 18"/>
            <p:cNvSpPr txBox="1"/>
            <p:nvPr/>
          </p:nvSpPr>
          <p:spPr>
            <a:xfrm>
              <a:off x="6806291" y="2379949"/>
              <a:ext cx="654346" cy="369332"/>
            </a:xfrm>
            <a:prstGeom prst="rect">
              <a:avLst/>
            </a:prstGeom>
            <a:noFill/>
          </p:spPr>
          <p:txBody>
            <a:bodyPr wrap="none" rtlCol="0">
              <a:spAutoFit/>
            </a:bodyPr>
            <a:lstStyle/>
            <a:p>
              <a:r>
                <a:rPr lang="en-US" altLang="ja-JP" dirty="0"/>
                <a:t>10Hz</a:t>
              </a:r>
              <a:endParaRPr lang="ja-JP" altLang="en-US" dirty="0"/>
            </a:p>
          </p:txBody>
        </p:sp>
        <p:sp>
          <p:nvSpPr>
            <p:cNvPr id="20" name="テキスト ボックス 19"/>
            <p:cNvSpPr txBox="1"/>
            <p:nvPr/>
          </p:nvSpPr>
          <p:spPr>
            <a:xfrm>
              <a:off x="4422602" y="2402705"/>
              <a:ext cx="537327" cy="369332"/>
            </a:xfrm>
            <a:prstGeom prst="rect">
              <a:avLst/>
            </a:prstGeom>
            <a:noFill/>
          </p:spPr>
          <p:txBody>
            <a:bodyPr wrap="none" rtlCol="0">
              <a:spAutoFit/>
            </a:bodyPr>
            <a:lstStyle/>
            <a:p>
              <a:r>
                <a:rPr lang="en-US" altLang="ja-JP" dirty="0"/>
                <a:t>5Hz</a:t>
              </a:r>
              <a:endParaRPr lang="ja-JP" altLang="en-US" dirty="0"/>
            </a:p>
          </p:txBody>
        </p:sp>
        <p:sp>
          <p:nvSpPr>
            <p:cNvPr id="21" name="下カーブ矢印 20"/>
            <p:cNvSpPr/>
            <p:nvPr/>
          </p:nvSpPr>
          <p:spPr>
            <a:xfrm>
              <a:off x="6314912" y="2599225"/>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2" name="下カーブ矢印 21"/>
            <p:cNvSpPr/>
            <p:nvPr/>
          </p:nvSpPr>
          <p:spPr>
            <a:xfrm rot="10800000">
              <a:off x="6286942" y="3346531"/>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4" name="下カーブ矢印 23"/>
            <p:cNvSpPr/>
            <p:nvPr/>
          </p:nvSpPr>
          <p:spPr>
            <a:xfrm>
              <a:off x="4860041" y="2618882"/>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5" name="下カーブ矢印 24"/>
            <p:cNvSpPr/>
            <p:nvPr/>
          </p:nvSpPr>
          <p:spPr>
            <a:xfrm rot="10800000">
              <a:off x="4832071" y="3366188"/>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6" name="テキスト ボックス 25"/>
            <p:cNvSpPr txBox="1"/>
            <p:nvPr/>
          </p:nvSpPr>
          <p:spPr>
            <a:xfrm>
              <a:off x="6314912" y="1817674"/>
              <a:ext cx="646331" cy="369332"/>
            </a:xfrm>
            <a:prstGeom prst="rect">
              <a:avLst/>
            </a:prstGeom>
            <a:noFill/>
          </p:spPr>
          <p:txBody>
            <a:bodyPr wrap="none" rtlCol="0">
              <a:spAutoFit/>
            </a:bodyPr>
            <a:lstStyle/>
            <a:p>
              <a:r>
                <a:rPr lang="ja-JP" altLang="en-US" dirty="0"/>
                <a:t>磁石</a:t>
              </a:r>
            </a:p>
          </p:txBody>
        </p:sp>
        <p:cxnSp>
          <p:nvCxnSpPr>
            <p:cNvPr id="28" name="直線矢印コネクタ 27"/>
            <p:cNvCxnSpPr>
              <a:stCxn id="26" idx="2"/>
              <a:endCxn id="4" idx="1"/>
            </p:cNvCxnSpPr>
            <p:nvPr/>
          </p:nvCxnSpPr>
          <p:spPr>
            <a:xfrm flipH="1">
              <a:off x="5142321" y="2187006"/>
              <a:ext cx="1495758" cy="54676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9" name="直線矢印コネクタ 28"/>
            <p:cNvCxnSpPr>
              <a:stCxn id="26" idx="2"/>
              <a:endCxn id="5" idx="1"/>
            </p:cNvCxnSpPr>
            <p:nvPr/>
          </p:nvCxnSpPr>
          <p:spPr>
            <a:xfrm flipH="1">
              <a:off x="6623900" y="2187006"/>
              <a:ext cx="14178" cy="54676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2" name="テキスト ボックス 31"/>
            <p:cNvSpPr txBox="1"/>
            <p:nvPr/>
          </p:nvSpPr>
          <p:spPr>
            <a:xfrm>
              <a:off x="5523591" y="4122812"/>
              <a:ext cx="763351" cy="369332"/>
            </a:xfrm>
            <a:prstGeom prst="rect">
              <a:avLst/>
            </a:prstGeom>
            <a:noFill/>
          </p:spPr>
          <p:txBody>
            <a:bodyPr wrap="none" rtlCol="0">
              <a:spAutoFit/>
            </a:bodyPr>
            <a:lstStyle/>
            <a:p>
              <a:r>
                <a:rPr lang="ja-JP" altLang="en-US" dirty="0"/>
                <a:t>方向</a:t>
              </a:r>
              <a:r>
                <a:rPr lang="en-US" altLang="ja-JP" dirty="0"/>
                <a:t>1</a:t>
              </a:r>
              <a:endParaRPr lang="ja-JP" altLang="en-US" dirty="0"/>
            </a:p>
          </p:txBody>
        </p:sp>
        <p:sp>
          <p:nvSpPr>
            <p:cNvPr id="33" name="テキスト ボックス 32"/>
            <p:cNvSpPr txBox="1"/>
            <p:nvPr/>
          </p:nvSpPr>
          <p:spPr>
            <a:xfrm>
              <a:off x="5525999" y="5043295"/>
              <a:ext cx="763351" cy="369332"/>
            </a:xfrm>
            <a:prstGeom prst="rect">
              <a:avLst/>
            </a:prstGeom>
            <a:noFill/>
          </p:spPr>
          <p:txBody>
            <a:bodyPr wrap="none" rtlCol="0">
              <a:spAutoFit/>
            </a:bodyPr>
            <a:lstStyle/>
            <a:p>
              <a:r>
                <a:rPr lang="ja-JP" altLang="en-US" dirty="0"/>
                <a:t>方向</a:t>
              </a:r>
              <a:r>
                <a:rPr lang="en-US" altLang="ja-JP" dirty="0"/>
                <a:t>2</a:t>
              </a:r>
              <a:endParaRPr lang="ja-JP" altLang="en-US" dirty="0"/>
            </a:p>
          </p:txBody>
        </p:sp>
        <p:cxnSp>
          <p:nvCxnSpPr>
            <p:cNvPr id="35" name="直線矢印コネクタ 34"/>
            <p:cNvCxnSpPr/>
            <p:nvPr/>
          </p:nvCxnSpPr>
          <p:spPr>
            <a:xfrm>
              <a:off x="2339418" y="3893268"/>
              <a:ext cx="746760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5515819" y="3518327"/>
              <a:ext cx="817853" cy="461665"/>
            </a:xfrm>
            <a:prstGeom prst="rect">
              <a:avLst/>
            </a:prstGeom>
            <a:noFill/>
          </p:spPr>
          <p:txBody>
            <a:bodyPr wrap="none" rtlCol="0">
              <a:spAutoFit/>
            </a:bodyPr>
            <a:lstStyle/>
            <a:p>
              <a:r>
                <a:rPr lang="en-US" altLang="ja-JP" sz="2400" dirty="0"/>
                <a:t>4.5m</a:t>
              </a:r>
              <a:endParaRPr lang="ja-JP" altLang="en-US" sz="2400" dirty="0"/>
            </a:p>
          </p:txBody>
        </p:sp>
        <p:sp>
          <p:nvSpPr>
            <p:cNvPr id="37" name="角丸四角形 36"/>
            <p:cNvSpPr/>
            <p:nvPr/>
          </p:nvSpPr>
          <p:spPr>
            <a:xfrm rot="5400000">
              <a:off x="9935533" y="4863778"/>
              <a:ext cx="596049" cy="222772"/>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円/楕円 37"/>
            <p:cNvSpPr/>
            <p:nvPr/>
          </p:nvSpPr>
          <p:spPr>
            <a:xfrm rot="5400000">
              <a:off x="10055132" y="4790060"/>
              <a:ext cx="356849" cy="3574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p>
          </p:txBody>
        </p:sp>
      </p:grpSp>
    </p:spTree>
    <p:extLst>
      <p:ext uri="{BB962C8B-B14F-4D97-AF65-F5344CB8AC3E}">
        <p14:creationId xmlns:p14="http://schemas.microsoft.com/office/powerpoint/2010/main" val="408595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3428437285"/>
              </p:ext>
            </p:extLst>
          </p:nvPr>
        </p:nvGraphicFramePr>
        <p:xfrm>
          <a:off x="3967163" y="2057401"/>
          <a:ext cx="4964803" cy="4800601"/>
        </p:xfrm>
        <a:graphic>
          <a:graphicData uri="http://schemas.openxmlformats.org/drawingml/2006/chart">
            <c:chart xmlns:c="http://schemas.openxmlformats.org/drawingml/2006/chart" xmlns:r="http://schemas.openxmlformats.org/officeDocument/2006/relationships" r:id="rId2"/>
          </a:graphicData>
        </a:graphic>
      </p:graphicFrame>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24853" t="7861" r="34651" b="9084"/>
          <a:stretch/>
        </p:blipFill>
        <p:spPr>
          <a:xfrm>
            <a:off x="7275443" y="-1152939"/>
            <a:ext cx="3286539" cy="3154017"/>
          </a:xfrm>
          <a:prstGeom prst="rect">
            <a:avLst/>
          </a:prstGeom>
        </p:spPr>
      </p:pic>
      <p:pic>
        <p:nvPicPr>
          <p:cNvPr id="6" name="図 5"/>
          <p:cNvPicPr>
            <a:picLocks noChangeAspect="1"/>
          </p:cNvPicPr>
          <p:nvPr/>
        </p:nvPicPr>
        <p:blipFill rotWithShape="1">
          <a:blip r:embed="rId3">
            <a:extLst>
              <a:ext uri="{28A0092B-C50C-407E-A947-70E740481C1C}">
                <a14:useLocalDpi xmlns:a14="http://schemas.microsoft.com/office/drawing/2010/main" val="0"/>
              </a:ext>
            </a:extLst>
          </a:blip>
          <a:srcRect l="24853" t="7861" r="34651" b="9084"/>
          <a:stretch/>
        </p:blipFill>
        <p:spPr>
          <a:xfrm>
            <a:off x="7427844" y="-1000538"/>
            <a:ext cx="3286539" cy="3154017"/>
          </a:xfrm>
          <a:prstGeom prst="rect">
            <a:avLst/>
          </a:prstGeom>
        </p:spPr>
      </p:pic>
      <p:pic>
        <p:nvPicPr>
          <p:cNvPr id="7" name="図 6"/>
          <p:cNvPicPr>
            <a:picLocks noChangeAspect="1"/>
          </p:cNvPicPr>
          <p:nvPr/>
        </p:nvPicPr>
        <p:blipFill rotWithShape="1">
          <a:blip r:embed="rId4" cstate="print">
            <a:extLst>
              <a:ext uri="{28A0092B-C50C-407E-A947-70E740481C1C}">
                <a14:useLocalDpi xmlns:a14="http://schemas.microsoft.com/office/drawing/2010/main" val="0"/>
              </a:ext>
            </a:extLst>
          </a:blip>
          <a:srcRect l="33333" t="35749" r="22754" b="18261"/>
          <a:stretch/>
        </p:blipFill>
        <p:spPr>
          <a:xfrm>
            <a:off x="4572001" y="2451652"/>
            <a:ext cx="4015409" cy="3154019"/>
          </a:xfrm>
          <a:prstGeom prst="rect">
            <a:avLst/>
          </a:prstGeom>
        </p:spPr>
      </p:pic>
    </p:spTree>
    <p:extLst>
      <p:ext uri="{BB962C8B-B14F-4D97-AF65-F5344CB8AC3E}">
        <p14:creationId xmlns:p14="http://schemas.microsoft.com/office/powerpoint/2010/main" val="375562953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6425</TotalTime>
  <Words>940</Words>
  <Application>Microsoft Office PowerPoint</Application>
  <PresentationFormat>ワイド画面</PresentationFormat>
  <Paragraphs>362</Paragraphs>
  <Slides>34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34</vt:i4>
      </vt:variant>
    </vt:vector>
  </HeadingPairs>
  <TitlesOfParts>
    <vt:vector size="40" baseType="lpstr">
      <vt:lpstr>ＭＳ Ｐゴシック</vt:lpstr>
      <vt:lpstr>Arial</vt:lpstr>
      <vt:lpstr>Calibri</vt:lpstr>
      <vt:lpstr>Calibri Light</vt:lpstr>
      <vt:lpstr>Wingdings</vt:lpstr>
      <vt:lpstr>Office テーマ</vt:lpstr>
      <vt:lpstr>研究背景</vt:lpstr>
      <vt:lpstr>既存手法の比較</vt:lpstr>
      <vt:lpstr>アプローチ</vt:lpstr>
      <vt:lpstr>アプローチ</vt:lpstr>
      <vt:lpstr>磁石の特性　直径2cm,厚さ8cm</vt:lpstr>
      <vt:lpstr>磁場の変化</vt:lpstr>
      <vt:lpstr>実験</vt:lpstr>
      <vt:lpstr>PowerPoint プレゼンテーション</vt:lpstr>
      <vt:lpstr>PowerPoint プレゼンテーション</vt:lpstr>
      <vt:lpstr>実験結果</vt:lpstr>
      <vt:lpstr>100cm通過検出</vt:lpstr>
      <vt:lpstr>75cm通過検出</vt:lpstr>
      <vt:lpstr>50cm通過検出</vt:lpstr>
      <vt:lpstr>今後の課題</vt:lpstr>
      <vt:lpstr>PowerPoint プレゼンテーション</vt:lpstr>
      <vt:lpstr>通過検出アルゴリズムの変更</vt:lpstr>
      <vt:lpstr>実験</vt:lpstr>
      <vt:lpstr>実験設定</vt:lpstr>
      <vt:lpstr>実験結果</vt:lpstr>
      <vt:lpstr>実験結果</vt:lpstr>
      <vt:lpstr>方針</vt:lpstr>
      <vt:lpstr>方針</vt:lpstr>
      <vt:lpstr>PowerPoint プレゼンテーション</vt:lpstr>
      <vt:lpstr>PowerPoint プレゼンテーション</vt:lpstr>
      <vt:lpstr>変更点</vt:lpstr>
      <vt:lpstr>実験結果(変更後)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ラベル付けの変更</vt:lpstr>
      <vt:lpstr>今後の方針</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武島知勳</dc:creator>
  <cp:lastModifiedBy>武島知勳</cp:lastModifiedBy>
  <cp:revision>71</cp:revision>
  <dcterms:created xsi:type="dcterms:W3CDTF">2015-03-28T09:58:03Z</dcterms:created>
  <dcterms:modified xsi:type="dcterms:W3CDTF">2015-04-10T07:42:13Z</dcterms:modified>
</cp:coreProperties>
</file>