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65" r:id="rId3"/>
    <p:sldId id="276" r:id="rId4"/>
    <p:sldId id="275" r:id="rId5"/>
    <p:sldId id="277" r:id="rId6"/>
    <p:sldId id="273" r:id="rId7"/>
    <p:sldId id="274" r:id="rId8"/>
    <p:sldId id="278" r:id="rId9"/>
    <p:sldId id="279" r:id="rId10"/>
    <p:sldId id="280" r:id="rId11"/>
    <p:sldId id="281" r:id="rId12"/>
    <p:sldId id="282" r:id="rId1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 id="278"/>
            <p14:sldId id="279"/>
            <p14:sldId id="280"/>
            <p14:sldId id="281"/>
            <p14:sldId id="282"/>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p:scale>
          <a:sx n="124" d="100"/>
          <a:sy n="124" d="100"/>
        </p:scale>
        <p:origin x="-23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2020-08-11 Tue</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smtClean="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2020.08.11</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smtClean="0">
                <a:solidFill>
                  <a:schemeClr val="tx1"/>
                </a:solidFill>
              </a:rPr>
              <a:t>신희</a:t>
            </a:r>
            <a:r>
              <a:rPr lang="ko-KR" altLang="en-US" dirty="0">
                <a:solidFill>
                  <a:schemeClr val="tx1"/>
                </a:solidFill>
              </a:rPr>
              <a:t>락</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날씨 화면</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3419266229"/>
              </p:ext>
            </p:extLst>
          </p:nvPr>
        </p:nvGraphicFramePr>
        <p:xfrm>
          <a:off x="8655695"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현재 지역의 날씨 와 예보를 보여주는 화면</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예보화면 업데이트 예정</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smtClean="0">
                          <a:solidFill>
                            <a:schemeClr val="tx1"/>
                          </a:solidFill>
                          <a:latin typeface="+mn-ea"/>
                          <a:ea typeface="+mn-ea"/>
                          <a:sym typeface="맑은 고딕"/>
                        </a:rPr>
                        <a:t>Yahoo </a:t>
                      </a:r>
                      <a:r>
                        <a:rPr lang="ko-KR" altLang="en-US" sz="800" b="0" dirty="0" smtClean="0">
                          <a:solidFill>
                            <a:schemeClr val="tx1"/>
                          </a:solidFill>
                          <a:latin typeface="+mn-ea"/>
                          <a:ea typeface="+mn-ea"/>
                          <a:sym typeface="맑은 고딕"/>
                        </a:rPr>
                        <a:t>날씨 </a:t>
                      </a:r>
                      <a:r>
                        <a:rPr lang="en-US" altLang="ko-KR" sz="800" b="0" dirty="0" smtClean="0">
                          <a:solidFill>
                            <a:schemeClr val="tx1"/>
                          </a:solidFill>
                          <a:latin typeface="+mn-ea"/>
                          <a:ea typeface="+mn-ea"/>
                          <a:sym typeface="맑은 고딕"/>
                        </a:rPr>
                        <a:t>API </a:t>
                      </a:r>
                      <a:r>
                        <a:rPr lang="ko-KR" altLang="en-US" sz="800" b="0" dirty="0" smtClean="0">
                          <a:solidFill>
                            <a:schemeClr val="tx1"/>
                          </a:solidFill>
                          <a:latin typeface="+mn-ea"/>
                          <a:ea typeface="+mn-ea"/>
                          <a:sym typeface="맑은 고딕"/>
                        </a:rPr>
                        <a:t>사용 예정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버튼 클릭 시 시설물 검색 기능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홈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랭킹 화면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620687"/>
            <a:ext cx="34766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791744" y="634335"/>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1</a:t>
            </a:r>
            <a:endParaRPr lang="ko-KR" altLang="en-US" sz="1400" dirty="0"/>
          </a:p>
        </p:txBody>
      </p:sp>
      <p:sp>
        <p:nvSpPr>
          <p:cNvPr id="10" name="TextBox 9"/>
          <p:cNvSpPr txBox="1"/>
          <p:nvPr/>
        </p:nvSpPr>
        <p:spPr>
          <a:xfrm>
            <a:off x="4748089" y="66198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1" name="TextBox 10"/>
          <p:cNvSpPr txBox="1"/>
          <p:nvPr/>
        </p:nvSpPr>
        <p:spPr>
          <a:xfrm>
            <a:off x="4151784" y="634932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6</a:t>
            </a:r>
            <a:endParaRPr lang="ko-KR" altLang="en-US" sz="1400" dirty="0"/>
          </a:p>
        </p:txBody>
      </p:sp>
      <p:sp>
        <p:nvSpPr>
          <p:cNvPr id="12" name="TextBox 11"/>
          <p:cNvSpPr txBox="1"/>
          <p:nvPr/>
        </p:nvSpPr>
        <p:spPr>
          <a:xfrm>
            <a:off x="3287688" y="6349325"/>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5</a:t>
            </a:r>
            <a:endParaRPr lang="ko-KR" altLang="en-US" sz="1400" dirty="0"/>
          </a:p>
        </p:txBody>
      </p:sp>
      <p:sp>
        <p:nvSpPr>
          <p:cNvPr id="13" name="TextBox 12"/>
          <p:cNvSpPr txBox="1"/>
          <p:nvPr/>
        </p:nvSpPr>
        <p:spPr>
          <a:xfrm>
            <a:off x="2423592" y="6349326"/>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4</a:t>
            </a:r>
            <a:endParaRPr lang="ko-KR" altLang="en-US" sz="1400" dirty="0"/>
          </a:p>
        </p:txBody>
      </p:sp>
      <p:sp>
        <p:nvSpPr>
          <p:cNvPr id="14" name="TextBox 13"/>
          <p:cNvSpPr txBox="1"/>
          <p:nvPr/>
        </p:nvSpPr>
        <p:spPr>
          <a:xfrm>
            <a:off x="1559496" y="6350311"/>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3</a:t>
            </a:r>
            <a:endParaRPr lang="ko-KR" altLang="en-US" sz="1400" dirty="0"/>
          </a:p>
        </p:txBody>
      </p:sp>
    </p:spTree>
    <p:extLst>
      <p:ext uri="{BB962C8B-B14F-4D97-AF65-F5344CB8AC3E}">
        <p14:creationId xmlns:p14="http://schemas.microsoft.com/office/powerpoint/2010/main" val="190640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테마 별 시설물 리스트</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2801293356"/>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테마</a:t>
                      </a:r>
                      <a:r>
                        <a:rPr lang="ko-KR" altLang="en-US" sz="800" b="0" baseline="0" dirty="0" smtClean="0">
                          <a:solidFill>
                            <a:schemeClr val="tx1"/>
                          </a:solidFill>
                          <a:latin typeface="+mn-ea"/>
                          <a:ea typeface="+mn-ea"/>
                          <a:sym typeface="맑은 고딕"/>
                        </a:rPr>
                        <a:t> 별 시설물 리스트 화면</a:t>
                      </a:r>
                      <a:endParaRPr lang="en-US" altLang="ko-KR" sz="800" b="0" baseline="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홈 화면 테마 아이콘 클릭 시 해당 테마 시설물 리스트로 이동</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버튼 클릭 시 시설물 검색 기능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셀 클릭 시 상세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홈 화면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랭킹화면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476672"/>
            <a:ext cx="3457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151784" y="49657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1</a:t>
            </a:r>
            <a:endParaRPr lang="ko-KR" altLang="en-US" sz="1400" dirty="0"/>
          </a:p>
        </p:txBody>
      </p:sp>
      <p:sp>
        <p:nvSpPr>
          <p:cNvPr id="10" name="TextBox 9"/>
          <p:cNvSpPr txBox="1"/>
          <p:nvPr/>
        </p:nvSpPr>
        <p:spPr>
          <a:xfrm>
            <a:off x="5161087" y="495082"/>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1" name="TextBox 10"/>
          <p:cNvSpPr txBox="1"/>
          <p:nvPr/>
        </p:nvSpPr>
        <p:spPr>
          <a:xfrm>
            <a:off x="1703512" y="1409482"/>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3</a:t>
            </a:r>
            <a:endParaRPr lang="ko-KR" altLang="en-US" sz="1400" dirty="0"/>
          </a:p>
        </p:txBody>
      </p:sp>
      <p:sp>
        <p:nvSpPr>
          <p:cNvPr id="12" name="TextBox 11"/>
          <p:cNvSpPr txBox="1"/>
          <p:nvPr/>
        </p:nvSpPr>
        <p:spPr>
          <a:xfrm>
            <a:off x="1991544" y="620119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4</a:t>
            </a:r>
            <a:endParaRPr lang="ko-KR" altLang="en-US" sz="1400" dirty="0"/>
          </a:p>
        </p:txBody>
      </p:sp>
      <p:sp>
        <p:nvSpPr>
          <p:cNvPr id="13" name="TextBox 12"/>
          <p:cNvSpPr txBox="1"/>
          <p:nvPr/>
        </p:nvSpPr>
        <p:spPr>
          <a:xfrm>
            <a:off x="2927648" y="620119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5</a:t>
            </a:r>
            <a:endParaRPr lang="ko-KR" altLang="en-US" sz="1400" dirty="0"/>
          </a:p>
        </p:txBody>
      </p:sp>
      <p:sp>
        <p:nvSpPr>
          <p:cNvPr id="14" name="TextBox 13"/>
          <p:cNvSpPr txBox="1"/>
          <p:nvPr/>
        </p:nvSpPr>
        <p:spPr>
          <a:xfrm>
            <a:off x="3719736" y="620119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6</a:t>
            </a:r>
            <a:endParaRPr lang="ko-KR" altLang="en-US" sz="1400" dirty="0"/>
          </a:p>
        </p:txBody>
      </p:sp>
      <p:sp>
        <p:nvSpPr>
          <p:cNvPr id="15" name="TextBox 14"/>
          <p:cNvSpPr txBox="1"/>
          <p:nvPr/>
        </p:nvSpPr>
        <p:spPr>
          <a:xfrm>
            <a:off x="4583832" y="619642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7</a:t>
            </a:r>
            <a:endParaRPr lang="ko-KR" altLang="en-US" sz="1400" dirty="0"/>
          </a:p>
        </p:txBody>
      </p:sp>
    </p:spTree>
    <p:extLst>
      <p:ext uri="{BB962C8B-B14F-4D97-AF65-F5344CB8AC3E}">
        <p14:creationId xmlns:p14="http://schemas.microsoft.com/office/powerpoint/2010/main" val="190640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시설물 상세 보기 페이지</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817215702"/>
              </p:ext>
            </p:extLst>
          </p:nvPr>
        </p:nvGraphicFramePr>
        <p:xfrm>
          <a:off x="8688288" y="476672"/>
          <a:ext cx="3384376" cy="30202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선택한 시설물의 상세 보기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해당 시설물과 주변 공영 주차장의 위치를 지도에  표시</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시설물의 주소</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가격</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영업시간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상세 설명</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시설물 이미지 등 표시</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버튼 클릭 시 시설물 검색 기능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클릭 시 공영 주차장의 주소와 이용 시간 </a:t>
                      </a:r>
                      <a:r>
                        <a:rPr lang="ko-KR" altLang="en-US" sz="850" b="0" dirty="0" err="1" smtClean="0">
                          <a:latin typeface="+mn-ea"/>
                          <a:ea typeface="+mn-ea"/>
                        </a:rPr>
                        <a:t>스넥바로</a:t>
                      </a:r>
                      <a:r>
                        <a:rPr lang="ko-KR" altLang="en-US" sz="850" b="0" dirty="0" smtClean="0">
                          <a:latin typeface="+mn-ea"/>
                          <a:ea typeface="+mn-ea"/>
                        </a:rPr>
                        <a:t> 생성</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해당 시설물의 사이트로 이동하는 버튼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현재 홈 화면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smtClean="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화면 이동</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r h="241592">
                <a:tc>
                  <a:txBody>
                    <a:bodyPr/>
                    <a:lstStyle/>
                    <a:p>
                      <a:pPr algn="ctr" latinLnBrk="1">
                        <a:lnSpc>
                          <a:spcPct val="120000"/>
                        </a:lnSpc>
                      </a:pPr>
                      <a:r>
                        <a:rPr lang="en-US" altLang="ko-KR" sz="850" b="0" dirty="0" smtClean="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이동</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794" y="620688"/>
            <a:ext cx="3305615" cy="558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007768" y="64897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1</a:t>
            </a:r>
            <a:endParaRPr lang="ko-KR" altLang="en-US" sz="1400" dirty="0"/>
          </a:p>
        </p:txBody>
      </p:sp>
      <p:sp>
        <p:nvSpPr>
          <p:cNvPr id="10" name="TextBox 9"/>
          <p:cNvSpPr txBox="1"/>
          <p:nvPr/>
        </p:nvSpPr>
        <p:spPr>
          <a:xfrm>
            <a:off x="4967409" y="64897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1" name="TextBox 10"/>
          <p:cNvSpPr txBox="1"/>
          <p:nvPr/>
        </p:nvSpPr>
        <p:spPr>
          <a:xfrm>
            <a:off x="1517778" y="5013176"/>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4</a:t>
            </a:r>
            <a:endParaRPr lang="ko-KR" altLang="en-US" sz="1400" dirty="0"/>
          </a:p>
        </p:txBody>
      </p:sp>
      <p:sp>
        <p:nvSpPr>
          <p:cNvPr id="12" name="TextBox 11"/>
          <p:cNvSpPr txBox="1"/>
          <p:nvPr/>
        </p:nvSpPr>
        <p:spPr>
          <a:xfrm>
            <a:off x="3991000" y="2555031"/>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3</a:t>
            </a:r>
            <a:endParaRPr lang="ko-KR" altLang="en-US" sz="1400" dirty="0"/>
          </a:p>
        </p:txBody>
      </p:sp>
      <p:sp>
        <p:nvSpPr>
          <p:cNvPr id="13" name="TextBox 12"/>
          <p:cNvSpPr txBox="1"/>
          <p:nvPr/>
        </p:nvSpPr>
        <p:spPr>
          <a:xfrm>
            <a:off x="4295800" y="6172645"/>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8</a:t>
            </a:r>
            <a:endParaRPr lang="ko-KR" altLang="en-US" sz="1400" dirty="0"/>
          </a:p>
        </p:txBody>
      </p:sp>
      <p:sp>
        <p:nvSpPr>
          <p:cNvPr id="14" name="TextBox 13"/>
          <p:cNvSpPr txBox="1"/>
          <p:nvPr/>
        </p:nvSpPr>
        <p:spPr>
          <a:xfrm>
            <a:off x="3503712" y="617136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7</a:t>
            </a:r>
            <a:endParaRPr lang="ko-KR" altLang="en-US" sz="1400" dirty="0"/>
          </a:p>
        </p:txBody>
      </p:sp>
      <p:sp>
        <p:nvSpPr>
          <p:cNvPr id="15" name="TextBox 14"/>
          <p:cNvSpPr txBox="1"/>
          <p:nvPr/>
        </p:nvSpPr>
        <p:spPr>
          <a:xfrm>
            <a:off x="2639616" y="617534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6</a:t>
            </a:r>
            <a:endParaRPr lang="ko-KR" altLang="en-US" sz="1400" dirty="0"/>
          </a:p>
        </p:txBody>
      </p:sp>
      <p:sp>
        <p:nvSpPr>
          <p:cNvPr id="16" name="TextBox 15"/>
          <p:cNvSpPr txBox="1"/>
          <p:nvPr/>
        </p:nvSpPr>
        <p:spPr>
          <a:xfrm>
            <a:off x="1816926" y="620350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5</a:t>
            </a:r>
            <a:endParaRPr lang="ko-KR" altLang="en-US" sz="1400" dirty="0"/>
          </a:p>
        </p:txBody>
      </p:sp>
    </p:spTree>
    <p:extLst>
      <p:ext uri="{BB962C8B-B14F-4D97-AF65-F5344CB8AC3E}">
        <p14:creationId xmlns:p14="http://schemas.microsoft.com/office/powerpoint/2010/main" val="19064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582408860"/>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xmlns="" val="20000"/>
                    </a:ext>
                  </a:extLst>
                </a:gridCol>
                <a:gridCol w="1246799">
                  <a:extLst>
                    <a:ext uri="{9D8B030D-6E8A-4147-A177-3AD203B41FA5}">
                      <a16:colId xmlns:a16="http://schemas.microsoft.com/office/drawing/2014/main" xmlns="" val="20001"/>
                    </a:ext>
                  </a:extLst>
                </a:gridCol>
                <a:gridCol w="5521529">
                  <a:extLst>
                    <a:ext uri="{9D8B030D-6E8A-4147-A177-3AD203B41FA5}">
                      <a16:colId xmlns:a16="http://schemas.microsoft.com/office/drawing/2014/main" xmlns="" val="20002"/>
                    </a:ext>
                  </a:extLst>
                </a:gridCol>
                <a:gridCol w="1068681">
                  <a:extLst>
                    <a:ext uri="{9D8B030D-6E8A-4147-A177-3AD203B41FA5}">
                      <a16:colId xmlns:a16="http://schemas.microsoft.com/office/drawing/2014/main" xmlns="" val="20004"/>
                    </a:ext>
                  </a:extLst>
                </a:gridCol>
                <a:gridCol w="979629">
                  <a:extLst>
                    <a:ext uri="{9D8B030D-6E8A-4147-A177-3AD203B41FA5}">
                      <a16:colId xmlns:a16="http://schemas.microsoft.com/office/drawing/2014/main" xmlns=""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21340">
                <a:tc>
                  <a:txBody>
                    <a:bodyPr/>
                    <a:lstStyle/>
                    <a:p>
                      <a:pPr algn="ctr" latinLnBrk="1"/>
                      <a:r>
                        <a:rPr lang="en-US" altLang="ko-KR" sz="900" dirty="0" smtClean="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2020.08.11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dirty="0" smtClean="0">
                          <a:solidFill>
                            <a:schemeClr val="tx1"/>
                          </a:solidFill>
                        </a:rPr>
                        <a:t>App</a:t>
                      </a:r>
                      <a:r>
                        <a:rPr lang="en-US" altLang="ko-KR" sz="900" baseline="0" dirty="0" smtClean="0">
                          <a:solidFill>
                            <a:schemeClr val="tx1"/>
                          </a:solidFill>
                        </a:rPr>
                        <a:t> </a:t>
                      </a:r>
                      <a:r>
                        <a:rPr lang="ko-KR" altLang="en-US" sz="900" baseline="0" dirty="0" smtClean="0">
                          <a:solidFill>
                            <a:schemeClr val="tx1"/>
                          </a:solidFill>
                        </a:rPr>
                        <a:t>소개 및 방향성</a:t>
                      </a:r>
                      <a:r>
                        <a:rPr lang="en-US" altLang="ko-KR" sz="900" dirty="0" smtClean="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xmlns="" val="10015"/>
                  </a:ext>
                </a:extLst>
              </a:tr>
            </a:tbl>
          </a:graphicData>
        </a:graphic>
      </p:graphicFrame>
      <p:sp>
        <p:nvSpPr>
          <p:cNvPr id="5" name="TextBox 4">
            <a:extLst>
              <a:ext uri="{FF2B5EF4-FFF2-40B4-BE49-F238E27FC236}">
                <a16:creationId xmlns:a16="http://schemas.microsoft.com/office/drawing/2014/main" xmlns=""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809983394"/>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xmlns="" val="20000"/>
                    </a:ext>
                  </a:extLst>
                </a:gridCol>
                <a:gridCol w="282606">
                  <a:extLst>
                    <a:ext uri="{9D8B030D-6E8A-4147-A177-3AD203B41FA5}">
                      <a16:colId xmlns:a16="http://schemas.microsoft.com/office/drawing/2014/main" xmlns="" val="20005"/>
                    </a:ext>
                  </a:extLst>
                </a:gridCol>
                <a:gridCol w="282606">
                  <a:extLst>
                    <a:ext uri="{9D8B030D-6E8A-4147-A177-3AD203B41FA5}">
                      <a16:colId xmlns:a16="http://schemas.microsoft.com/office/drawing/2014/main" xmlns="" val="1932864301"/>
                    </a:ext>
                  </a:extLst>
                </a:gridCol>
                <a:gridCol w="282606">
                  <a:extLst>
                    <a:ext uri="{9D8B030D-6E8A-4147-A177-3AD203B41FA5}">
                      <a16:colId xmlns:a16="http://schemas.microsoft.com/office/drawing/2014/main" xmlns="" val="627806087"/>
                    </a:ext>
                  </a:extLst>
                </a:gridCol>
                <a:gridCol w="282606">
                  <a:extLst>
                    <a:ext uri="{9D8B030D-6E8A-4147-A177-3AD203B41FA5}">
                      <a16:colId xmlns:a16="http://schemas.microsoft.com/office/drawing/2014/main" xmlns="" val="371778404"/>
                    </a:ext>
                  </a:extLst>
                </a:gridCol>
                <a:gridCol w="282606">
                  <a:extLst>
                    <a:ext uri="{9D8B030D-6E8A-4147-A177-3AD203B41FA5}">
                      <a16:colId xmlns:a16="http://schemas.microsoft.com/office/drawing/2014/main" xmlns="" val="305405284"/>
                    </a:ext>
                  </a:extLst>
                </a:gridCol>
                <a:gridCol w="282606">
                  <a:extLst>
                    <a:ext uri="{9D8B030D-6E8A-4147-A177-3AD203B41FA5}">
                      <a16:colId xmlns:a16="http://schemas.microsoft.com/office/drawing/2014/main" xmlns="" val="29543921"/>
                    </a:ext>
                  </a:extLst>
                </a:gridCol>
                <a:gridCol w="282606">
                  <a:extLst>
                    <a:ext uri="{9D8B030D-6E8A-4147-A177-3AD203B41FA5}">
                      <a16:colId xmlns:a16="http://schemas.microsoft.com/office/drawing/2014/main" xmlns="" val="4273928552"/>
                    </a:ext>
                  </a:extLst>
                </a:gridCol>
                <a:gridCol w="282606">
                  <a:extLst>
                    <a:ext uri="{9D8B030D-6E8A-4147-A177-3AD203B41FA5}">
                      <a16:colId xmlns:a16="http://schemas.microsoft.com/office/drawing/2014/main" xmlns="" val="844272191"/>
                    </a:ext>
                  </a:extLst>
                </a:gridCol>
                <a:gridCol w="282606">
                  <a:extLst>
                    <a:ext uri="{9D8B030D-6E8A-4147-A177-3AD203B41FA5}">
                      <a16:colId xmlns:a16="http://schemas.microsoft.com/office/drawing/2014/main" xmlns="" val="1347387674"/>
                    </a:ext>
                  </a:extLst>
                </a:gridCol>
                <a:gridCol w="282606">
                  <a:extLst>
                    <a:ext uri="{9D8B030D-6E8A-4147-A177-3AD203B41FA5}">
                      <a16:colId xmlns:a16="http://schemas.microsoft.com/office/drawing/2014/main" xmlns="" val="1781131391"/>
                    </a:ext>
                  </a:extLst>
                </a:gridCol>
                <a:gridCol w="282606">
                  <a:extLst>
                    <a:ext uri="{9D8B030D-6E8A-4147-A177-3AD203B41FA5}">
                      <a16:colId xmlns:a16="http://schemas.microsoft.com/office/drawing/2014/main" xmlns="" val="384615516"/>
                    </a:ext>
                  </a:extLst>
                </a:gridCol>
                <a:gridCol w="282606">
                  <a:extLst>
                    <a:ext uri="{9D8B030D-6E8A-4147-A177-3AD203B41FA5}">
                      <a16:colId xmlns:a16="http://schemas.microsoft.com/office/drawing/2014/main" xmlns="" val="2585931872"/>
                    </a:ext>
                  </a:extLst>
                </a:gridCol>
                <a:gridCol w="282606">
                  <a:extLst>
                    <a:ext uri="{9D8B030D-6E8A-4147-A177-3AD203B41FA5}">
                      <a16:colId xmlns:a16="http://schemas.microsoft.com/office/drawing/2014/main" xmlns="" val="1608020694"/>
                    </a:ext>
                  </a:extLst>
                </a:gridCol>
                <a:gridCol w="282606">
                  <a:extLst>
                    <a:ext uri="{9D8B030D-6E8A-4147-A177-3AD203B41FA5}">
                      <a16:colId xmlns:a16="http://schemas.microsoft.com/office/drawing/2014/main" xmlns="" val="4164423105"/>
                    </a:ext>
                  </a:extLst>
                </a:gridCol>
                <a:gridCol w="282606">
                  <a:extLst>
                    <a:ext uri="{9D8B030D-6E8A-4147-A177-3AD203B41FA5}">
                      <a16:colId xmlns:a16="http://schemas.microsoft.com/office/drawing/2014/main" xmlns="" val="3233058977"/>
                    </a:ext>
                  </a:extLst>
                </a:gridCol>
                <a:gridCol w="282606">
                  <a:extLst>
                    <a:ext uri="{9D8B030D-6E8A-4147-A177-3AD203B41FA5}">
                      <a16:colId xmlns:a16="http://schemas.microsoft.com/office/drawing/2014/main" xmlns="" val="2889151618"/>
                    </a:ext>
                  </a:extLst>
                </a:gridCol>
                <a:gridCol w="282606">
                  <a:extLst>
                    <a:ext uri="{9D8B030D-6E8A-4147-A177-3AD203B41FA5}">
                      <a16:colId xmlns:a16="http://schemas.microsoft.com/office/drawing/2014/main" xmlns="" val="560411669"/>
                    </a:ext>
                  </a:extLst>
                </a:gridCol>
                <a:gridCol w="282606">
                  <a:extLst>
                    <a:ext uri="{9D8B030D-6E8A-4147-A177-3AD203B41FA5}">
                      <a16:colId xmlns:a16="http://schemas.microsoft.com/office/drawing/2014/main" xmlns="" val="3884846165"/>
                    </a:ext>
                  </a:extLst>
                </a:gridCol>
                <a:gridCol w="282606">
                  <a:extLst>
                    <a:ext uri="{9D8B030D-6E8A-4147-A177-3AD203B41FA5}">
                      <a16:colId xmlns:a16="http://schemas.microsoft.com/office/drawing/2014/main" xmlns="" val="1129982004"/>
                    </a:ext>
                  </a:extLst>
                </a:gridCol>
                <a:gridCol w="282606">
                  <a:extLst>
                    <a:ext uri="{9D8B030D-6E8A-4147-A177-3AD203B41FA5}">
                      <a16:colId xmlns:a16="http://schemas.microsoft.com/office/drawing/2014/main" xmlns="" val="921361012"/>
                    </a:ext>
                  </a:extLst>
                </a:gridCol>
                <a:gridCol w="282606">
                  <a:extLst>
                    <a:ext uri="{9D8B030D-6E8A-4147-A177-3AD203B41FA5}">
                      <a16:colId xmlns:a16="http://schemas.microsoft.com/office/drawing/2014/main" xmlns="" val="1082313226"/>
                    </a:ext>
                  </a:extLst>
                </a:gridCol>
                <a:gridCol w="282606">
                  <a:extLst>
                    <a:ext uri="{9D8B030D-6E8A-4147-A177-3AD203B41FA5}">
                      <a16:colId xmlns:a16="http://schemas.microsoft.com/office/drawing/2014/main" xmlns="" val="3555641462"/>
                    </a:ext>
                  </a:extLst>
                </a:gridCol>
                <a:gridCol w="282606">
                  <a:extLst>
                    <a:ext uri="{9D8B030D-6E8A-4147-A177-3AD203B41FA5}">
                      <a16:colId xmlns:a16="http://schemas.microsoft.com/office/drawing/2014/main" xmlns="" val="2046748408"/>
                    </a:ext>
                  </a:extLst>
                </a:gridCol>
                <a:gridCol w="282606">
                  <a:extLst>
                    <a:ext uri="{9D8B030D-6E8A-4147-A177-3AD203B41FA5}">
                      <a16:colId xmlns:a16="http://schemas.microsoft.com/office/drawing/2014/main" xmlns="" val="61301162"/>
                    </a:ext>
                  </a:extLst>
                </a:gridCol>
                <a:gridCol w="282606">
                  <a:extLst>
                    <a:ext uri="{9D8B030D-6E8A-4147-A177-3AD203B41FA5}">
                      <a16:colId xmlns:a16="http://schemas.microsoft.com/office/drawing/2014/main" xmlns="" val="151961678"/>
                    </a:ext>
                  </a:extLst>
                </a:gridCol>
                <a:gridCol w="282606">
                  <a:extLst>
                    <a:ext uri="{9D8B030D-6E8A-4147-A177-3AD203B41FA5}">
                      <a16:colId xmlns:a16="http://schemas.microsoft.com/office/drawing/2014/main" xmlns="" val="3307757913"/>
                    </a:ext>
                  </a:extLst>
                </a:gridCol>
                <a:gridCol w="282606">
                  <a:extLst>
                    <a:ext uri="{9D8B030D-6E8A-4147-A177-3AD203B41FA5}">
                      <a16:colId xmlns:a16="http://schemas.microsoft.com/office/drawing/2014/main" xmlns="" val="2537069362"/>
                    </a:ext>
                  </a:extLst>
                </a:gridCol>
                <a:gridCol w="282606">
                  <a:extLst>
                    <a:ext uri="{9D8B030D-6E8A-4147-A177-3AD203B41FA5}">
                      <a16:colId xmlns:a16="http://schemas.microsoft.com/office/drawing/2014/main" xmlns="" val="3220850051"/>
                    </a:ext>
                  </a:extLst>
                </a:gridCol>
                <a:gridCol w="282606">
                  <a:extLst>
                    <a:ext uri="{9D8B030D-6E8A-4147-A177-3AD203B41FA5}">
                      <a16:colId xmlns:a16="http://schemas.microsoft.com/office/drawing/2014/main" xmlns="" val="4047037587"/>
                    </a:ext>
                  </a:extLst>
                </a:gridCol>
                <a:gridCol w="282606">
                  <a:extLst>
                    <a:ext uri="{9D8B030D-6E8A-4147-A177-3AD203B41FA5}">
                      <a16:colId xmlns:a16="http://schemas.microsoft.com/office/drawing/2014/main" xmlns=""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b="0" i="0" kern="1200" dirty="0" smtClean="0">
                          <a:solidFill>
                            <a:schemeClr val="dk1"/>
                          </a:solidFill>
                          <a:effectLst/>
                          <a:latin typeface="+mn-lt"/>
                          <a:ea typeface="+mn-ea"/>
                          <a:cs typeface="+mn-cs"/>
                        </a:rPr>
                        <a:t>서울시와 </a:t>
                      </a:r>
                      <a:r>
                        <a:rPr lang="en-US" altLang="ko-KR" sz="900" b="0" i="0" kern="1200" dirty="0" smtClean="0">
                          <a:solidFill>
                            <a:schemeClr val="dk1"/>
                          </a:solidFill>
                          <a:effectLst/>
                          <a:latin typeface="+mn-lt"/>
                          <a:ea typeface="+mn-ea"/>
                          <a:cs typeface="+mn-cs"/>
                        </a:rPr>
                        <a:t>ICT</a:t>
                      </a:r>
                      <a:r>
                        <a:rPr lang="ko-KR" altLang="en-US" sz="900" b="0" i="0" kern="1200" dirty="0" smtClean="0">
                          <a:solidFill>
                            <a:schemeClr val="dk1"/>
                          </a:solidFill>
                          <a:effectLst/>
                          <a:latin typeface="+mn-lt"/>
                          <a:ea typeface="+mn-ea"/>
                          <a:cs typeface="+mn-cs"/>
                        </a:rPr>
                        <a:t>콤플렉스가 함께하는 </a:t>
                      </a:r>
                      <a:r>
                        <a:rPr lang="en-US" altLang="ko-KR" sz="900" b="0" i="0" kern="1200" dirty="0" smtClean="0">
                          <a:solidFill>
                            <a:schemeClr val="dk1"/>
                          </a:solidFill>
                          <a:effectLst/>
                          <a:latin typeface="+mn-lt"/>
                          <a:ea typeface="+mn-ea"/>
                          <a:cs typeface="+mn-cs"/>
                        </a:rPr>
                        <a:t>2020 ICT</a:t>
                      </a:r>
                      <a:r>
                        <a:rPr lang="ko-KR" altLang="en-US" sz="900" b="0" i="0" kern="1200" dirty="0" smtClean="0">
                          <a:solidFill>
                            <a:schemeClr val="dk1"/>
                          </a:solidFill>
                          <a:effectLst/>
                          <a:latin typeface="+mn-lt"/>
                          <a:ea typeface="+mn-ea"/>
                          <a:cs typeface="+mn-cs"/>
                        </a:rPr>
                        <a:t>콕 </a:t>
                      </a:r>
                      <a:r>
                        <a:rPr lang="en-US" altLang="ko-KR" sz="900" b="0" i="0" kern="1200" dirty="0" smtClean="0">
                          <a:solidFill>
                            <a:schemeClr val="dk1"/>
                          </a:solidFill>
                          <a:effectLst/>
                          <a:latin typeface="+mn-lt"/>
                          <a:ea typeface="+mn-ea"/>
                          <a:cs typeface="+mn-cs"/>
                        </a:rPr>
                        <a:t>AI </a:t>
                      </a:r>
                      <a:r>
                        <a:rPr lang="ko-KR" altLang="en-US" sz="900" b="0" i="0" kern="1200" dirty="0" smtClean="0">
                          <a:solidFill>
                            <a:schemeClr val="dk1"/>
                          </a:solidFill>
                          <a:effectLst/>
                          <a:latin typeface="+mn-lt"/>
                          <a:ea typeface="+mn-ea"/>
                          <a:cs typeface="+mn-cs"/>
                        </a:rPr>
                        <a:t>공모전에 참가 하기 위한 서울시 공공데이터를 활용한 어플리케이션</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서울시 체육 공공 시설물에 대한 사용자의 편의성과 </a:t>
                      </a:r>
                      <a:r>
                        <a:rPr lang="ko-KR" altLang="en-US" sz="900" dirty="0" err="1" smtClean="0">
                          <a:solidFill>
                            <a:schemeClr val="tx1"/>
                          </a:solidFill>
                          <a:latin typeface="+mn-ea"/>
                          <a:ea typeface="+mn-ea"/>
                        </a:rPr>
                        <a:t>접근성을</a:t>
                      </a:r>
                      <a:r>
                        <a:rPr lang="ko-KR" altLang="en-US" sz="900" dirty="0" smtClean="0">
                          <a:solidFill>
                            <a:schemeClr val="tx1"/>
                          </a:solidFill>
                          <a:latin typeface="+mn-ea"/>
                          <a:ea typeface="+mn-ea"/>
                        </a:rPr>
                        <a:t> 높이기 위한 어플리케이션</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사용자의 생활체육을 통한 건강증진</a:t>
                      </a:r>
                      <a:endParaRPr lang="en-US" altLang="ko-KR" sz="90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테마 별 시설물 검색을 통한 시설물 정보와 해당 예약 페이지로 이동</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공영주차장 </a:t>
                      </a:r>
                      <a:r>
                        <a:rPr lang="en-US" altLang="ko-KR" sz="900" dirty="0" smtClean="0">
                          <a:solidFill>
                            <a:schemeClr val="tx1"/>
                          </a:solidFill>
                          <a:latin typeface="+mn-ea"/>
                          <a:ea typeface="+mn-ea"/>
                        </a:rPr>
                        <a:t>API</a:t>
                      </a:r>
                      <a:r>
                        <a:rPr lang="en-US" altLang="ko-KR" sz="900" baseline="0" dirty="0" smtClean="0">
                          <a:solidFill>
                            <a:schemeClr val="tx1"/>
                          </a:solidFill>
                          <a:latin typeface="+mn-ea"/>
                          <a:ea typeface="+mn-ea"/>
                        </a:rPr>
                        <a:t> , </a:t>
                      </a:r>
                      <a:r>
                        <a:rPr lang="ko-KR" altLang="en-US" sz="900" baseline="0" dirty="0" smtClean="0">
                          <a:solidFill>
                            <a:schemeClr val="tx1"/>
                          </a:solidFill>
                          <a:latin typeface="+mn-ea"/>
                          <a:ea typeface="+mn-ea"/>
                        </a:rPr>
                        <a:t>날씨 </a:t>
                      </a:r>
                      <a:r>
                        <a:rPr lang="en-US" altLang="ko-KR" sz="900" baseline="0" dirty="0" smtClean="0">
                          <a:solidFill>
                            <a:schemeClr val="tx1"/>
                          </a:solidFill>
                          <a:latin typeface="+mn-ea"/>
                          <a:ea typeface="+mn-ea"/>
                        </a:rPr>
                        <a:t>API, </a:t>
                      </a:r>
                      <a:r>
                        <a:rPr lang="ko-KR" altLang="en-US" sz="900" baseline="0" dirty="0" smtClean="0">
                          <a:solidFill>
                            <a:schemeClr val="tx1"/>
                          </a:solidFill>
                          <a:latin typeface="+mn-ea"/>
                          <a:ea typeface="+mn-ea"/>
                        </a:rPr>
                        <a:t>서울시 체육시설 공공 서비스 예약 정보 </a:t>
                      </a:r>
                      <a:r>
                        <a:rPr lang="en-US" altLang="ko-KR" sz="900" baseline="0" dirty="0" smtClean="0">
                          <a:solidFill>
                            <a:schemeClr val="tx1"/>
                          </a:solidFill>
                          <a:latin typeface="+mn-ea"/>
                          <a:ea typeface="+mn-ea"/>
                        </a:rPr>
                        <a:t>API , </a:t>
                      </a:r>
                      <a:r>
                        <a:rPr lang="ko-KR" altLang="en-US" sz="900" baseline="0" dirty="0" smtClean="0">
                          <a:solidFill>
                            <a:schemeClr val="tx1"/>
                          </a:solidFill>
                          <a:latin typeface="+mn-ea"/>
                          <a:ea typeface="+mn-ea"/>
                        </a:rPr>
                        <a:t>서울시 공공 서비스 예약 정보 </a:t>
                      </a:r>
                      <a:r>
                        <a:rPr lang="en-US" altLang="ko-KR" sz="900" baseline="0" dirty="0" smtClean="0">
                          <a:solidFill>
                            <a:schemeClr val="tx1"/>
                          </a:solidFill>
                          <a:latin typeface="+mn-ea"/>
                          <a:ea typeface="+mn-ea"/>
                        </a:rPr>
                        <a:t>API </a:t>
                      </a:r>
                      <a:r>
                        <a:rPr lang="ko-KR" altLang="en-US" sz="900" baseline="0" dirty="0" smtClean="0">
                          <a:solidFill>
                            <a:schemeClr val="tx1"/>
                          </a:solidFill>
                          <a:latin typeface="+mn-ea"/>
                          <a:ea typeface="+mn-ea"/>
                        </a:rPr>
                        <a:t>필요</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xmlns=""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xmlns="" val="2990935818"/>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xmlns="" val="554055183"/>
                    </a:ext>
                  </a:extLst>
                </a:gridCol>
                <a:gridCol w="2130236">
                  <a:extLst>
                    <a:ext uri="{9D8B030D-6E8A-4147-A177-3AD203B41FA5}">
                      <a16:colId xmlns:a16="http://schemas.microsoft.com/office/drawing/2014/main" xmlns="" val="20000"/>
                    </a:ext>
                  </a:extLst>
                </a:gridCol>
                <a:gridCol w="2257591">
                  <a:extLst>
                    <a:ext uri="{9D8B030D-6E8A-4147-A177-3AD203B41FA5}">
                      <a16:colId xmlns:a16="http://schemas.microsoft.com/office/drawing/2014/main" xmlns="" val="20001"/>
                    </a:ext>
                  </a:extLst>
                </a:gridCol>
                <a:gridCol w="2192190">
                  <a:extLst>
                    <a:ext uri="{9D8B030D-6E8A-4147-A177-3AD203B41FA5}">
                      <a16:colId xmlns:a16="http://schemas.microsoft.com/office/drawing/2014/main" xmlns="" val="20004"/>
                    </a:ext>
                  </a:extLst>
                </a:gridCol>
                <a:gridCol w="2035603">
                  <a:extLst>
                    <a:ext uri="{9D8B030D-6E8A-4147-A177-3AD203B41FA5}">
                      <a16:colId xmlns:a16="http://schemas.microsoft.com/office/drawing/2014/main" xmlns=""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xmlns=""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xmlns=""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xmlns=""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xmlns=""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xmlns=""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xmlns=""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xmlns=""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xmlns=""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xmlns=""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xmlns=""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xmlns=""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xmlns=""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xmlns=""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xmlns=""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xmlns=""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xmlns=""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xmlns=""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xmlns=""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xmlns=""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xmlns=""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xmlns=""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xmlns=""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xmlns=""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xmlns=""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xmlns=""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xmlns=""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xmlns=""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xmlns=""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xmlns=""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xmlns=""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xmlns=""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xmlns=""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xmlns=""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xmlns=""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a:t>
            </a:r>
            <a:r>
              <a:rPr lang="en-US" altLang="ko-KR" sz="800" dirty="0" smtClean="0">
                <a:solidFill>
                  <a:schemeClr val="tx1"/>
                </a:solidFill>
                <a:latin typeface="+mn-ea"/>
              </a:rPr>
              <a:t>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xmlns=""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xmlns=""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xmlns=""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xmlns=""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xmlns=""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xmlns=""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xmlns=""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xmlns=""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xmlns=""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xmlns=""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xmlns=""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smtClean="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xmlns=""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xmlns=""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xmlns=""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xmlns=""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xmlns=""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xmlns=""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xmlns=""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xmlns=""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xmlns=""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xmlns=""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xmlns=""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xmlns=""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xmlns=""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xmlns=""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xmlns=""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xmlns=""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xmlns=""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xmlns=""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xmlns=""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xmlns=""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xmlns=""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xmlns=""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xmlns=""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xmlns=""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xmlns=""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xmlns=""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xmlns=""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xmlns=""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xmlns=""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xmlns=""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xmlns=""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xmlns=""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xmlns=""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xmlns=""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xmlns=""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xmlns=""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xmlns=""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r>
              <a:rPr lang="ko-KR" altLang="en-US" dirty="0" smtClean="0"/>
              <a:t>홈 화면</a:t>
            </a:r>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1474197214"/>
              </p:ext>
            </p:extLst>
          </p:nvPr>
        </p:nvGraphicFramePr>
        <p:xfrm>
          <a:off x="8688288" y="439604"/>
          <a:ext cx="3384376" cy="331585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홈 화면 표시 </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추천 시설물 자동으로 표시</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테마 해당 테마로 이동</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버튼 클릭 시 시설물 검색 기능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추천 시설물 정보와 사진을 보여주고 그 시설물의 상세보기로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각각의 테마에 맞는 시설물</a:t>
                      </a:r>
                      <a:r>
                        <a:rPr kumimoji="1" lang="ko-KR" altLang="en-US" sz="850" baseline="0" dirty="0" smtClean="0">
                          <a:solidFill>
                            <a:schemeClr val="tx1"/>
                          </a:solidFill>
                          <a:latin typeface="+mn-ea"/>
                        </a:rPr>
                        <a:t> 리스트를</a:t>
                      </a:r>
                      <a:r>
                        <a:rPr kumimoji="1" lang="ko-KR" altLang="en-US" sz="850" dirty="0" smtClean="0">
                          <a:solidFill>
                            <a:schemeClr val="tx1"/>
                          </a:solidFill>
                          <a:latin typeface="+mn-ea"/>
                        </a:rPr>
                        <a:t> 보여주는 화면으로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현재 홈 화면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09819">
                <a:tc>
                  <a:txBody>
                    <a:bodyPr/>
                    <a:lstStyle/>
                    <a:p>
                      <a:pPr algn="ctr" latinLnBrk="1">
                        <a:lnSpc>
                          <a:spcPct val="120000"/>
                        </a:lnSpc>
                      </a:pPr>
                      <a:r>
                        <a:rPr lang="en-US" altLang="ko-KR" sz="850" b="0" dirty="0" smtClean="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화면 이동</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r h="209819">
                <a:tc>
                  <a:txBody>
                    <a:bodyPr/>
                    <a:lstStyle/>
                    <a:p>
                      <a:pPr algn="ctr" latinLnBrk="1">
                        <a:lnSpc>
                          <a:spcPct val="120000"/>
                        </a:lnSpc>
                      </a:pPr>
                      <a:r>
                        <a:rPr lang="en-US" altLang="ko-KR" sz="850" b="0" dirty="0" smtClean="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이동</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548680"/>
            <a:ext cx="3438525" cy="5715000"/>
          </a:xfrm>
          <a:prstGeom prst="rect">
            <a:avLst/>
          </a:prstGeom>
          <a:ln/>
        </p:spPr>
        <p:style>
          <a:lnRef idx="3">
            <a:schemeClr val="lt1"/>
          </a:lnRef>
          <a:fillRef idx="1">
            <a:schemeClr val="accent2"/>
          </a:fillRef>
          <a:effectRef idx="1">
            <a:schemeClr val="accent2"/>
          </a:effectRef>
          <a:fontRef idx="minor">
            <a:schemeClr val="lt1"/>
          </a:fontRef>
        </p:style>
      </p:pic>
      <p:sp>
        <p:nvSpPr>
          <p:cNvPr id="9" name="TextBox 8"/>
          <p:cNvSpPr txBox="1"/>
          <p:nvPr/>
        </p:nvSpPr>
        <p:spPr>
          <a:xfrm>
            <a:off x="5142037" y="59632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2" name="TextBox 11"/>
          <p:cNvSpPr txBox="1"/>
          <p:nvPr/>
        </p:nvSpPr>
        <p:spPr>
          <a:xfrm>
            <a:off x="2639616" y="134076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3</a:t>
            </a:r>
            <a:endParaRPr lang="ko-KR" altLang="en-US" sz="1400" dirty="0"/>
          </a:p>
        </p:txBody>
      </p:sp>
      <p:sp>
        <p:nvSpPr>
          <p:cNvPr id="13" name="TextBox 12"/>
          <p:cNvSpPr txBox="1"/>
          <p:nvPr/>
        </p:nvSpPr>
        <p:spPr>
          <a:xfrm>
            <a:off x="4151784" y="596321"/>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1</a:t>
            </a:r>
            <a:endParaRPr lang="ko-KR" altLang="en-US" sz="1400" dirty="0"/>
          </a:p>
        </p:txBody>
      </p:sp>
      <p:sp>
        <p:nvSpPr>
          <p:cNvPr id="14" name="TextBox 13"/>
          <p:cNvSpPr txBox="1"/>
          <p:nvPr/>
        </p:nvSpPr>
        <p:spPr>
          <a:xfrm>
            <a:off x="1559496" y="256490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4</a:t>
            </a:r>
            <a:endParaRPr lang="ko-KR" altLang="en-US" sz="1400" dirty="0"/>
          </a:p>
        </p:txBody>
      </p:sp>
      <p:sp>
        <p:nvSpPr>
          <p:cNvPr id="15" name="TextBox 14"/>
          <p:cNvSpPr txBox="1"/>
          <p:nvPr/>
        </p:nvSpPr>
        <p:spPr>
          <a:xfrm>
            <a:off x="4583832" y="626457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8</a:t>
            </a:r>
            <a:endParaRPr lang="ko-KR" altLang="en-US" sz="1400" dirty="0"/>
          </a:p>
        </p:txBody>
      </p:sp>
      <p:sp>
        <p:nvSpPr>
          <p:cNvPr id="16" name="TextBox 15"/>
          <p:cNvSpPr txBox="1"/>
          <p:nvPr/>
        </p:nvSpPr>
        <p:spPr>
          <a:xfrm>
            <a:off x="3719736" y="625369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7</a:t>
            </a:r>
            <a:endParaRPr lang="ko-KR" altLang="en-US" sz="1400" dirty="0"/>
          </a:p>
        </p:txBody>
      </p:sp>
      <p:sp>
        <p:nvSpPr>
          <p:cNvPr id="17" name="TextBox 16"/>
          <p:cNvSpPr txBox="1"/>
          <p:nvPr/>
        </p:nvSpPr>
        <p:spPr>
          <a:xfrm>
            <a:off x="2892111" y="625369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6</a:t>
            </a:r>
            <a:endParaRPr lang="ko-KR" altLang="en-US" sz="1400" dirty="0"/>
          </a:p>
        </p:txBody>
      </p:sp>
      <p:sp>
        <p:nvSpPr>
          <p:cNvPr id="18" name="TextBox 17"/>
          <p:cNvSpPr txBox="1"/>
          <p:nvPr/>
        </p:nvSpPr>
        <p:spPr>
          <a:xfrm>
            <a:off x="1946819" y="6246190"/>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5</a:t>
            </a:r>
            <a:endParaRPr lang="ko-KR" altLang="en-US" sz="1400" dirty="0"/>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289123970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랭킹 페이지 </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버튼 클릭 시 시설물 검색 기능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셀 클릭 시 상세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홈 화면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랭킹화면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620688"/>
            <a:ext cx="347662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10033" y="130060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3</a:t>
            </a:r>
            <a:endParaRPr lang="ko-KR" altLang="en-US" sz="1400" dirty="0"/>
          </a:p>
        </p:txBody>
      </p:sp>
      <p:sp>
        <p:nvSpPr>
          <p:cNvPr id="10" name="TextBox 9"/>
          <p:cNvSpPr txBox="1"/>
          <p:nvPr/>
        </p:nvSpPr>
        <p:spPr>
          <a:xfrm>
            <a:off x="2285424" y="638458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4</a:t>
            </a:r>
            <a:endParaRPr lang="ko-KR" altLang="en-US" sz="1400" dirty="0"/>
          </a:p>
        </p:txBody>
      </p:sp>
      <p:sp>
        <p:nvSpPr>
          <p:cNvPr id="11" name="TextBox 10"/>
          <p:cNvSpPr txBox="1"/>
          <p:nvPr/>
        </p:nvSpPr>
        <p:spPr>
          <a:xfrm>
            <a:off x="4465067" y="65045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1</a:t>
            </a:r>
            <a:endParaRPr lang="ko-KR" altLang="en-US" sz="1400" dirty="0"/>
          </a:p>
        </p:txBody>
      </p:sp>
      <p:sp>
        <p:nvSpPr>
          <p:cNvPr id="12" name="TextBox 11"/>
          <p:cNvSpPr txBox="1"/>
          <p:nvPr/>
        </p:nvSpPr>
        <p:spPr>
          <a:xfrm>
            <a:off x="5468169" y="650459"/>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3" name="TextBox 12"/>
          <p:cNvSpPr txBox="1"/>
          <p:nvPr/>
        </p:nvSpPr>
        <p:spPr>
          <a:xfrm>
            <a:off x="3071664" y="6392836"/>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5</a:t>
            </a:r>
            <a:endParaRPr lang="ko-KR" altLang="en-US" sz="1400" dirty="0"/>
          </a:p>
        </p:txBody>
      </p:sp>
      <p:sp>
        <p:nvSpPr>
          <p:cNvPr id="14" name="TextBox 13"/>
          <p:cNvSpPr txBox="1"/>
          <p:nvPr/>
        </p:nvSpPr>
        <p:spPr>
          <a:xfrm>
            <a:off x="4004061" y="639283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6</a:t>
            </a:r>
            <a:endParaRPr lang="ko-KR" altLang="en-US" sz="1400" dirty="0"/>
          </a:p>
        </p:txBody>
      </p:sp>
      <p:sp>
        <p:nvSpPr>
          <p:cNvPr id="15" name="TextBox 14"/>
          <p:cNvSpPr txBox="1"/>
          <p:nvPr/>
        </p:nvSpPr>
        <p:spPr>
          <a:xfrm>
            <a:off x="4943872" y="639283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7</a:t>
            </a:r>
            <a:endParaRPr lang="ko-KR" altLang="en-US" sz="1400" dirty="0"/>
          </a:p>
        </p:txBody>
      </p:sp>
    </p:spTree>
    <p:extLst>
      <p:ext uri="{BB962C8B-B14F-4D97-AF65-F5344CB8AC3E}">
        <p14:creationId xmlns:p14="http://schemas.microsoft.com/office/powerpoint/2010/main" val="190640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463682"/>
            <a:ext cx="34480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132546683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즐겨 찾기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관심목록은 설정한 테마로 표시</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자주 가는 </a:t>
                      </a:r>
                      <a:r>
                        <a:rPr lang="ko-KR" altLang="en-US" sz="800" b="0" baseline="0" dirty="0" smtClean="0">
                          <a:solidFill>
                            <a:schemeClr val="tx1"/>
                          </a:solidFill>
                          <a:latin typeface="+mn-ea"/>
                          <a:ea typeface="+mn-ea"/>
                          <a:sym typeface="맑은 고딕"/>
                        </a:rPr>
                        <a:t>곳은 해당 시설물 사이트를 많이 이동한 순번으로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버튼 클릭 시 시설물 검색 기능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추후 업데이트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셀 클릭 시 상세 보기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홈 화면 이동 </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즐겨 찾기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날씨 화면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9" name="TextBox 8"/>
          <p:cNvSpPr txBox="1"/>
          <p:nvPr/>
        </p:nvSpPr>
        <p:spPr>
          <a:xfrm>
            <a:off x="5439594" y="50516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2</a:t>
            </a:r>
            <a:endParaRPr lang="ko-KR" altLang="en-US" sz="1400" dirty="0"/>
          </a:p>
        </p:txBody>
      </p:sp>
      <p:sp>
        <p:nvSpPr>
          <p:cNvPr id="10" name="TextBox 9"/>
          <p:cNvSpPr txBox="1"/>
          <p:nvPr/>
        </p:nvSpPr>
        <p:spPr>
          <a:xfrm>
            <a:off x="2248944" y="2132856"/>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3</a:t>
            </a:r>
            <a:endParaRPr lang="ko-KR" altLang="en-US" sz="1400" dirty="0"/>
          </a:p>
        </p:txBody>
      </p:sp>
      <p:sp>
        <p:nvSpPr>
          <p:cNvPr id="11" name="TextBox 10"/>
          <p:cNvSpPr txBox="1"/>
          <p:nvPr/>
        </p:nvSpPr>
        <p:spPr>
          <a:xfrm>
            <a:off x="4439816" y="509588"/>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1</a:t>
            </a:r>
            <a:endParaRPr lang="ko-KR" altLang="en-US" sz="1400" dirty="0"/>
          </a:p>
        </p:txBody>
      </p:sp>
      <p:sp>
        <p:nvSpPr>
          <p:cNvPr id="12" name="TextBox 11"/>
          <p:cNvSpPr txBox="1"/>
          <p:nvPr/>
        </p:nvSpPr>
        <p:spPr>
          <a:xfrm>
            <a:off x="3997657" y="6247584"/>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6</a:t>
            </a:r>
            <a:endParaRPr lang="ko-KR" altLang="en-US" sz="1400" dirty="0"/>
          </a:p>
        </p:txBody>
      </p:sp>
      <p:sp>
        <p:nvSpPr>
          <p:cNvPr id="13" name="TextBox 12"/>
          <p:cNvSpPr txBox="1"/>
          <p:nvPr/>
        </p:nvSpPr>
        <p:spPr>
          <a:xfrm>
            <a:off x="2248944" y="6230467"/>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a:t>4</a:t>
            </a:r>
            <a:endParaRPr lang="ko-KR" altLang="en-US" sz="1400" dirty="0"/>
          </a:p>
        </p:txBody>
      </p:sp>
      <p:sp>
        <p:nvSpPr>
          <p:cNvPr id="14" name="TextBox 13"/>
          <p:cNvSpPr txBox="1"/>
          <p:nvPr/>
        </p:nvSpPr>
        <p:spPr>
          <a:xfrm>
            <a:off x="3215680" y="6255180"/>
            <a:ext cx="271399"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5</a:t>
            </a:r>
            <a:endParaRPr lang="ko-KR" altLang="en-US" sz="1400" dirty="0"/>
          </a:p>
        </p:txBody>
      </p:sp>
      <p:sp>
        <p:nvSpPr>
          <p:cNvPr id="15" name="TextBox 14"/>
          <p:cNvSpPr txBox="1"/>
          <p:nvPr/>
        </p:nvSpPr>
        <p:spPr>
          <a:xfrm>
            <a:off x="4888866" y="6260475"/>
            <a:ext cx="28803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ko-KR" sz="1400" dirty="0" smtClean="0"/>
              <a:t>7</a:t>
            </a:r>
            <a:endParaRPr lang="ko-KR" altLang="en-US" sz="1400" dirty="0"/>
          </a:p>
        </p:txBody>
      </p:sp>
    </p:spTree>
    <p:extLst>
      <p:ext uri="{BB962C8B-B14F-4D97-AF65-F5344CB8AC3E}">
        <p14:creationId xmlns:p14="http://schemas.microsoft.com/office/powerpoint/2010/main" val="190640195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3359</TotalTime>
  <Words>675</Words>
  <Application>Microsoft Office PowerPoint</Application>
  <PresentationFormat>사용자 지정</PresentationFormat>
  <Paragraphs>316</Paragraphs>
  <Slides>12</Slides>
  <Notes>0</Notes>
  <HiddenSlides>0</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테마</vt:lpstr>
      <vt:lpstr>화면설계서 양식</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H11</cp:lastModifiedBy>
  <cp:revision>112</cp:revision>
  <cp:lastPrinted>2019-05-29T05:54:36Z</cp:lastPrinted>
  <dcterms:created xsi:type="dcterms:W3CDTF">2019-03-11T07:43:12Z</dcterms:created>
  <dcterms:modified xsi:type="dcterms:W3CDTF">2020-08-11T14:22:26Z</dcterms:modified>
</cp:coreProperties>
</file>