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sldIdLst>
    <p:sldId id="256" r:id="rId2"/>
    <p:sldId id="272" r:id="rId3"/>
    <p:sldId id="276" r:id="rId4"/>
    <p:sldId id="277" r:id="rId5"/>
    <p:sldId id="278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Yoon 윤고딕 540_TT" panose="020B0600000101010101" charset="-127"/>
      <p:regular r:id="rId16"/>
    </p:embeddedFont>
    <p:embeddedFont>
      <p:font typeface="Yoon 윤고딕 530_TT" panose="020B0600000101010101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E41A00"/>
    <a:srgbClr val="FE431E"/>
    <a:srgbClr val="878181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4" autoAdjust="0"/>
    <p:restoredTop sz="94660"/>
  </p:normalViewPr>
  <p:slideViewPr>
    <p:cSldViewPr>
      <p:cViewPr varScale="1">
        <p:scale>
          <a:sx n="63" d="100"/>
          <a:sy n="63" d="100"/>
        </p:scale>
        <p:origin x="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81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144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267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10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45" r:id="rId2"/>
    <p:sldLayoutId id="2147483756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classes.html" TargetMode="External"/><Relationship Id="rId2" Type="http://schemas.openxmlformats.org/officeDocument/2006/relationships/hyperlink" Target="https://www.crummy.com/software/BeautifulSoup/bs4/doc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2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2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ficano/pytube" TargetMode="External"/><Relationship Id="rId2" Type="http://schemas.openxmlformats.org/officeDocument/2006/relationships/hyperlink" Target="https://wikidocs.net/2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ilehorse.com/download-ffmpeg-64/" TargetMode="External"/><Relationship Id="rId4" Type="http://schemas.openxmlformats.org/officeDocument/2006/relationships/hyperlink" Target="https://docs.python.org/3.6/library/subproces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/" TargetMode="External"/><Relationship Id="rId2" Type="http://schemas.openxmlformats.org/officeDocument/2006/relationships/hyperlink" Target="https://wikidocs.net/2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ssref/css_selectors.as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/" TargetMode="External"/><Relationship Id="rId2" Type="http://schemas.openxmlformats.org/officeDocument/2006/relationships/hyperlink" Target="https://wikidocs.net/2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sref/trysel.asp" TargetMode="External"/><Relationship Id="rId4" Type="http://schemas.openxmlformats.org/officeDocument/2006/relationships/hyperlink" Target="http://pythonstudy.xyz/python/article/401-%EC%A0%95%EA%B7%9C-%ED%91%9C%ED%98%84%EC%8B%9D-Rege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trysel.asp" TargetMode="External"/><Relationship Id="rId2" Type="http://schemas.openxmlformats.org/officeDocument/2006/relationships/hyperlink" Target="https://www.crummy.com/software/BeautifulSoup/bs4/doc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ummy.com/software/BeautifulSoup/bs4/doc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746447" y="2806018"/>
            <a:ext cx="4265877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40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파이썬 기초 스크랩핑</a:t>
            </a:r>
            <a:endParaRPr lang="ko-KR" altLang="en-US" sz="4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243146" y="2806018"/>
            <a:ext cx="2503301" cy="1077683"/>
            <a:chOff x="3268663" y="2240868"/>
            <a:chExt cx="3763441" cy="1620180"/>
          </a:xfrm>
        </p:grpSpPr>
        <p:sp>
          <p:nvSpPr>
            <p:cNvPr id="8" name="직사각형 7"/>
            <p:cNvSpPr/>
            <p:nvPr/>
          </p:nvSpPr>
          <p:spPr>
            <a:xfrm>
              <a:off x="3268663" y="2240868"/>
              <a:ext cx="3096344" cy="16201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Chapter2</a:t>
              </a:r>
              <a:endParaRPr lang="ko-KR" altLang="en-US" sz="3200" dirty="0"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6438038" y="2150858"/>
              <a:ext cx="504056" cy="68407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874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 </a:t>
            </a:r>
            <a:r>
              <a:rPr lang="en-US" altLang="ko-KR" sz="1000" dirty="0" smtClean="0"/>
              <a:t>2-9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11624" y="944724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</a:t>
            </a:r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이썬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기초 공부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 </a:t>
            </a:r>
            <a:r>
              <a:rPr lang="ko-KR" altLang="en-US" sz="2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클래스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(Class)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개념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알아보기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/>
            </a:r>
            <a:b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2253927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클래스 </a:t>
            </a:r>
            <a:r>
              <a:rPr lang="ko-KR" altLang="en-US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생성자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이해하기</a:t>
            </a:r>
            <a:endParaRPr lang="en-US" altLang="ko-KR" sz="20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2.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Self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이해하기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3.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클래스 네임스페이스 이해하기</a:t>
            </a:r>
            <a:endParaRPr lang="en-US" altLang="ko-KR" u="sng" dirty="0">
              <a:solidFill>
                <a:schemeClr val="accent3">
                  <a:lumMod val="50000"/>
                </a:schemeClr>
              </a:solidFill>
              <a:latin typeface="+mj-ea"/>
              <a:hlinkClick r:id="rId2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4.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클래스 변수와 </a:t>
            </a:r>
            <a:r>
              <a:rPr lang="ko-KR" altLang="en-US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인스턴스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변수 차이점 이해하기</a:t>
            </a:r>
            <a:endParaRPr lang="en-US" altLang="ko-KR" u="sng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  <a:hlinkClick r:id="rId2"/>
            </a:endParaRPr>
          </a:p>
          <a:p>
            <a:pPr>
              <a:lnSpc>
                <a:spcPct val="150000"/>
              </a:lnSpc>
            </a:pPr>
            <a:endParaRPr lang="en-US" altLang="ko-KR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  <a:hlinkClick r:id="rId2"/>
            </a:endParaRPr>
          </a:p>
          <a:p>
            <a:pPr>
              <a:lnSpc>
                <a:spcPct val="150000"/>
              </a:lnSpc>
            </a:pPr>
            <a:r>
              <a:rPr lang="en-US" altLang="ko-KR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Classes Documentation : </a:t>
            </a:r>
            <a:r>
              <a:rPr lang="en-US" altLang="ko-KR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https://docs.python.org/3/tutorial/classes.html</a:t>
            </a:r>
            <a:endParaRPr lang="en-US" altLang="ko-KR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25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83067" y="2096852"/>
            <a:ext cx="88209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학습 내용</a:t>
            </a:r>
            <a:endParaRPr lang="en-US" altLang="ko-KR" sz="2400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</a:t>
            </a: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(1</a:t>
            </a:r>
            <a:r>
              <a:rPr lang="en-US" altLang="ko-KR" sz="2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). DOM </a:t>
            </a:r>
            <a:r>
              <a:rPr lang="ko-KR" altLang="en-US" sz="2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구조 분석</a:t>
            </a:r>
            <a:r>
              <a:rPr lang="en-US" altLang="ko-KR" sz="2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ko-KR" altLang="en-US" sz="2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요소검사</a:t>
            </a:r>
            <a:r>
              <a:rPr lang="en-US" altLang="ko-KR" sz="2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</a:t>
            </a: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(2</a:t>
            </a:r>
            <a:r>
              <a:rPr lang="en-US" altLang="ko-KR" sz="2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). </a:t>
            </a:r>
            <a:r>
              <a:rPr lang="ko-KR" altLang="en-US" sz="2400" dirty="0" err="1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선택자</a:t>
            </a:r>
            <a:r>
              <a:rPr lang="en-US" altLang="ko-KR" sz="2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(Selector)</a:t>
            </a:r>
            <a:r>
              <a:rPr lang="ko-KR" altLang="en-US" sz="2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추출</a:t>
            </a:r>
            <a:r>
              <a:rPr lang="en-US" altLang="ko-KR" sz="2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</a:t>
            </a: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(3</a:t>
            </a:r>
            <a:r>
              <a:rPr lang="en-US" altLang="ko-KR" sz="2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).</a:t>
            </a:r>
            <a:r>
              <a:rPr lang="ko-KR" altLang="en-US" sz="2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Console </a:t>
            </a:r>
            <a:r>
              <a:rPr lang="ko-KR" altLang="en-US" sz="2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도구</a:t>
            </a:r>
            <a:endParaRPr lang="en-US" altLang="ko-KR" sz="2400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(4). Source – </a:t>
            </a:r>
            <a:r>
              <a:rPr lang="ko-KR" altLang="en-US" sz="2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로딩 한 리소스 분석 및 디버깅</a:t>
            </a:r>
            <a:endParaRPr lang="en-US" altLang="ko-KR" sz="2400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(5). </a:t>
            </a:r>
            <a:r>
              <a:rPr lang="ko-KR" altLang="en-US" sz="2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네트워크 탭 및 기타</a:t>
            </a:r>
            <a:endParaRPr lang="ko-KR" altLang="en-US" sz="2400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1624" y="944724"/>
            <a:ext cx="7363866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</a:t>
            </a:r>
            <a:r>
              <a:rPr lang="en-US" altLang="ko-KR" sz="3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</a:t>
            </a:r>
            <a:r>
              <a:rPr lang="ko-KR" altLang="en-US" sz="3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크롬</a:t>
            </a:r>
            <a:r>
              <a:rPr lang="en-US" altLang="ko-KR" sz="3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(Chrome)</a:t>
            </a:r>
            <a:r>
              <a:rPr lang="ko-KR" altLang="en-US" sz="3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개발자 도구 </a:t>
            </a:r>
            <a:endParaRPr lang="ko-KR" altLang="en-US" sz="3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 </a:t>
            </a:r>
            <a:r>
              <a:rPr lang="en-US" altLang="ko-KR" sz="1000" dirty="0" smtClean="0"/>
              <a:t>2-1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666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 </a:t>
            </a:r>
            <a:r>
              <a:rPr lang="en-US" altLang="ko-KR" sz="1000" dirty="0" smtClean="0"/>
              <a:t>2-2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944724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urllib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을 활용한 웹에서 필요한 데이터 추출하기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(1) </a:t>
            </a:r>
            <a:endParaRPr lang="en-US" altLang="ko-KR" sz="2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2253927"/>
            <a:ext cx="7848872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1.Urlretrieve</a:t>
            </a:r>
          </a:p>
          <a:p>
            <a:pPr>
              <a:lnSpc>
                <a:spcPct val="150000"/>
              </a:lnSpc>
            </a:pPr>
            <a:r>
              <a:rPr lang="en-US" altLang="ko-KR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2.urlopen </a:t>
            </a:r>
          </a:p>
          <a:p>
            <a:pPr>
              <a:lnSpc>
                <a:spcPct val="150000"/>
              </a:lnSpc>
            </a:pPr>
            <a:r>
              <a:rPr lang="en-US" altLang="ko-KR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3.urlretrieve vs </a:t>
            </a:r>
            <a:r>
              <a:rPr lang="en-US" altLang="ko-KR" sz="2000" u="sng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urlopen</a:t>
            </a:r>
            <a:r>
              <a:rPr lang="en-US" altLang="ko-KR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비교</a:t>
            </a:r>
            <a:endParaRPr lang="en-US" altLang="ko-KR" sz="20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4.open, write, close</a:t>
            </a:r>
          </a:p>
          <a:p>
            <a:pPr>
              <a:lnSpc>
                <a:spcPct val="150000"/>
              </a:lnSpc>
            </a:pPr>
            <a:r>
              <a:rPr lang="en-US" altLang="ko-KR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5.with</a:t>
            </a:r>
          </a:p>
          <a:p>
            <a:pPr>
              <a:lnSpc>
                <a:spcPct val="150000"/>
              </a:lnSpc>
            </a:pPr>
            <a:endParaRPr lang="en-US" altLang="ko-KR" sz="2000" u="sng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https://</a:t>
            </a:r>
            <a:r>
              <a:rPr lang="en-US" altLang="ko-KR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wikidocs.net/26</a:t>
            </a:r>
            <a:endParaRPr lang="en-US" altLang="ko-KR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https://docs.python.org/3/library/urllib.request.html</a:t>
            </a:r>
            <a:endParaRPr lang="en-US" altLang="ko-KR" sz="20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0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0561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 </a:t>
            </a:r>
            <a:r>
              <a:rPr lang="en-US" altLang="ko-KR" sz="1000" dirty="0" smtClean="0"/>
              <a:t>2-3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944724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urllib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을 활용한 웹에서 필요한 데이터 추출하기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(2) </a:t>
            </a:r>
          </a:p>
          <a:p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2253927"/>
            <a:ext cx="78488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1.Urlopen </a:t>
            </a:r>
            <a:r>
              <a:rPr lang="ko-KR" altLang="en-US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파라미터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(Parameter) 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전달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방법</a:t>
            </a:r>
            <a:endParaRPr lang="en-US" altLang="ko-KR" sz="20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2.Type (</a:t>
            </a:r>
            <a:r>
              <a:rPr lang="ko-KR" altLang="en-US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자료형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알아보기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3.decode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en-US" altLang="ko-KR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geturl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en-US" altLang="ko-KR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stauts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en-US" altLang="ko-KR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getheaders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, info, </a:t>
            </a:r>
            <a:r>
              <a:rPr lang="en-US" altLang="ko-KR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urlparse</a:t>
            </a:r>
            <a:endParaRPr lang="en-US" altLang="ko-KR" sz="20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0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실습</a:t>
            </a:r>
            <a:r>
              <a:rPr lang="en-US" altLang="ko-KR" sz="2000" dirty="0" smtClean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과제</a:t>
            </a:r>
            <a:r>
              <a:rPr lang="en-US" altLang="ko-KR" sz="2000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+mj-ea"/>
                <a:ea typeface="+mj-ea"/>
              </a:rPr>
              <a:t>: </a:t>
            </a:r>
            <a:r>
              <a:rPr lang="ko-KR" altLang="en-US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네이버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홈페이지 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상단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우측 배너 동영상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) 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저장해보기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  <a:hlinkClick r:id="rId2"/>
            </a:endParaRPr>
          </a:p>
          <a:p>
            <a:pPr>
              <a:lnSpc>
                <a:spcPct val="150000"/>
              </a:lnSpc>
            </a:pPr>
            <a:r>
              <a:rPr lang="en-US" altLang="ko-KR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https</a:t>
            </a:r>
            <a:r>
              <a:rPr lang="en-US" altLang="ko-KR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://</a:t>
            </a:r>
            <a:r>
              <a:rPr lang="en-US" altLang="ko-KR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wikidocs.net/26</a:t>
            </a:r>
            <a:endParaRPr lang="en-US" altLang="ko-KR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https://docs.python.org/3/library/urllib.request.html</a:t>
            </a:r>
            <a:endParaRPr lang="en-US" altLang="ko-KR" sz="20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0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505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 </a:t>
            </a:r>
            <a:r>
              <a:rPr lang="en-US" altLang="ko-KR" sz="1000" dirty="0" smtClean="0"/>
              <a:t>2-4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404664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파이썬으로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youtube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동영상 다운받고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mp3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변환하기</a:t>
            </a:r>
            <a:endParaRPr lang="en-US" altLang="ko-KR" sz="2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1713867"/>
            <a:ext cx="7848872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1.Pytube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로 원하는 </a:t>
            </a:r>
            <a:r>
              <a:rPr lang="en-US" altLang="ko-KR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youtube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동영상 저장하기</a:t>
            </a:r>
            <a:endParaRPr lang="en-US" altLang="ko-KR" sz="20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2.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동영상 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-&gt; mp3 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변환</a:t>
            </a:r>
            <a:endParaRPr lang="en-US" altLang="ko-KR" sz="20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3.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동영상 다운 및 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mp3 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변환 한 번에 자동화 하기</a:t>
            </a:r>
            <a:endParaRPr lang="en-US" altLang="ko-KR" sz="20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0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실습</a:t>
            </a:r>
            <a:r>
              <a:rPr lang="en-US" altLang="ko-KR" sz="2000" dirty="0" smtClean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과제</a:t>
            </a:r>
            <a:r>
              <a:rPr lang="en-US" altLang="ko-KR" sz="2000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+mj-ea"/>
                <a:ea typeface="+mj-ea"/>
              </a:rPr>
              <a:t>: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동영상 </a:t>
            </a:r>
            <a:r>
              <a:rPr lang="en-US" altLang="ko-KR" sz="2000" dirty="0" err="1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url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입력 받아 다운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&amp;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변환 해보기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+ @</a:t>
            </a:r>
          </a:p>
          <a:p>
            <a:pPr>
              <a:lnSpc>
                <a:spcPct val="150000"/>
              </a:lnSpc>
            </a:pPr>
            <a:endParaRPr lang="en-US" altLang="ko-KR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  <a:hlinkClick r:id="rId2"/>
            </a:endParaRPr>
          </a:p>
          <a:p>
            <a:pPr>
              <a:lnSpc>
                <a:spcPct val="150000"/>
              </a:lnSpc>
            </a:pPr>
            <a:r>
              <a:rPr lang="en-US" altLang="ko-KR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https://</a:t>
            </a:r>
            <a:r>
              <a:rPr lang="en-US" altLang="ko-KR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github.com/nficano/pytube</a:t>
            </a:r>
            <a:endParaRPr lang="en-US" altLang="ko-KR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4"/>
              </a:rPr>
              <a:t>https://</a:t>
            </a:r>
            <a:r>
              <a:rPr lang="en-US" altLang="ko-KR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4"/>
              </a:rPr>
              <a:t>docs.python.org/3.6/library/subprocess.html</a:t>
            </a:r>
            <a:endParaRPr lang="en-US" altLang="ko-KR" sz="20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000" u="sng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윈도우 </a:t>
            </a:r>
            <a:r>
              <a:rPr lang="en-US" altLang="ko-KR" sz="2000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en-US" altLang="ko-KR" sz="2000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5"/>
              </a:rPr>
              <a:t>http://www.filehorse.com/download-ffmpeg-64</a:t>
            </a:r>
            <a:r>
              <a:rPr lang="en-US" altLang="ko-KR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5"/>
              </a:rPr>
              <a:t>/</a:t>
            </a:r>
            <a:endParaRPr lang="en-US" altLang="ko-KR" sz="20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Mac(</a:t>
            </a:r>
            <a:r>
              <a:rPr lang="en-US" altLang="ko-KR" sz="2000" u="sng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linux</a:t>
            </a:r>
            <a:r>
              <a:rPr lang="en-US" altLang="ko-KR" sz="2000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) : https://www.ffmpeg.org/download.html</a:t>
            </a:r>
            <a:endParaRPr lang="en-US" altLang="ko-KR" sz="20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678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 </a:t>
            </a:r>
            <a:r>
              <a:rPr lang="en-US" altLang="ko-KR" sz="1000" dirty="0" smtClean="0"/>
              <a:t>2-5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944724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BeautifulSoup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사용법 및 간단 웹 </a:t>
            </a:r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파싱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기초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(1)</a:t>
            </a:r>
            <a:b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2253927"/>
            <a:ext cx="842493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1.BeautifulSoup 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간단 </a:t>
            </a:r>
            <a:r>
              <a:rPr lang="ko-KR" altLang="en-US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파싱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학습</a:t>
            </a:r>
            <a:endParaRPr lang="en-US" altLang="ko-KR" sz="20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2.urljoin, </a:t>
            </a:r>
            <a:r>
              <a:rPr lang="en-US" altLang="ko-KR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find_all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en-US" altLang="ko-KR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select_one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en-US" altLang="ko-KR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next_sibling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en-US" altLang="ko-KR" sz="2000" dirty="0" err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previous_sibling</a:t>
            </a:r>
            <a:endParaRPr lang="en-US" altLang="ko-KR" sz="20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3.</a:t>
            </a:r>
            <a:r>
              <a:rPr lang="ko-KR" altLang="en-US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선택자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(Selector)</a:t>
            </a:r>
          </a:p>
          <a:p>
            <a:pPr>
              <a:lnSpc>
                <a:spcPct val="150000"/>
              </a:lnSpc>
            </a:pPr>
            <a:endParaRPr lang="en-US" altLang="ko-KR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  <a:hlinkClick r:id="rId2"/>
            </a:endParaRPr>
          </a:p>
          <a:p>
            <a:pPr>
              <a:lnSpc>
                <a:spcPct val="150000"/>
              </a:lnSpc>
            </a:pPr>
            <a:endParaRPr lang="en-US" altLang="ko-KR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  <a:hlinkClick r:id="rId3"/>
            </a:endParaRPr>
          </a:p>
          <a:p>
            <a:pPr>
              <a:lnSpc>
                <a:spcPct val="150000"/>
              </a:lnSpc>
            </a:pPr>
            <a:r>
              <a:rPr lang="en-US" altLang="ko-KR" u="sng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BeautifulSoup</a:t>
            </a:r>
            <a:r>
              <a:rPr lang="en-US" altLang="ko-KR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 : https</a:t>
            </a:r>
            <a:r>
              <a:rPr lang="en-US" altLang="ko-KR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://www.crummy.com/software/BeautifulSoup/bs4/doc</a:t>
            </a:r>
            <a:r>
              <a:rPr lang="en-US" altLang="ko-KR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/</a:t>
            </a:r>
            <a:endParaRPr lang="en-US" altLang="ko-KR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Selector : </a:t>
            </a:r>
            <a:r>
              <a:rPr lang="en-US" altLang="ko-KR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4"/>
              </a:rPr>
              <a:t>https</a:t>
            </a:r>
            <a:r>
              <a:rPr lang="en-US" altLang="ko-KR" sz="2000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4"/>
              </a:rPr>
              <a:t>://</a:t>
            </a:r>
            <a:r>
              <a:rPr lang="en-US" altLang="ko-KR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4"/>
              </a:rPr>
              <a:t>www.w3schools.com/cssref/css_selectors.asp</a:t>
            </a:r>
            <a:endParaRPr lang="en-US" altLang="ko-KR" sz="20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온라인</a:t>
            </a:r>
            <a:r>
              <a:rPr lang="en-US" altLang="ko-KR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추천</a:t>
            </a:r>
            <a:r>
              <a:rPr lang="en-US" altLang="ko-KR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: https://www.w3schools.com/cssref/trysel.asp</a:t>
            </a:r>
            <a:endParaRPr lang="en-US" altLang="ko-KR" sz="20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094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 </a:t>
            </a:r>
            <a:r>
              <a:rPr lang="en-US" altLang="ko-KR" sz="1000" dirty="0" smtClean="0"/>
              <a:t>2-6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944724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BeautifulSoup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사용법 및 간단 웹 </a:t>
            </a:r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파싱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기초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(2)</a:t>
            </a:r>
            <a:b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2253927"/>
            <a:ext cx="8424936" cy="459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1.BeautifulSoup HTML 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파일 </a:t>
            </a:r>
            <a:r>
              <a:rPr lang="ko-KR" altLang="en-US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파싱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실습</a:t>
            </a:r>
            <a:endParaRPr lang="en-US" altLang="ko-KR" sz="20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2.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더욱 다양하게 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CSS </a:t>
            </a:r>
            <a:r>
              <a:rPr lang="ko-KR" altLang="en-US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선택자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사용해보기</a:t>
            </a:r>
            <a:endParaRPr lang="en-US" altLang="ko-KR" sz="20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3.find, select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실습 예제</a:t>
            </a:r>
            <a:endParaRPr lang="en-US" altLang="ko-KR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  <a:hlinkClick r:id="rId2"/>
            </a:endParaRPr>
          </a:p>
          <a:p>
            <a:pPr>
              <a:lnSpc>
                <a:spcPct val="150000"/>
              </a:lnSpc>
            </a:pPr>
            <a:endParaRPr lang="en-US" altLang="ko-KR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  <a:hlinkClick r:id="rId3"/>
            </a:endParaRPr>
          </a:p>
          <a:p>
            <a:pPr>
              <a:lnSpc>
                <a:spcPct val="150000"/>
              </a:lnSpc>
            </a:pPr>
            <a:r>
              <a:rPr lang="en-US" altLang="ko-KR" u="sng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BeautifulSoup</a:t>
            </a:r>
            <a:r>
              <a:rPr lang="en-US" altLang="ko-KR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 : </a:t>
            </a:r>
            <a:r>
              <a:rPr lang="en-US" altLang="ko-KR" sz="12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https</a:t>
            </a:r>
            <a:r>
              <a:rPr lang="en-US" altLang="ko-KR" sz="1200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://www.crummy.com/software/BeautifulSoup/bs4/doc</a:t>
            </a:r>
            <a:r>
              <a:rPr lang="en-US" altLang="ko-KR" sz="12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/</a:t>
            </a:r>
            <a:endParaRPr lang="en-US" altLang="ko-KR" sz="12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정규표현식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:</a:t>
            </a:r>
            <a:r>
              <a:rPr lang="en-US" altLang="ko-KR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4"/>
              </a:rPr>
              <a:t>http</a:t>
            </a:r>
            <a:r>
              <a:rPr lang="en-US" altLang="ko-KR" sz="1100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4"/>
              </a:rPr>
              <a:t>://pythonstudy.xyz/python/article/401-%EC%A0%95%EA%B7%9C-%</a:t>
            </a:r>
            <a:r>
              <a:rPr lang="en-US" altLang="ko-KR" sz="11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4"/>
              </a:rPr>
              <a:t>ED%91%9C%ED%98%84%EC%8B%9D-Regex</a:t>
            </a:r>
            <a:endParaRPr lang="en-US" altLang="ko-KR" sz="11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u="sng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Css</a:t>
            </a:r>
            <a:r>
              <a:rPr lang="en-US" altLang="ko-KR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온라인</a:t>
            </a:r>
            <a:r>
              <a:rPr lang="en-US" altLang="ko-KR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추천</a:t>
            </a:r>
            <a:r>
              <a:rPr lang="en-US" altLang="ko-KR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en-US" altLang="ko-KR" sz="12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5"/>
              </a:rPr>
              <a:t>https://www.w3schools.com/cssref/trysel.asp</a:t>
            </a:r>
            <a:endParaRPr lang="en-US" altLang="ko-KR" sz="12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람다식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: 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http://thrillfighter.tistory.com/356</a:t>
            </a:r>
            <a:endParaRPr lang="en-US" altLang="ko-KR" sz="12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2193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 </a:t>
            </a:r>
            <a:r>
              <a:rPr lang="en-US" altLang="ko-KR" sz="1000" dirty="0" smtClean="0"/>
              <a:t>2-7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944724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BeautifulSoup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사용법  및 웹 </a:t>
            </a:r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파싱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실습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b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2253927"/>
            <a:ext cx="842493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다음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ko-KR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daum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금융 시가총액 상위 종목 가져오기</a:t>
            </a:r>
            <a:endParaRPr lang="en-US" altLang="ko-KR" sz="20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2.</a:t>
            </a:r>
            <a:r>
              <a:rPr lang="ko-KR" altLang="en-US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네이버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ko-KR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naver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) 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금융 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Top 10 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종목 가져오기</a:t>
            </a:r>
            <a:endParaRPr lang="en-US" altLang="ko-KR" sz="20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3.</a:t>
            </a:r>
            <a:r>
              <a:rPr lang="ko-KR" altLang="en-US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인프런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ko-KR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inflearn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) 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추천 강좌 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10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개 가져오기</a:t>
            </a:r>
            <a:endParaRPr lang="en-US" altLang="ko-KR" sz="20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000" u="sng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  <a:hlinkClick r:id="rId2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  <a:latin typeface="+mj-ea"/>
              </a:rPr>
              <a:t>실습</a:t>
            </a:r>
            <a:r>
              <a:rPr lang="en-US" altLang="ko-KR" dirty="0">
                <a:solidFill>
                  <a:srgbClr val="FF0000"/>
                </a:solidFill>
                <a:latin typeface="+mj-ea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+mj-ea"/>
              </a:rPr>
              <a:t>과제</a:t>
            </a:r>
            <a:r>
              <a:rPr lang="en-US" altLang="ko-KR" dirty="0">
                <a:solidFill>
                  <a:srgbClr val="FF0000"/>
                </a:solidFill>
                <a:latin typeface="+mj-ea"/>
              </a:rPr>
              <a:t>)</a:t>
            </a:r>
            <a:r>
              <a:rPr lang="ko-KR" altLang="en-US" dirty="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j-ea"/>
              </a:rPr>
              <a:t>: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다음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(</a:t>
            </a:r>
            <a:r>
              <a:rPr lang="en-US" altLang="ko-KR" dirty="0" err="1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daum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)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실시간 인기 </a:t>
            </a:r>
            <a:r>
              <a:rPr lang="ko-KR" altLang="en-US" dirty="0" err="1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검색어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+ link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ko-KR" altLang="en-US" dirty="0" err="1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스크랩핑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해오기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  <a:hlinkClick r:id="rId2"/>
            </a:endParaRPr>
          </a:p>
          <a:p>
            <a:pPr>
              <a:lnSpc>
                <a:spcPct val="150000"/>
              </a:lnSpc>
            </a:pPr>
            <a:r>
              <a:rPr lang="en-US" altLang="ko-KR" u="sng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BeautifulSoup</a:t>
            </a:r>
            <a:r>
              <a:rPr lang="en-US" altLang="ko-KR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 : </a:t>
            </a:r>
            <a:r>
              <a:rPr lang="en-US" altLang="ko-KR" sz="12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https</a:t>
            </a:r>
            <a:r>
              <a:rPr lang="en-US" altLang="ko-KR" sz="1200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://www.crummy.com/software/BeautifulSoup/bs4/doc</a:t>
            </a:r>
            <a:r>
              <a:rPr lang="en-US" altLang="ko-KR" sz="12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/</a:t>
            </a:r>
            <a:endParaRPr lang="en-US" altLang="ko-KR" sz="12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u="sng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Css</a:t>
            </a:r>
            <a:r>
              <a:rPr lang="en-US" altLang="ko-KR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온라인</a:t>
            </a:r>
            <a:r>
              <a:rPr lang="en-US" altLang="ko-KR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추천</a:t>
            </a:r>
            <a:r>
              <a:rPr lang="en-US" altLang="ko-KR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en-US" altLang="ko-KR" sz="12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https://www.w3schools.com/cssref/trysel.asp</a:t>
            </a:r>
            <a:endParaRPr lang="en-US" altLang="ko-KR" sz="12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6584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 </a:t>
            </a:r>
            <a:r>
              <a:rPr lang="en-US" altLang="ko-KR" sz="1000" dirty="0" smtClean="0"/>
              <a:t>2-8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944724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BeautifulSoup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사용법  및 웹 </a:t>
            </a:r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파싱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실습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b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2253927"/>
            <a:ext cx="8424936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</a:t>
            </a:r>
            <a:r>
              <a:rPr lang="ko-KR" altLang="en-US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네이버에서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원하는 사진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이미지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) 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한 번에 다운로드 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받기</a:t>
            </a:r>
            <a:endParaRPr lang="en-US" altLang="ko-KR" sz="20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2.</a:t>
            </a:r>
            <a:r>
              <a:rPr lang="ko-KR" altLang="en-US" dirty="0" err="1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인프런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+mj-ea"/>
              </a:rPr>
              <a:t>추천 강좌 이미지 한 번에 다운로드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+mj-ea"/>
              </a:rPr>
              <a:t>&amp; 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+mj-ea"/>
              </a:rPr>
              <a:t>제목 텍스트 파일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출력하기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u="sng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  <a:hlinkClick r:id="rId2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  <a:latin typeface="+mj-ea"/>
              </a:rPr>
              <a:t>실습</a:t>
            </a:r>
            <a:r>
              <a:rPr lang="en-US" altLang="ko-KR" dirty="0">
                <a:solidFill>
                  <a:srgbClr val="FF0000"/>
                </a:solidFill>
                <a:latin typeface="+mj-ea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+mj-ea"/>
              </a:rPr>
              <a:t>과제</a:t>
            </a:r>
            <a:r>
              <a:rPr lang="en-US" altLang="ko-KR" dirty="0">
                <a:solidFill>
                  <a:srgbClr val="FF0000"/>
                </a:solidFill>
                <a:latin typeface="+mj-ea"/>
              </a:rPr>
              <a:t>)</a:t>
            </a:r>
            <a:r>
              <a:rPr lang="ko-KR" altLang="en-US" dirty="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j-ea"/>
              </a:rPr>
              <a:t>: </a:t>
            </a:r>
            <a:r>
              <a:rPr lang="ko-KR" altLang="en-US" dirty="0" err="1" smtClean="0">
                <a:solidFill>
                  <a:schemeClr val="tx2"/>
                </a:solidFill>
                <a:latin typeface="+mj-ea"/>
              </a:rPr>
              <a:t>인프런</a:t>
            </a:r>
            <a:r>
              <a:rPr lang="ko-KR" altLang="en-US" dirty="0" smtClean="0">
                <a:solidFill>
                  <a:schemeClr val="tx2"/>
                </a:solidFill>
                <a:latin typeface="+mj-ea"/>
              </a:rPr>
              <a:t> 추천강좌</a:t>
            </a:r>
            <a:r>
              <a:rPr lang="en-US" altLang="ko-KR" dirty="0" smtClean="0">
                <a:solidFill>
                  <a:schemeClr val="tx2"/>
                </a:solidFill>
                <a:latin typeface="+mj-ea"/>
              </a:rPr>
              <a:t>(</a:t>
            </a:r>
            <a:r>
              <a:rPr lang="ko-KR" altLang="en-US" dirty="0" err="1" smtClean="0">
                <a:solidFill>
                  <a:schemeClr val="tx2"/>
                </a:solidFill>
                <a:latin typeface="+mj-ea"/>
              </a:rPr>
              <a:t>평점순</a:t>
            </a:r>
            <a:r>
              <a:rPr lang="ko-KR" altLang="en-US" dirty="0" smtClean="0">
                <a:solidFill>
                  <a:schemeClr val="tx2"/>
                </a:solidFill>
                <a:latin typeface="+mj-ea"/>
              </a:rPr>
              <a:t> 강좌</a:t>
            </a:r>
            <a:r>
              <a:rPr lang="en-US" altLang="ko-KR" dirty="0" smtClean="0">
                <a:solidFill>
                  <a:schemeClr val="tx2"/>
                </a:solidFill>
                <a:latin typeface="+mj-ea"/>
              </a:rPr>
              <a:t>, </a:t>
            </a:r>
            <a:r>
              <a:rPr lang="ko-KR" altLang="en-US" dirty="0" smtClean="0">
                <a:solidFill>
                  <a:schemeClr val="tx2"/>
                </a:solidFill>
                <a:latin typeface="+mj-ea"/>
              </a:rPr>
              <a:t>학생수순</a:t>
            </a:r>
            <a:r>
              <a:rPr lang="en-US" altLang="ko-KR" dirty="0" smtClean="0">
                <a:solidFill>
                  <a:schemeClr val="tx2"/>
                </a:solidFill>
                <a:latin typeface="+mj-ea"/>
              </a:rPr>
              <a:t>) </a:t>
            </a:r>
            <a:r>
              <a:rPr lang="ko-KR" altLang="en-US" dirty="0" smtClean="0">
                <a:solidFill>
                  <a:schemeClr val="tx2"/>
                </a:solidFill>
                <a:latin typeface="+mj-ea"/>
              </a:rPr>
              <a:t>이미지</a:t>
            </a:r>
            <a:r>
              <a:rPr lang="en-US" altLang="ko-KR" dirty="0" smtClean="0">
                <a:solidFill>
                  <a:schemeClr val="tx2"/>
                </a:solidFill>
                <a:latin typeface="+mj-ea"/>
              </a:rPr>
              <a:t>, </a:t>
            </a:r>
            <a:r>
              <a:rPr lang="ko-KR" altLang="en-US" dirty="0" smtClean="0">
                <a:solidFill>
                  <a:schemeClr val="tx2"/>
                </a:solidFill>
                <a:latin typeface="+mj-ea"/>
              </a:rPr>
              <a:t>텍스트 가져오기</a:t>
            </a:r>
            <a:r>
              <a:rPr lang="en-US" altLang="ko-KR" dirty="0" smtClean="0">
                <a:solidFill>
                  <a:schemeClr val="tx2"/>
                </a:solidFill>
                <a:latin typeface="+mj-ea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  <a:hlinkClick r:id="rId2"/>
            </a:endParaRPr>
          </a:p>
          <a:p>
            <a:pPr>
              <a:lnSpc>
                <a:spcPct val="150000"/>
              </a:lnSpc>
            </a:pPr>
            <a:r>
              <a:rPr lang="en-US" altLang="ko-KR" u="sng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BeautifulSoup</a:t>
            </a:r>
            <a:r>
              <a:rPr lang="en-US" altLang="ko-KR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 : </a:t>
            </a:r>
            <a:r>
              <a:rPr lang="en-US" altLang="ko-KR" sz="12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https</a:t>
            </a:r>
            <a:r>
              <a:rPr lang="en-US" altLang="ko-KR" sz="1200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://www.crummy.com/software/BeautifulSoup/bs4/doc</a:t>
            </a:r>
            <a:r>
              <a:rPr lang="en-US" altLang="ko-KR" sz="12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/</a:t>
            </a:r>
            <a:endParaRPr lang="en-US" altLang="ko-KR" sz="12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u="sng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ErrorCode</a:t>
            </a:r>
            <a:r>
              <a:rPr lang="en-US" altLang="ko-KR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: https://python.readthedocs.io/en/latest/library/errno.html</a:t>
            </a:r>
            <a:endParaRPr lang="en-US" altLang="ko-KR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025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1354</TotalTime>
  <Words>517</Words>
  <Application>Microsoft Office PowerPoint</Application>
  <PresentationFormat>와이드스크린</PresentationFormat>
  <Paragraphs>102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Calibri</vt:lpstr>
      <vt:lpstr>Yoon 윤고딕 540_TT</vt:lpstr>
      <vt:lpstr>Yoon 윤고딕 530_TT</vt:lpstr>
      <vt:lpstr>Arial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na sehee</cp:lastModifiedBy>
  <cp:revision>125</cp:revision>
  <dcterms:created xsi:type="dcterms:W3CDTF">2014-04-29T00:37:20Z</dcterms:created>
  <dcterms:modified xsi:type="dcterms:W3CDTF">2019-04-28T10:37:58Z</dcterms:modified>
</cp:coreProperties>
</file>