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5" r:id="rId2"/>
    <p:sldId id="298" r:id="rId3"/>
    <p:sldId id="305" r:id="rId4"/>
    <p:sldId id="301" r:id="rId5"/>
    <p:sldId id="277" r:id="rId6"/>
    <p:sldId id="302" r:id="rId7"/>
    <p:sldId id="303" r:id="rId8"/>
    <p:sldId id="304" r:id="rId9"/>
    <p:sldId id="297" r:id="rId10"/>
    <p:sldId id="283" r:id="rId11"/>
    <p:sldId id="282" r:id="rId12"/>
  </p:sldIdLst>
  <p:sldSz cx="12188825" cy="6858000"/>
  <p:notesSz cx="6858000" cy="9144000"/>
  <p:custDataLst>
    <p:tags r:id="rId15"/>
  </p:custDataLst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1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434" autoAdjust="0"/>
    <p:restoredTop sz="94660"/>
  </p:normalViewPr>
  <p:slideViewPr>
    <p:cSldViewPr showGuides="1">
      <p:cViewPr>
        <p:scale>
          <a:sx n="70" d="100"/>
          <a:sy n="70" d="100"/>
        </p:scale>
        <p:origin x="-568" y="-3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7" d="100"/>
          <a:sy n="97" d="100"/>
        </p:scale>
        <p:origin x="2784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B75131-F88B-4C64-9948-AAE8E2681AE0}" type="datetime1">
              <a:rPr lang="tr-TR" smtClean="0"/>
              <a:pPr rtl="0"/>
              <a:t>13.12.2019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386A95-D0A4-44B9-98DA-3665758D8262}" type="slidenum">
              <a:rPr lang="tr-TR" smtClean="0"/>
              <a:pPr rtl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46984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43C9C-FAA6-4A6E-AC40-FC6FECB86C55}" type="datetime1">
              <a:rPr lang="tr-TR" smtClean="0"/>
              <a:pPr/>
              <a:t>13.12.2019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dirty="0" smtClean="0"/>
              <a:t>Asıl metin stillerini düzenlemek için tıklayın</a:t>
            </a:r>
          </a:p>
          <a:p>
            <a:pPr lvl="1" rtl="0"/>
            <a:r>
              <a:rPr lang="tr-TR" dirty="0" smtClean="0"/>
              <a:t>İkinci düzey</a:t>
            </a:r>
          </a:p>
          <a:p>
            <a:pPr lvl="2" rtl="0"/>
            <a:r>
              <a:rPr lang="tr-TR" dirty="0" smtClean="0"/>
              <a:t>Üçüncü düzey</a:t>
            </a:r>
          </a:p>
          <a:p>
            <a:pPr lvl="3" rtl="0"/>
            <a:r>
              <a:rPr lang="tr-TR" dirty="0" smtClean="0"/>
              <a:t>Dördüncü düzey</a:t>
            </a:r>
          </a:p>
          <a:p>
            <a:pPr lvl="4" rtl="0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3821A9-1C31-4760-BDBC-9A0BA471B1B7}" type="slidenum">
              <a:rPr lang="tr-TR" smtClean="0"/>
              <a:pPr rtl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32216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tr-TR" dirty="0" smtClean="0"/>
              <a:t>NOT: Resmi değiştirmek için bu resmi seçip silmeniz yeterlidir. Sonra da Resim Ekle simgesini kullanarak bunun yerine kendi resimlerinizden birini yerleştirin!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C3821A9-1C31-4760-BDBC-9A0BA471B1B7}" type="slidenum">
              <a:rPr lang="tr-TR" smtClean="0"/>
              <a:pPr rtl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43002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3821A9-1C31-4760-BDBC-9A0BA471B1B7}" type="slidenum">
              <a:rPr lang="tr-TR" smtClean="0"/>
              <a:pPr rtl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889904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2412" y="1643064"/>
            <a:ext cx="9144002" cy="2928936"/>
          </a:xfrm>
        </p:spPr>
        <p:txBody>
          <a:bodyPr rtlCol="0">
            <a:noAutofit/>
          </a:bodyPr>
          <a:lstStyle>
            <a:lvl1pPr algn="ctr">
              <a:lnSpc>
                <a:spcPct val="80000"/>
              </a:lnSpc>
              <a:defRPr sz="5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2413" y="4572000"/>
            <a:ext cx="9144000" cy="1066799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smtClean="0"/>
              <a:t>Asıl alt başlık stilini düzenlemek için tıklatın</a:t>
            </a:r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B05FBE-29EB-41F7-A17F-677F29F178AA}" type="datetime1">
              <a:rPr lang="tr-TR" smtClean="0"/>
              <a:pPr/>
              <a:t>13.12.2019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tr-TR" smtClean="0"/>
              <a:pPr rtl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992594449"/>
      </p:ext>
    </p:extLst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4B7F412-9C43-4D25-9B62-A5DA68E44337}" type="datetime1">
              <a:rPr lang="tr-TR" smtClean="0"/>
              <a:pPr/>
              <a:t>13.12.2019</a:t>
            </a:fld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tr-TR" smtClean="0"/>
              <a:pPr rtl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543250099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923212" y="1462088"/>
            <a:ext cx="3124201" cy="1966912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1413" y="685800"/>
            <a:ext cx="64770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3124201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A79C97-5BD5-4ACD-B97F-7DE06C8247BF}" type="datetime1">
              <a:rPr lang="tr-TR" smtClean="0"/>
              <a:pPr/>
              <a:t>13.12.2019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tr-TR" smtClean="0"/>
              <a:pPr rtl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706392874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Resim Yazısı İçeren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/>
          <p:cNvSpPr/>
          <p:nvPr/>
        </p:nvSpPr>
        <p:spPr bwMode="gray">
          <a:xfrm>
            <a:off x="7313612" y="0"/>
            <a:ext cx="4191002" cy="6858000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cxnSp>
        <p:nvCxnSpPr>
          <p:cNvPr id="11" name="Düz Bağlayıcı 10"/>
          <p:cNvCxnSpPr/>
          <p:nvPr/>
        </p:nvCxnSpPr>
        <p:spPr>
          <a:xfrm>
            <a:off x="74660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Düz Bağlayıcı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923212" y="1643063"/>
            <a:ext cx="3124201" cy="2776537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15" name="Dikdörtgen 14"/>
          <p:cNvSpPr/>
          <p:nvPr/>
        </p:nvSpPr>
        <p:spPr bwMode="gray">
          <a:xfrm rot="120000">
            <a:off x="654916" y="532501"/>
            <a:ext cx="6103614" cy="571589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algn="ctr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sp>
        <p:nvSpPr>
          <p:cNvPr id="3" name="Resim Yer Tutucusu 2" descr="Resim eklemek için boş yer tutucu. Yer tutucuya tıklayın ve eklemek istediğiniz resmi seçin."/>
          <p:cNvSpPr>
            <a:spLocks noGrp="1"/>
          </p:cNvSpPr>
          <p:nvPr>
            <p:ph type="pic" idx="1"/>
          </p:nvPr>
        </p:nvSpPr>
        <p:spPr bwMode="gray">
          <a:xfrm>
            <a:off x="745586" y="609600"/>
            <a:ext cx="5914664" cy="5562600"/>
          </a:xfrm>
          <a:solidFill>
            <a:srgbClr val="FFFFFF">
              <a:shade val="85000"/>
            </a:srgbClr>
          </a:solidFill>
          <a:ln w="152400" cap="flat" cmpd="sng">
            <a:solidFill>
              <a:srgbClr val="FFFFFF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5400" h="19050"/>
            <a:contourClr>
              <a:srgbClr val="FFFFFF"/>
            </a:contourClr>
          </a:sp3d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smtClean="0"/>
              <a:t>Resim eklemek için simgeyi tıklatın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23212" y="4423913"/>
            <a:ext cx="3124201" cy="1748287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</p:txBody>
      </p:sp>
      <p:sp>
        <p:nvSpPr>
          <p:cNvPr id="13" name="Alt Bilgi Yer Tutucusu 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12" name="Tarih Yer Tutucusu 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E4F112-4702-44AF-92FA-04A8C3508CBA}" type="datetime1">
              <a:rPr lang="tr-TR" smtClean="0"/>
              <a:pPr/>
              <a:t>13.12.2019</a:t>
            </a:fld>
            <a:endParaRPr lang="tr-TR" dirty="0"/>
          </a:p>
        </p:txBody>
      </p:sp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tr-TR" smtClean="0"/>
              <a:pPr rtl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955473463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r-TR" smtClean="0"/>
              <a:t>Asıl metin stillerini düzenlemek için tıklatın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27F398D-B5C5-4F55-BAC0-F6CE0E75EAAA}" type="datetime1">
              <a:rPr lang="tr-TR" smtClean="0"/>
              <a:pPr/>
              <a:t>13.12.2019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tr-TR" smtClean="0"/>
              <a:pPr rtl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034875193"/>
      </p:ext>
    </p:extLst>
  </p:cSld>
  <p:clrMapOvr>
    <a:masterClrMapping/>
  </p:clrMapOvr>
  <p:transition spd="med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218612" y="685801"/>
            <a:ext cx="1828801" cy="5486400"/>
          </a:xfrm>
        </p:spPr>
        <p:txBody>
          <a:bodyPr vert="eaVert"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141413" y="685800"/>
            <a:ext cx="7924799" cy="5486400"/>
          </a:xfrm>
        </p:spPr>
        <p:txBody>
          <a:bodyPr vert="eaVert" rtlCol="0"/>
          <a:lstStyle/>
          <a:p>
            <a:pPr lvl="0" rtl="0"/>
            <a:r>
              <a:rPr lang="tr-TR" smtClean="0"/>
              <a:t>Asıl metin stillerini düzenlemek için tıklatın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733B945-0597-44DC-91B1-67E119923CDF}" type="datetime1">
              <a:rPr lang="tr-TR" smtClean="0"/>
              <a:pPr/>
              <a:t>13.12.2019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tr-TR" smtClean="0"/>
              <a:pPr rtl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213227687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li 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2412" y="4843464"/>
            <a:ext cx="9144002" cy="947736"/>
          </a:xfrm>
        </p:spPr>
        <p:txBody>
          <a:bodyPr rtlCol="0">
            <a:noAutofit/>
          </a:bodyPr>
          <a:lstStyle>
            <a:lvl1pPr algn="ctr">
              <a:lnSpc>
                <a:spcPct val="80000"/>
              </a:lnSpc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2413" y="5791200"/>
            <a:ext cx="9144000" cy="457200"/>
          </a:xfrm>
        </p:spPr>
        <p:txBody>
          <a:bodyPr wrap="square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smtClean="0"/>
              <a:t>Asıl alt başlık stilini düzenlemek için tıklatın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 bwMode="gray">
          <a:xfrm rot="185582">
            <a:off x="1414576" y="762623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sp>
        <p:nvSpPr>
          <p:cNvPr id="11" name="Resim Yer Tutucusu 10" descr="Resim eklemek için boş yer tutucu. Yer tutucuya tıklayın ve eklemek istediğiniz resmi seçin."/>
          <p:cNvSpPr>
            <a:spLocks noGrp="1"/>
          </p:cNvSpPr>
          <p:nvPr>
            <p:ph type="pic" sz="quarter" idx="13"/>
          </p:nvPr>
        </p:nvSpPr>
        <p:spPr bwMode="gray">
          <a:xfrm>
            <a:off x="1634550" y="917753"/>
            <a:ext cx="2592388" cy="3314700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 rtlCol="0"/>
          <a:lstStyle>
            <a:lvl1pPr marL="45720" indent="0" algn="ctr">
              <a:buNone/>
              <a:defRPr/>
            </a:lvl1pPr>
          </a:lstStyle>
          <a:p>
            <a:pPr rtl="0"/>
            <a:r>
              <a:rPr lang="tr-TR" smtClean="0"/>
              <a:t>Resim eklemek için simgeyi tıklatın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 bwMode="gray">
          <a:xfrm rot="120000">
            <a:off x="4600738" y="740343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sp>
        <p:nvSpPr>
          <p:cNvPr id="12" name="Resim Yer Tutucusu 10" descr="Resim eklemek için boş yer tutucu. Yer tutucuya tıklayın ve eklemek istediğiniz resmi seçin."/>
          <p:cNvSpPr>
            <a:spLocks noGrp="1"/>
          </p:cNvSpPr>
          <p:nvPr>
            <p:ph type="pic" sz="quarter" idx="14"/>
          </p:nvPr>
        </p:nvSpPr>
        <p:spPr bwMode="gray">
          <a:xfrm>
            <a:off x="4787507" y="917753"/>
            <a:ext cx="2592388" cy="3314700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 rtlCol="0"/>
          <a:lstStyle>
            <a:lvl1pPr marL="45720" indent="0" algn="ctr">
              <a:buNone/>
              <a:defRPr/>
            </a:lvl1pPr>
          </a:lstStyle>
          <a:p>
            <a:pPr rtl="0"/>
            <a:r>
              <a:rPr lang="tr-TR" smtClean="0"/>
              <a:t>Resim eklemek için simgeyi tıklatın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 bwMode="gray">
          <a:xfrm rot="21480000">
            <a:off x="7775260" y="727477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sp>
        <p:nvSpPr>
          <p:cNvPr id="13" name="Resim Yer Tutucusu 10" descr="Resim eklemek için boş yer tutucu. Yer tutucuya tıklayın ve eklemek istediğiniz resmi seçin."/>
          <p:cNvSpPr>
            <a:spLocks noGrp="1"/>
          </p:cNvSpPr>
          <p:nvPr>
            <p:ph type="pic" sz="quarter" idx="15"/>
          </p:nvPr>
        </p:nvSpPr>
        <p:spPr bwMode="gray">
          <a:xfrm>
            <a:off x="7940463" y="917753"/>
            <a:ext cx="2592388" cy="3314701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 rtlCol="0"/>
          <a:lstStyle>
            <a:lvl1pPr marL="45720" indent="0" algn="ctr">
              <a:buNone/>
              <a:defRPr/>
            </a:lvl1pPr>
          </a:lstStyle>
          <a:p>
            <a:pPr rtl="0"/>
            <a:r>
              <a:rPr lang="tr-TR" smtClean="0"/>
              <a:t>Resim eklemek için simgeyi tıklatın</a:t>
            </a:r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94AE8D0-90E8-4A87-A80E-456C712A38A5}" type="datetime1">
              <a:rPr lang="tr-TR" smtClean="0"/>
              <a:pPr/>
              <a:t>13.12.2019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tr-TR" smtClean="0"/>
              <a:pPr rtl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111003131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li Alternatif 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2413" y="4843464"/>
            <a:ext cx="9144002" cy="947736"/>
          </a:xfrm>
        </p:spPr>
        <p:txBody>
          <a:bodyPr rtlCol="0">
            <a:noAutofit/>
          </a:bodyPr>
          <a:lstStyle>
            <a:lvl1pPr algn="ctr">
              <a:lnSpc>
                <a:spcPct val="80000"/>
              </a:lnSpc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2413" y="5791200"/>
            <a:ext cx="9144000" cy="457200"/>
          </a:xfrm>
        </p:spPr>
        <p:txBody>
          <a:bodyPr wrap="square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smtClean="0"/>
              <a:t>Asıl alt başlık stilini düzenlemek için tıklatın</a:t>
            </a:r>
            <a:endParaRPr lang="tr-TR" dirty="0"/>
          </a:p>
        </p:txBody>
      </p:sp>
      <p:sp>
        <p:nvSpPr>
          <p:cNvPr id="11" name="Resim Yer Tutucusu 10" descr="Resim eklemek için boş yer tutucu. Yer tutucuya tıklayın ve eklemek istediğiniz resmi seçin."/>
          <p:cNvSpPr>
            <a:spLocks noGrp="1"/>
          </p:cNvSpPr>
          <p:nvPr>
            <p:ph type="pic" sz="quarter" idx="13"/>
          </p:nvPr>
        </p:nvSpPr>
        <p:spPr>
          <a:xfrm>
            <a:off x="1853090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tr-TR" smtClean="0"/>
              <a:t>Resim eklemek için simgeyi tıklatın</a:t>
            </a:r>
            <a:endParaRPr lang="tr-TR" dirty="0"/>
          </a:p>
        </p:txBody>
      </p:sp>
      <p:sp>
        <p:nvSpPr>
          <p:cNvPr id="12" name="Resim Yer Tutucusu 10" descr="Resim eklemek için boş yer tutucu. Yer tutucuya tıklayın ve eklemek istediğiniz resmi seçin."/>
          <p:cNvSpPr>
            <a:spLocks noGrp="1"/>
          </p:cNvSpPr>
          <p:nvPr>
            <p:ph type="pic" sz="quarter" idx="14"/>
          </p:nvPr>
        </p:nvSpPr>
        <p:spPr>
          <a:xfrm>
            <a:off x="4722812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vert="horz" lIns="91440" tIns="457200" rIns="91440" bIns="45720" rtlCol="0">
            <a:normAutofit/>
          </a:bodyPr>
          <a:lstStyle>
            <a:lvl1pPr marL="0" indent="-228600" algn="ctr">
              <a:buNone/>
              <a:defRPr/>
            </a:lvl1pPr>
          </a:lstStyle>
          <a:p>
            <a:pPr marL="45720" lvl="0" indent="0" algn="ctr" rtl="0"/>
            <a:r>
              <a:rPr lang="tr-TR" smtClean="0"/>
              <a:t>Resim eklemek için simgeyi tıklatın</a:t>
            </a:r>
            <a:endParaRPr lang="tr-TR" dirty="0"/>
          </a:p>
        </p:txBody>
      </p:sp>
      <p:sp>
        <p:nvSpPr>
          <p:cNvPr id="13" name="Resim Yer Tutucusu 10" descr="Resim eklemek için boş yer tutucu. Yer tutucuya tıklayın ve eklemek istediğiniz resmi seçin."/>
          <p:cNvSpPr>
            <a:spLocks noGrp="1"/>
          </p:cNvSpPr>
          <p:nvPr>
            <p:ph type="pic" sz="quarter" idx="15"/>
          </p:nvPr>
        </p:nvSpPr>
        <p:spPr>
          <a:xfrm>
            <a:off x="7592534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vert="horz" lIns="91440" tIns="457200" rIns="91440" bIns="45720" rtlCol="0">
            <a:normAutofit/>
          </a:bodyPr>
          <a:lstStyle>
            <a:lvl1pPr marL="0" indent="-228600" algn="ctr">
              <a:buNone/>
              <a:defRPr/>
            </a:lvl1pPr>
          </a:lstStyle>
          <a:p>
            <a:pPr marL="45720" lvl="0" indent="0" algn="ctr" rtl="0"/>
            <a:r>
              <a:rPr lang="tr-TR" smtClean="0"/>
              <a:t>Resim eklemek için simgeyi tıklatın</a:t>
            </a:r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66B6721-4578-41BC-A2F3-E69C96B14A16}" type="datetime1">
              <a:rPr lang="tr-TR" smtClean="0"/>
              <a:pPr/>
              <a:t>13.12.2019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tr-TR" smtClean="0"/>
              <a:pPr rtl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642607381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</a:lstStyle>
          <a:p>
            <a:pPr lvl="0" rtl="0"/>
            <a:r>
              <a:rPr lang="tr-TR" smtClean="0"/>
              <a:t>Asıl metin stillerini düzenlemek için tıklatın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8BE7B8D-854B-40C3-8605-C26BDD146961}" type="datetime1">
              <a:rPr lang="tr-TR" smtClean="0"/>
              <a:pPr/>
              <a:t>13.12.2019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tr-TR" smtClean="0"/>
              <a:pPr rtl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171888779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li 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Yuvarlatılmış Dikdörtgen 6"/>
          <p:cNvSpPr/>
          <p:nvPr/>
        </p:nvSpPr>
        <p:spPr bwMode="gray">
          <a:xfrm>
            <a:off x="2159492" y="0"/>
            <a:ext cx="9345120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995612" y="319088"/>
            <a:ext cx="7670802" cy="1143000"/>
          </a:xfrm>
        </p:spPr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12" name="Dikdörtgen 11"/>
          <p:cNvSpPr/>
          <p:nvPr/>
        </p:nvSpPr>
        <p:spPr bwMode="gray">
          <a:xfrm rot="21379692">
            <a:off x="322262" y="211183"/>
            <a:ext cx="1542449" cy="2051702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sp>
        <p:nvSpPr>
          <p:cNvPr id="14" name="Resim Yer Tutucusu 13" descr="Resim eklemek için boş yer tutucu. Yer tutucuya tıklayın ve eklemek istediğiniz resmi seçin."/>
          <p:cNvSpPr>
            <a:spLocks noGrp="1"/>
          </p:cNvSpPr>
          <p:nvPr>
            <p:ph type="pic" sz="quarter" idx="13"/>
          </p:nvPr>
        </p:nvSpPr>
        <p:spPr bwMode="gray">
          <a:xfrm rot="180000">
            <a:off x="357415" y="280969"/>
            <a:ext cx="1446157" cy="196587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tIns="182880" rtlCol="0">
            <a:normAutofit/>
          </a:bodyPr>
          <a:lstStyle>
            <a:lvl1pPr marL="45720" indent="0" algn="ctr">
              <a:buNone/>
              <a:defRPr sz="1600"/>
            </a:lvl1pPr>
          </a:lstStyle>
          <a:p>
            <a:pPr rtl="0"/>
            <a:r>
              <a:rPr lang="tr-TR" smtClean="0"/>
              <a:t>Resim eklemek için simgeyi tıklatın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995612" y="1643063"/>
            <a:ext cx="7670802" cy="4529137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tr-TR" smtClean="0"/>
              <a:t>Asıl metin stillerini düzenlemek için tıklatın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cxnSp>
        <p:nvCxnSpPr>
          <p:cNvPr id="8" name="Düz Bağlayıcı 7"/>
          <p:cNvCxnSpPr/>
          <p:nvPr/>
        </p:nvCxnSpPr>
        <p:spPr>
          <a:xfrm>
            <a:off x="23098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Düz Bağlayıcı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175C7F-9D39-485F-A07E-B941BC8E50FD}" type="datetime1">
              <a:rPr lang="tr-TR" smtClean="0"/>
              <a:pPr/>
              <a:t>13.12.2019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tr-TR" smtClean="0"/>
              <a:pPr rtl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26595281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3" y="1643064"/>
            <a:ext cx="9144002" cy="2928936"/>
          </a:xfrm>
        </p:spPr>
        <p:txBody>
          <a:bodyPr rtlCol="0" anchor="b">
            <a:normAutofit/>
          </a:bodyPr>
          <a:lstStyle>
            <a:lvl1pPr algn="ctr">
              <a:lnSpc>
                <a:spcPct val="80000"/>
              </a:lnSpc>
              <a:defRPr sz="56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4572000"/>
            <a:ext cx="9144000" cy="1066799"/>
          </a:xfrm>
        </p:spPr>
        <p:txBody>
          <a:bodyPr rtlCol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B00F909-6416-496F-BFA2-5F11BE47E0FC}" type="datetime1">
              <a:rPr lang="tr-TR" smtClean="0"/>
              <a:pPr/>
              <a:t>13.12.2019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tr-TR" smtClean="0"/>
              <a:pPr rtl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932338637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22412" y="1643063"/>
            <a:ext cx="4480560" cy="452913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85854" y="1643063"/>
            <a:ext cx="4480560" cy="452913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565911A-1E4A-49C7-A4B9-4BD421EC0917}" type="datetime1">
              <a:rPr lang="tr-TR" smtClean="0"/>
              <a:pPr/>
              <a:t>13.12.2019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tr-TR" smtClean="0"/>
              <a:pPr rtl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4206267030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4" y="1624372"/>
            <a:ext cx="4480560" cy="737828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4" y="2438400"/>
            <a:ext cx="4480560" cy="37337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85854" y="1624372"/>
            <a:ext cx="4480560" cy="737828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85854" y="2438400"/>
            <a:ext cx="4480560" cy="37337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4F501F8-4D0C-4569-B608-05A8060E3809}" type="datetime1">
              <a:rPr lang="tr-TR" smtClean="0"/>
              <a:pPr/>
              <a:t>13.12.2019</a:t>
            </a:fld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tr-TR" smtClean="0"/>
              <a:pPr rtl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424432249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A08554-BF70-4C32-8B47-EF6331A0C831}" type="datetime1">
              <a:rPr lang="tr-TR" smtClean="0"/>
              <a:pPr/>
              <a:t>13.12.2019</a:t>
            </a:fld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tr-TR" smtClean="0"/>
              <a:pPr rtl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844294464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 bwMode="gray">
          <a:xfrm>
            <a:off x="684211" y="0"/>
            <a:ext cx="10820402" cy="6858000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cxnSp>
        <p:nvCxnSpPr>
          <p:cNvPr id="8" name="Düz Bağlayıcı 7"/>
          <p:cNvCxnSpPr/>
          <p:nvPr/>
        </p:nvCxnSpPr>
        <p:spPr>
          <a:xfrm>
            <a:off x="8366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Düz Bağlayıcı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dirty="0" smtClean="0"/>
              <a:t>Asıl başlık stilini düzenlemek için tıklayın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4" y="1643063"/>
            <a:ext cx="9144000" cy="452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dirty="0" smtClean="0"/>
              <a:t>Asıl metin stillerini düzenlemek için tıklayın</a:t>
            </a:r>
          </a:p>
          <a:p>
            <a:pPr lvl="1" rtl="0"/>
            <a:r>
              <a:rPr lang="tr-TR" dirty="0" smtClean="0"/>
              <a:t>İkinci düzey</a:t>
            </a:r>
          </a:p>
          <a:p>
            <a:pPr lvl="2" rtl="0"/>
            <a:r>
              <a:rPr lang="tr-TR" dirty="0" smtClean="0"/>
              <a:t>Üçüncü düzey</a:t>
            </a:r>
          </a:p>
          <a:p>
            <a:pPr lvl="3" rtl="0"/>
            <a:r>
              <a:rPr lang="tr-TR" dirty="0" smtClean="0"/>
              <a:t>Dördüncü düzey</a:t>
            </a:r>
          </a:p>
          <a:p>
            <a:pPr lvl="4" rtl="0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1507885" y="6400801"/>
            <a:ext cx="6796327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456612" y="6400801"/>
            <a:ext cx="11676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E35F8F9-A3F6-4251-B914-3B5A678C6330}" type="datetime1">
              <a:rPr lang="tr-TR" smtClean="0"/>
              <a:pPr/>
              <a:t>13.12.2019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752012" y="6400801"/>
            <a:ext cx="9144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25A965E-3C11-4F28-82DC-E30D63FAC43C}" type="slidenum">
              <a:rPr lang="tr-TR" smtClean="0"/>
              <a:pPr rtl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64783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ransition spd="med">
    <p:wipe dir="d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5" Type="http://schemas.openxmlformats.org/officeDocument/2006/relationships/image" Target="file:///C:\Users\X!\Desktop\200w_d.gif" TargetMode="External"/><Relationship Id="rId4" Type="http://schemas.openxmlformats.org/officeDocument/2006/relationships/image" Target="../media/image17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şlık 5"/>
          <p:cNvSpPr txBox="1">
            <a:spLocks/>
          </p:cNvSpPr>
          <p:nvPr/>
        </p:nvSpPr>
        <p:spPr>
          <a:xfrm>
            <a:off x="1522380" y="4857760"/>
            <a:ext cx="9144002" cy="121444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5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YILAN OYUNU</a:t>
            </a:r>
            <a:r>
              <a:rPr kumimoji="0" lang="tr-TR" sz="5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tr-TR" sz="5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6 Resim" descr="aztec_snake_gif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892" y="714356"/>
            <a:ext cx="5357850" cy="401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3818965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KAYNAKÇA</a:t>
            </a:r>
            <a:endParaRPr lang="tr-TR" dirty="0"/>
          </a:p>
        </p:txBody>
      </p:sp>
      <p:sp>
        <p:nvSpPr>
          <p:cNvPr id="4" name="3 İçerik Yer Tutucusu"/>
          <p:cNvSpPr>
            <a:spLocks noGrp="1"/>
          </p:cNvSpPr>
          <p:nvPr>
            <p:ph idx="1"/>
          </p:nvPr>
        </p:nvSpPr>
        <p:spPr>
          <a:xfrm>
            <a:off x="1379504" y="1643050"/>
            <a:ext cx="4429156" cy="2428892"/>
          </a:xfrm>
        </p:spPr>
        <p:txBody>
          <a:bodyPr/>
          <a:lstStyle/>
          <a:p>
            <a:r>
              <a:rPr lang="tr-TR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www.</a:t>
            </a:r>
            <a:r>
              <a:rPr lang="tr-TR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github</a:t>
            </a:r>
            <a:r>
              <a:rPr lang="tr-TR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.com</a:t>
            </a:r>
          </a:p>
          <a:p>
            <a:r>
              <a:rPr lang="tr-TR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www.</a:t>
            </a:r>
            <a:r>
              <a:rPr lang="tr-TR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instructables</a:t>
            </a:r>
            <a:r>
              <a:rPr lang="tr-TR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.com</a:t>
            </a:r>
          </a:p>
          <a:p>
            <a:r>
              <a:rPr lang="tr-TR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www.</a:t>
            </a:r>
            <a:r>
              <a:rPr lang="tr-TR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solutionscpp</a:t>
            </a:r>
            <a:r>
              <a:rPr lang="tr-TR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.</a:t>
            </a:r>
            <a:r>
              <a:rPr lang="tr-TR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blogspot</a:t>
            </a:r>
            <a:r>
              <a:rPr lang="tr-TR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.com</a:t>
            </a:r>
          </a:p>
          <a:p>
            <a:pPr>
              <a:buNone/>
            </a:pPr>
            <a:endParaRPr lang="tr-TR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endParaRPr lang="tr-TR" dirty="0" smtClean="0"/>
          </a:p>
          <a:p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5" name="4 Resim" descr="discovery21.jpg"/>
          <p:cNvPicPr>
            <a:picLocks noChangeAspect="1"/>
          </p:cNvPicPr>
          <p:nvPr/>
        </p:nvPicPr>
        <p:blipFill>
          <a:blip r:embed="rId2"/>
          <a:srcRect l="5364" r="5244"/>
          <a:stretch>
            <a:fillRect/>
          </a:stretch>
        </p:blipFill>
        <p:spPr>
          <a:xfrm>
            <a:off x="8094676" y="3429000"/>
            <a:ext cx="2352978" cy="1571636"/>
          </a:xfrm>
          <a:prstGeom prst="rect">
            <a:avLst/>
          </a:prstGeom>
        </p:spPr>
      </p:pic>
      <p:pic>
        <p:nvPicPr>
          <p:cNvPr id="6" name="5 Resim" descr="References-500_03.jpg"/>
          <p:cNvPicPr>
            <a:picLocks noChangeAspect="1"/>
          </p:cNvPicPr>
          <p:nvPr/>
        </p:nvPicPr>
        <p:blipFill>
          <a:blip r:embed="rId3"/>
          <a:srcRect l="22327" r="17561"/>
          <a:stretch>
            <a:fillRect/>
          </a:stretch>
        </p:blipFill>
        <p:spPr>
          <a:xfrm>
            <a:off x="5380032" y="2214554"/>
            <a:ext cx="2357454" cy="1607355"/>
          </a:xfrm>
          <a:prstGeom prst="rect">
            <a:avLst/>
          </a:prstGeom>
        </p:spPr>
      </p:pic>
      <p:pic>
        <p:nvPicPr>
          <p:cNvPr id="9" name="200w_d.gif" descr="C:\Users\X!\Desktop\200w_d.gif"/>
          <p:cNvPicPr>
            <a:picLocks noChangeAspect="1"/>
          </p:cNvPicPr>
          <p:nvPr/>
        </p:nvPicPr>
        <p:blipFill>
          <a:blip r:embed="rId4" r:link="rId5"/>
          <a:stretch>
            <a:fillRect/>
          </a:stretch>
        </p:blipFill>
        <p:spPr>
          <a:xfrm>
            <a:off x="4308462" y="3929066"/>
            <a:ext cx="1218509" cy="2028817"/>
          </a:xfrm>
          <a:prstGeom prst="rect">
            <a:avLst/>
          </a:prstGeom>
        </p:spPr>
      </p:pic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erbest Form"/>
          <p:cNvSpPr/>
          <p:nvPr/>
        </p:nvSpPr>
        <p:spPr>
          <a:xfrm>
            <a:off x="2522512" y="3714752"/>
            <a:ext cx="7236000" cy="2800767"/>
          </a:xfrm>
          <a:custGeom>
            <a:avLst/>
            <a:gdLst>
              <a:gd name="connsiteX0" fmla="*/ 0 w 7207632"/>
              <a:gd name="connsiteY0" fmla="*/ 0 h 923330"/>
              <a:gd name="connsiteX1" fmla="*/ 7207632 w 7207632"/>
              <a:gd name="connsiteY1" fmla="*/ 0 h 923330"/>
              <a:gd name="connsiteX2" fmla="*/ 7207632 w 7207632"/>
              <a:gd name="connsiteY2" fmla="*/ 923330 h 923330"/>
              <a:gd name="connsiteX3" fmla="*/ 0 w 7207632"/>
              <a:gd name="connsiteY3" fmla="*/ 923330 h 923330"/>
              <a:gd name="connsiteX4" fmla="*/ 0 w 7207632"/>
              <a:gd name="connsiteY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7632" h="923330">
                <a:moveTo>
                  <a:pt x="0" y="0"/>
                </a:moveTo>
                <a:lnTo>
                  <a:pt x="7207632" y="0"/>
                </a:lnTo>
                <a:lnTo>
                  <a:pt x="7207632" y="923330"/>
                </a:lnTo>
                <a:lnTo>
                  <a:pt x="0" y="92333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tr-TR" sz="4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Comic Sans MS" pitchFamily="66" charset="0"/>
              </a:rPr>
              <a:t>HazIrlayanLAR</a:t>
            </a:r>
            <a:r>
              <a:rPr lang="tr-TR" sz="4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Comic Sans MS" pitchFamily="66" charset="0"/>
              </a:rPr>
              <a:t> </a:t>
            </a:r>
          </a:p>
          <a:p>
            <a:pPr algn="ctr"/>
            <a:r>
              <a:rPr lang="tr-TR" sz="4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Comic Sans MS" pitchFamily="66" charset="0"/>
              </a:rPr>
              <a:t>Selİn</a:t>
            </a:r>
            <a:r>
              <a:rPr lang="tr-TR" sz="4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Comic Sans MS" pitchFamily="66" charset="0"/>
              </a:rPr>
              <a:t> </a:t>
            </a:r>
            <a:r>
              <a:rPr lang="tr-TR" sz="4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Comic Sans MS" pitchFamily="66" charset="0"/>
              </a:rPr>
              <a:t>ülkümen</a:t>
            </a:r>
            <a:endParaRPr lang="tr-TR" sz="44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  <a:latin typeface="Comic Sans MS" pitchFamily="66" charset="0"/>
            </a:endParaRPr>
          </a:p>
          <a:p>
            <a:pPr algn="ctr"/>
            <a:r>
              <a:rPr lang="tr-TR" sz="4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Comic Sans MS" pitchFamily="66" charset="0"/>
              </a:rPr>
              <a:t>SENA BİLGİCİ</a:t>
            </a:r>
          </a:p>
          <a:p>
            <a:pPr algn="ctr"/>
            <a:r>
              <a:rPr lang="tr-TR" sz="4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Comic Sans MS" pitchFamily="66" charset="0"/>
              </a:rPr>
              <a:t>tuğba</a:t>
            </a:r>
            <a:r>
              <a:rPr lang="tr-TR" sz="4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Comic Sans MS" pitchFamily="66" charset="0"/>
              </a:rPr>
              <a:t> KABAK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3818" y="571480"/>
            <a:ext cx="8643998" cy="261346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YILAN OYUNU</a:t>
            </a:r>
            <a:endParaRPr lang="tr-T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8132" y="1571612"/>
            <a:ext cx="8501122" cy="470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cxnSp>
        <p:nvCxnSpPr>
          <p:cNvPr id="12" name="11 Düz Ok Bağlayıcısı"/>
          <p:cNvCxnSpPr/>
          <p:nvPr/>
        </p:nvCxnSpPr>
        <p:spPr>
          <a:xfrm>
            <a:off x="3236892" y="3286124"/>
            <a:ext cx="35719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12 Düz Ok Bağlayıcısı"/>
          <p:cNvCxnSpPr/>
          <p:nvPr/>
        </p:nvCxnSpPr>
        <p:spPr>
          <a:xfrm>
            <a:off x="3308330" y="3500438"/>
            <a:ext cx="35719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13 Dikdörtgen"/>
          <p:cNvSpPr/>
          <p:nvPr/>
        </p:nvSpPr>
        <p:spPr>
          <a:xfrm>
            <a:off x="3665520" y="3071810"/>
            <a:ext cx="1357322" cy="2154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tr-TR" sz="8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Çerçeve’nin enini belirler.</a:t>
            </a:r>
            <a:endParaRPr lang="tr-TR" sz="8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14 Dikdörtgen"/>
          <p:cNvSpPr/>
          <p:nvPr/>
        </p:nvSpPr>
        <p:spPr>
          <a:xfrm>
            <a:off x="3665520" y="3357562"/>
            <a:ext cx="1383712" cy="2154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tr-TR" sz="8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Çerçeve’nin boyunu belirler.</a:t>
            </a:r>
            <a:endParaRPr lang="tr-TR" sz="8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16 Dikdörtgen"/>
          <p:cNvSpPr/>
          <p:nvPr/>
        </p:nvSpPr>
        <p:spPr>
          <a:xfrm>
            <a:off x="5308594" y="3500438"/>
            <a:ext cx="4714908" cy="2308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tr-TR" sz="9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Özel tip olan  “</a:t>
            </a:r>
            <a:r>
              <a:rPr lang="tr-TR" sz="900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Enum</a:t>
            </a:r>
            <a:r>
              <a:rPr lang="tr-TR" sz="9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” numaralandırma anlamına gelir ve herhangi bir sınıfın üst sınıfı olamaz. </a:t>
            </a:r>
            <a:endParaRPr lang="tr-TR" sz="9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8" name="11 Şekil"/>
          <p:cNvCxnSpPr/>
          <p:nvPr/>
        </p:nvCxnSpPr>
        <p:spPr>
          <a:xfrm flipV="1">
            <a:off x="4308462" y="3643314"/>
            <a:ext cx="928694" cy="142876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24 Sağ Ok"/>
          <p:cNvSpPr/>
          <p:nvPr/>
        </p:nvSpPr>
        <p:spPr>
          <a:xfrm>
            <a:off x="3308330" y="2000240"/>
            <a:ext cx="857256" cy="45719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26 Sağ Ok"/>
          <p:cNvSpPr/>
          <p:nvPr/>
        </p:nvSpPr>
        <p:spPr>
          <a:xfrm flipV="1">
            <a:off x="3094016" y="2143116"/>
            <a:ext cx="1357322" cy="45719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28 Dikdörtgen"/>
          <p:cNvSpPr/>
          <p:nvPr/>
        </p:nvSpPr>
        <p:spPr>
          <a:xfrm>
            <a:off x="4379900" y="1785926"/>
            <a:ext cx="4786346" cy="2308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tr-TR" sz="9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Windows uygulamalarının tüm fonksiyonlarının tanımını anlatmak için kullanılan kütüphanedir.</a:t>
            </a:r>
            <a:endParaRPr lang="tr-TR" sz="9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29 Dikdörtgen"/>
          <p:cNvSpPr/>
          <p:nvPr/>
        </p:nvSpPr>
        <p:spPr>
          <a:xfrm>
            <a:off x="4522776" y="2143116"/>
            <a:ext cx="2643206" cy="2308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tr-TR" sz="9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Tarih ve zaman ile ilgili  kullanılacak kütüphanedir.</a:t>
            </a:r>
            <a:endParaRPr lang="tr-TR" sz="9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1" name="11 Şekil"/>
          <p:cNvCxnSpPr/>
          <p:nvPr/>
        </p:nvCxnSpPr>
        <p:spPr>
          <a:xfrm>
            <a:off x="3165454" y="2357430"/>
            <a:ext cx="1000132" cy="142876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32 Dikdörtgen"/>
          <p:cNvSpPr/>
          <p:nvPr/>
        </p:nvSpPr>
        <p:spPr>
          <a:xfrm>
            <a:off x="4379900" y="2500306"/>
            <a:ext cx="2928958" cy="2308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tr-TR" sz="9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Giriş ve çıkışlarda,görsellikte kullanılan kütüphanedir.</a:t>
            </a:r>
            <a:endParaRPr lang="tr-TR" sz="9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20 Sağ Ayraç"/>
          <p:cNvSpPr/>
          <p:nvPr/>
        </p:nvSpPr>
        <p:spPr>
          <a:xfrm rot="10800000">
            <a:off x="1522380" y="3214686"/>
            <a:ext cx="357190" cy="35719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2" name="21 Dikdörtgen"/>
          <p:cNvSpPr/>
          <p:nvPr/>
        </p:nvSpPr>
        <p:spPr>
          <a:xfrm>
            <a:off x="236496" y="2857496"/>
            <a:ext cx="1357322" cy="147732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tr-TR" sz="1000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Const</a:t>
            </a:r>
            <a:r>
              <a:rPr lang="tr-TR" sz="10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yapmamızdaki,</a:t>
            </a:r>
          </a:p>
          <a:p>
            <a:r>
              <a:rPr lang="tr-TR" sz="10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sebep satır ve sütun değişkenlerinin değerlerini sabit tutmaktır.</a:t>
            </a:r>
          </a:p>
          <a:p>
            <a:r>
              <a:rPr lang="tr-TR" sz="10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Programcı bunun değiştirilmesini önlemek için derleyiciye belirtir.</a:t>
            </a:r>
            <a:endParaRPr lang="tr-TR" sz="10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3" name="11 Şekil"/>
          <p:cNvCxnSpPr/>
          <p:nvPr/>
        </p:nvCxnSpPr>
        <p:spPr>
          <a:xfrm rot="10800000" flipV="1">
            <a:off x="1593818" y="3786190"/>
            <a:ext cx="214314" cy="719717"/>
          </a:xfrm>
          <a:prstGeom prst="bentConnector2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25 Dikdörtgen"/>
          <p:cNvSpPr/>
          <p:nvPr/>
        </p:nvSpPr>
        <p:spPr>
          <a:xfrm>
            <a:off x="736562" y="4643446"/>
            <a:ext cx="928694" cy="70788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tr-TR" sz="10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Yönün değişkenlerini tanımlamak için kullanılır.</a:t>
            </a:r>
            <a:endParaRPr lang="tr-TR" sz="10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3752" y="1357298"/>
            <a:ext cx="7143800" cy="504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50942" y="0"/>
            <a:ext cx="9144000" cy="1143000"/>
          </a:xfrm>
        </p:spPr>
        <p:txBody>
          <a:bodyPr/>
          <a:lstStyle/>
          <a:p>
            <a:pPr algn="ctr"/>
            <a:r>
              <a:rPr lang="tr-TR" dirty="0" smtClean="0"/>
              <a:t>YILAN OYUNU</a:t>
            </a:r>
            <a:endParaRPr lang="tr-TR" dirty="0"/>
          </a:p>
        </p:txBody>
      </p:sp>
      <p:sp>
        <p:nvSpPr>
          <p:cNvPr id="5" name="2 İçerik Yer Tutucusu"/>
          <p:cNvSpPr txBox="1">
            <a:spLocks/>
          </p:cNvSpPr>
          <p:nvPr/>
        </p:nvSpPr>
        <p:spPr>
          <a:xfrm>
            <a:off x="8380428" y="2000240"/>
            <a:ext cx="2786082" cy="2857520"/>
          </a:xfrm>
          <a:prstGeom prst="rect">
            <a:avLst/>
          </a:prstGeom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274320" lvl="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tr-TR" sz="16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Void</a:t>
            </a:r>
            <a:r>
              <a:rPr lang="tr-TR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6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KoordinatTaşıma</a:t>
            </a:r>
            <a:r>
              <a:rPr lang="tr-TR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:  </a:t>
            </a:r>
            <a:r>
              <a:rPr lang="tr-TR" sz="16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Konsol ekranında koordinatların x ve </a:t>
            </a:r>
            <a:r>
              <a:rPr lang="tr-TR" sz="1600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y’ye</a:t>
            </a:r>
            <a:r>
              <a:rPr lang="tr-TR" sz="16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taşınmasını sağlar.</a:t>
            </a:r>
          </a:p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tr-TR" sz="16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VoidTabloyuÇiz</a:t>
            </a:r>
            <a:r>
              <a:rPr lang="tr-TR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(): </a:t>
            </a:r>
            <a:r>
              <a:rPr lang="tr-TR" sz="1600" b="1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Buradaki amaç f</a:t>
            </a:r>
            <a:r>
              <a:rPr kumimoji="0" lang="tr-T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or</a:t>
            </a:r>
            <a:r>
              <a:rPr lang="tr-TR" sz="1600" b="1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kumimoji="0" lang="tr-TR" sz="1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döngüsüyle çerçeveyi çizmektir.</a:t>
            </a:r>
          </a:p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tr-TR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6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Void</a:t>
            </a:r>
            <a:r>
              <a:rPr lang="tr-TR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6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yerinekoy</a:t>
            </a:r>
            <a:r>
              <a:rPr lang="tr-TR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:</a:t>
            </a:r>
            <a:r>
              <a:rPr lang="tr-TR" sz="16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Verilen koordinat ölçülerini yerine </a:t>
            </a:r>
            <a:r>
              <a:rPr lang="tr-TR" sz="1600" b="1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koymaya yarar.</a:t>
            </a:r>
            <a:endParaRPr kumimoji="0" lang="tr-TR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18 Sağ Ok"/>
          <p:cNvSpPr/>
          <p:nvPr/>
        </p:nvSpPr>
        <p:spPr>
          <a:xfrm>
            <a:off x="3236892" y="1928802"/>
            <a:ext cx="714380" cy="71438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19 Dikdörtgen"/>
          <p:cNvSpPr/>
          <p:nvPr/>
        </p:nvSpPr>
        <p:spPr>
          <a:xfrm>
            <a:off x="4022710" y="1714488"/>
            <a:ext cx="4000528" cy="2308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tr-TR" sz="9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Konsol ekran arabelleğindeki bir karakter hücresinin koordinatlarını tanımlar.</a:t>
            </a:r>
            <a:endParaRPr lang="tr-TR" sz="9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20 Sağ Ayraç"/>
          <p:cNvSpPr/>
          <p:nvPr/>
        </p:nvSpPr>
        <p:spPr>
          <a:xfrm>
            <a:off x="6165850" y="2857496"/>
            <a:ext cx="214314" cy="142876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22 Dikdörtgen"/>
          <p:cNvSpPr/>
          <p:nvPr/>
        </p:nvSpPr>
        <p:spPr>
          <a:xfrm>
            <a:off x="6523040" y="3357562"/>
            <a:ext cx="1500198" cy="70788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tr-TR" sz="1000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Ascii</a:t>
            </a:r>
            <a:r>
              <a:rPr lang="tr-TR" sz="10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kodunu kullanarak çerçevenin enini ve boyunu </a:t>
            </a:r>
            <a:r>
              <a:rPr lang="tr-TR" sz="1000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for</a:t>
            </a:r>
            <a:r>
              <a:rPr lang="tr-TR" sz="10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döngüsüyle çizer.</a:t>
            </a:r>
            <a:endParaRPr lang="tr-TR" sz="9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YILAN OYUNU</a:t>
            </a:r>
            <a:endParaRPr lang="tr-TR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0876" y="1500174"/>
            <a:ext cx="7143799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5" name="2 İçerik Yer Tutucusu"/>
          <p:cNvSpPr txBox="1">
            <a:spLocks/>
          </p:cNvSpPr>
          <p:nvPr/>
        </p:nvSpPr>
        <p:spPr>
          <a:xfrm>
            <a:off x="8380428" y="1643050"/>
            <a:ext cx="2714644" cy="4071966"/>
          </a:xfrm>
          <a:prstGeom prst="rect">
            <a:avLst/>
          </a:prstGeom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tr-T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Void</a:t>
            </a:r>
            <a:r>
              <a:rPr kumimoji="0" lang="tr-TR" sz="16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lang="tr-TR" sz="16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Y</a:t>
            </a:r>
            <a:r>
              <a:rPr kumimoji="0" lang="tr-TR" sz="1600" b="1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ıldızÇiz</a:t>
            </a:r>
            <a:r>
              <a:rPr kumimoji="0" lang="tr-TR" sz="16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tr-TR" sz="1600" b="1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dememizdeki amaç yılanın yediği besini oluşturmaktır.</a:t>
            </a:r>
          </a:p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tr-TR" sz="16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Class</a:t>
            </a:r>
            <a:r>
              <a:rPr lang="tr-TR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koordinat </a:t>
            </a:r>
            <a:r>
              <a:rPr lang="tr-TR" sz="1600" b="1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ta ise</a:t>
            </a:r>
            <a:r>
              <a:rPr lang="tr-TR" sz="1600" b="1" baseline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x ve y değişkenini</a:t>
            </a:r>
            <a:r>
              <a:rPr lang="tr-TR" sz="1600" b="1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oluşturduktan sonra yön belirten koordinatların belirlenmesinde rol alır. </a:t>
            </a:r>
          </a:p>
          <a:p>
            <a:pPr marL="274320" lvl="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0" lang="tr-T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Bool</a:t>
            </a:r>
            <a:r>
              <a:rPr kumimoji="0" lang="tr-T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tr-T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operator</a:t>
            </a:r>
            <a:r>
              <a:rPr kumimoji="0" lang="tr-T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:</a:t>
            </a:r>
            <a:r>
              <a:rPr kumimoji="0" lang="tr-TR" sz="1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lang="tr-TR" sz="1600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True’nun</a:t>
            </a:r>
            <a:r>
              <a:rPr lang="tr-TR" sz="16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varsayılan sayısal değeri 1 ve </a:t>
            </a:r>
            <a:r>
              <a:rPr lang="tr-TR" sz="1600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false’un</a:t>
            </a:r>
            <a:r>
              <a:rPr lang="tr-TR" sz="16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 değeri 0'dır.</a:t>
            </a:r>
            <a:br>
              <a:rPr lang="tr-TR" sz="16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r>
              <a:rPr lang="tr-TR" sz="1600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Bool</a:t>
            </a:r>
            <a:r>
              <a:rPr lang="tr-TR" sz="16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tipi değişkenler matematiksel ifadelerde doğru ve yanlış değerlerle de kullanılır.</a:t>
            </a:r>
            <a:endParaRPr kumimoji="0" lang="tr-TR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5 Sağ Ayraç"/>
          <p:cNvSpPr/>
          <p:nvPr/>
        </p:nvSpPr>
        <p:spPr>
          <a:xfrm>
            <a:off x="2879702" y="3714752"/>
            <a:ext cx="285752" cy="1500198"/>
          </a:xfrm>
          <a:prstGeom prst="rightBrace">
            <a:avLst>
              <a:gd name="adj1" fmla="val 8333"/>
              <a:gd name="adj2" fmla="val 50603"/>
            </a:avLst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3379768" y="4071942"/>
            <a:ext cx="1714512" cy="938719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tr-TR" sz="11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Klavyeden tıkladığımız işarete göre yönlendirdiğimiz yılanın o yöne doğru hareket etmesini sağlar</a:t>
            </a:r>
            <a:r>
              <a:rPr lang="tr-TR" sz="105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tr-TR" sz="10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tr-TR" sz="10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8 Sağ Ok"/>
          <p:cNvSpPr/>
          <p:nvPr/>
        </p:nvSpPr>
        <p:spPr>
          <a:xfrm>
            <a:off x="3236892" y="1928802"/>
            <a:ext cx="857256" cy="45719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9 Dikdörtgen"/>
          <p:cNvSpPr/>
          <p:nvPr/>
        </p:nvSpPr>
        <p:spPr>
          <a:xfrm>
            <a:off x="4237024" y="1857364"/>
            <a:ext cx="1428760" cy="430887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tr-TR" sz="11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Yılanın yediği besin oluşturuldu.</a:t>
            </a:r>
            <a:endParaRPr lang="tr-TR" sz="11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10 Sağ Ok"/>
          <p:cNvSpPr/>
          <p:nvPr/>
        </p:nvSpPr>
        <p:spPr>
          <a:xfrm>
            <a:off x="4951404" y="5500702"/>
            <a:ext cx="785818" cy="71438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11 Dikdörtgen"/>
          <p:cNvSpPr/>
          <p:nvPr/>
        </p:nvSpPr>
        <p:spPr>
          <a:xfrm>
            <a:off x="5951536" y="5214950"/>
            <a:ext cx="1785950" cy="615553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tr-TR" sz="11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1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Data </a:t>
            </a:r>
            <a:r>
              <a:rPr lang="tr-TR" sz="1100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bool</a:t>
            </a:r>
            <a:r>
              <a:rPr lang="tr-TR" sz="11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değeri, </a:t>
            </a:r>
            <a:r>
              <a:rPr lang="tr-TR" sz="1100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true</a:t>
            </a:r>
            <a:r>
              <a:rPr lang="tr-TR" sz="11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veya </a:t>
            </a:r>
            <a:r>
              <a:rPr lang="tr-TR" sz="1100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false</a:t>
            </a:r>
            <a:r>
              <a:rPr lang="tr-TR" sz="11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döndürmek için kullanılır</a:t>
            </a:r>
            <a:r>
              <a:rPr lang="tr-TR" sz="12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tr-TR" sz="1100" b="1" dirty="0" smtClean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12 Sağ Ok"/>
          <p:cNvSpPr/>
          <p:nvPr/>
        </p:nvSpPr>
        <p:spPr>
          <a:xfrm>
            <a:off x="2165322" y="2928934"/>
            <a:ext cx="857256" cy="45719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13 Dikdörtgen"/>
          <p:cNvSpPr/>
          <p:nvPr/>
        </p:nvSpPr>
        <p:spPr>
          <a:xfrm>
            <a:off x="3094016" y="2786058"/>
            <a:ext cx="2000264" cy="26161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tr-TR" sz="11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Yönler x ve y olarak belirlendi.</a:t>
            </a:r>
            <a:endParaRPr lang="tr-TR" sz="11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14 Sağ Ok"/>
          <p:cNvSpPr/>
          <p:nvPr/>
        </p:nvSpPr>
        <p:spPr>
          <a:xfrm rot="5400000">
            <a:off x="7010246" y="3513298"/>
            <a:ext cx="285753" cy="117158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15 Dikdörtgen"/>
          <p:cNvSpPr/>
          <p:nvPr/>
        </p:nvSpPr>
        <p:spPr>
          <a:xfrm>
            <a:off x="5880098" y="3786190"/>
            <a:ext cx="1928826" cy="4462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tr-TR" sz="11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1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Koordinat burada </a:t>
            </a:r>
            <a:r>
              <a:rPr lang="tr-TR" sz="1100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constructor</a:t>
            </a:r>
            <a:r>
              <a:rPr lang="tr-TR" sz="11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olarak kullanıldı</a:t>
            </a:r>
            <a:r>
              <a:rPr lang="tr-TR" sz="12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tr-TR" sz="1100" b="1" dirty="0" smtClean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16 Dikdörtgen"/>
          <p:cNvSpPr/>
          <p:nvPr/>
        </p:nvSpPr>
        <p:spPr>
          <a:xfrm>
            <a:off x="2879702" y="2357430"/>
            <a:ext cx="1571636" cy="26161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tr-TR" sz="11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Koordinatları belirlendi.</a:t>
            </a:r>
            <a:endParaRPr lang="tr-TR" sz="11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17 Sağ Ok"/>
          <p:cNvSpPr/>
          <p:nvPr/>
        </p:nvSpPr>
        <p:spPr>
          <a:xfrm>
            <a:off x="2308198" y="2428868"/>
            <a:ext cx="428628" cy="45719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380" y="0"/>
            <a:ext cx="9144000" cy="1143000"/>
          </a:xfrm>
        </p:spPr>
        <p:txBody>
          <a:bodyPr rtlCol="0"/>
          <a:lstStyle/>
          <a:p>
            <a:pPr algn="ctr"/>
            <a:r>
              <a:rPr lang="tr-TR" dirty="0" smtClean="0"/>
              <a:t>YILAN OYUNU</a:t>
            </a:r>
            <a:endParaRPr lang="tr-TR" dirty="0"/>
          </a:p>
        </p:txBody>
      </p:sp>
      <p:pic>
        <p:nvPicPr>
          <p:cNvPr id="3" name="5 Resim Yer Tutucusu" descr="YxAd.gif"/>
          <p:cNvPicPr>
            <a:picLocks noChangeAspect="1"/>
          </p:cNvPicPr>
          <p:nvPr/>
        </p:nvPicPr>
        <p:blipFill>
          <a:blip r:embed="rId3"/>
          <a:srcRect l="8814" r="8814"/>
          <a:stretch>
            <a:fillRect/>
          </a:stretch>
        </p:blipFill>
        <p:spPr>
          <a:xfrm>
            <a:off x="5237156" y="2357430"/>
            <a:ext cx="1187503" cy="1322932"/>
          </a:xfrm>
          <a:prstGeom prst="rect">
            <a:avLst/>
          </a:prstGeom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9438" y="1357298"/>
            <a:ext cx="4282200" cy="4029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5 Dikdörtgen"/>
          <p:cNvSpPr/>
          <p:nvPr/>
        </p:nvSpPr>
        <p:spPr>
          <a:xfrm>
            <a:off x="5308594" y="3929066"/>
            <a:ext cx="1071570" cy="11079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tr-TR" sz="11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Değişken tanımlanırken değer </a:t>
            </a:r>
          </a:p>
          <a:p>
            <a:r>
              <a:rPr lang="tr-TR" sz="11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alınıyorsa Auto deyimi kullanılır.</a:t>
            </a:r>
            <a:endParaRPr lang="tr-TR" sz="11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2" name="11 Şekil"/>
          <p:cNvCxnSpPr/>
          <p:nvPr/>
        </p:nvCxnSpPr>
        <p:spPr>
          <a:xfrm flipV="1">
            <a:off x="4522776" y="2214554"/>
            <a:ext cx="714380" cy="571504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12 Dikdörtgen"/>
          <p:cNvSpPr/>
          <p:nvPr/>
        </p:nvSpPr>
        <p:spPr>
          <a:xfrm>
            <a:off x="5308594" y="5214950"/>
            <a:ext cx="1071570" cy="1061829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tr-TR" sz="105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Koordinat tipinde list in elemanlarını gösteren temp tanımlaması yapılır.</a:t>
            </a:r>
            <a:endParaRPr lang="tr-TR" sz="105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4" name="13 Şekil"/>
          <p:cNvCxnSpPr/>
          <p:nvPr/>
        </p:nvCxnSpPr>
        <p:spPr>
          <a:xfrm>
            <a:off x="2951140" y="4071942"/>
            <a:ext cx="2357454" cy="1928826"/>
          </a:xfrm>
          <a:prstGeom prst="bentConnector3">
            <a:avLst>
              <a:gd name="adj1" fmla="val 80339"/>
            </a:avLst>
          </a:prstGeom>
          <a:ln w="25400">
            <a:solidFill>
              <a:schemeClr val="tx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94478" y="1500174"/>
            <a:ext cx="4714908" cy="3536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23" name="22 Dikdörtgen"/>
          <p:cNvSpPr/>
          <p:nvPr/>
        </p:nvSpPr>
        <p:spPr>
          <a:xfrm>
            <a:off x="10237816" y="4929198"/>
            <a:ext cx="1143008" cy="1200329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tr-TR" sz="12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vektörün başlangıcına işaret eder.</a:t>
            </a:r>
          </a:p>
          <a:p>
            <a:r>
              <a:rPr lang="tr-TR" sz="12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vektörün içeriğini değiştiremez.</a:t>
            </a:r>
            <a:endParaRPr lang="tr-TR" sz="12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6" name="25 Şekil"/>
          <p:cNvCxnSpPr/>
          <p:nvPr/>
        </p:nvCxnSpPr>
        <p:spPr>
          <a:xfrm rot="5400000">
            <a:off x="10202891" y="4321975"/>
            <a:ext cx="785024" cy="286546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2 İçerik Yer Tutucusu"/>
          <p:cNvSpPr txBox="1">
            <a:spLocks/>
          </p:cNvSpPr>
          <p:nvPr/>
        </p:nvSpPr>
        <p:spPr>
          <a:xfrm>
            <a:off x="950876" y="5500702"/>
            <a:ext cx="3714776" cy="928694"/>
          </a:xfrm>
          <a:prstGeom prst="rect">
            <a:avLst/>
          </a:prstGeom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274320" lvl="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0" lang="tr-TR" sz="15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Class</a:t>
            </a:r>
            <a:r>
              <a:rPr kumimoji="0" lang="tr-TR" sz="15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tr-TR" sz="1500" b="1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snake</a:t>
            </a:r>
            <a:r>
              <a:rPr kumimoji="0" lang="tr-TR" sz="15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: </a:t>
            </a:r>
            <a:r>
              <a:rPr kumimoji="0" lang="tr-TR" sz="1500" b="1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Yılan ile ilgili bilgi verir.            </a:t>
            </a:r>
            <a:r>
              <a:rPr kumimoji="0" lang="tr-TR" sz="1500" b="1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Void</a:t>
            </a:r>
            <a:r>
              <a:rPr kumimoji="0" lang="tr-TR" sz="15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hareket : </a:t>
            </a:r>
            <a:r>
              <a:rPr kumimoji="0" lang="tr-TR" sz="15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Wingdings" pitchFamily="2" charset="2"/>
              </a:rPr>
              <a:t></a:t>
            </a:r>
            <a:r>
              <a:rPr kumimoji="0" lang="tr-TR" sz="15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</a:t>
            </a:r>
            <a:r>
              <a:rPr kumimoji="0" lang="tr-TR" sz="1500" b="1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snake</a:t>
            </a:r>
            <a:r>
              <a:rPr kumimoji="0" lang="tr-TR" sz="15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</a:t>
            </a:r>
            <a:r>
              <a:rPr kumimoji="0" lang="tr-TR" sz="1500" b="1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front</a:t>
            </a:r>
            <a:r>
              <a:rPr kumimoji="0" lang="tr-TR" sz="15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: </a:t>
            </a:r>
            <a:r>
              <a:rPr kumimoji="0" lang="tr-TR" sz="1500" b="1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Yılan hareket ettiğinde </a:t>
            </a:r>
            <a:r>
              <a:rPr lang="tr-TR" sz="1500" b="1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boşluk bırakmamızı sağlayarak </a:t>
            </a:r>
            <a:r>
              <a:rPr kumimoji="0" lang="tr-TR" sz="1500" b="1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kuyruğu ilerletir.</a:t>
            </a:r>
            <a:endParaRPr kumimoji="0" lang="tr-TR" sz="15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17 Dikdörtgen"/>
          <p:cNvSpPr/>
          <p:nvPr/>
        </p:nvSpPr>
        <p:spPr>
          <a:xfrm>
            <a:off x="5308594" y="1857364"/>
            <a:ext cx="1071570" cy="60016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tr-TR" sz="1100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push</a:t>
            </a:r>
            <a:r>
              <a:rPr lang="tr-TR" sz="11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_</a:t>
            </a:r>
            <a:r>
              <a:rPr lang="tr-TR" sz="1100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back</a:t>
            </a:r>
            <a:r>
              <a:rPr lang="tr-TR" sz="11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() =&gt;</a:t>
            </a:r>
            <a:br>
              <a:rPr lang="tr-TR" sz="11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r>
              <a:rPr lang="tr-TR" sz="11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Veriyi dizinin sonuna ekler</a:t>
            </a:r>
            <a:r>
              <a:rPr lang="tr-TR" sz="11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tr-TR" sz="11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9" name="18 Şekil"/>
          <p:cNvCxnSpPr/>
          <p:nvPr/>
        </p:nvCxnSpPr>
        <p:spPr>
          <a:xfrm>
            <a:off x="9237684" y="2285992"/>
            <a:ext cx="785818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2 İçerik Yer Tutucusu"/>
          <p:cNvSpPr txBox="1">
            <a:spLocks/>
          </p:cNvSpPr>
          <p:nvPr/>
        </p:nvSpPr>
        <p:spPr>
          <a:xfrm>
            <a:off x="6594478" y="5357826"/>
            <a:ext cx="3500462" cy="857256"/>
          </a:xfrm>
          <a:prstGeom prst="rect">
            <a:avLst/>
          </a:prstGeom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274320" lvl="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0" lang="tr-T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void</a:t>
            </a:r>
            <a:r>
              <a:rPr kumimoji="0" lang="tr-TR" sz="16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büyüt: </a:t>
            </a:r>
            <a:r>
              <a:rPr kumimoji="0" lang="tr-TR" sz="16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Yılan besini yuttuğu zaman yılanın boyutunu büyütür.</a:t>
            </a:r>
            <a:r>
              <a:rPr lang="tr-TR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6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void</a:t>
            </a:r>
            <a:r>
              <a:rPr lang="tr-TR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yazdır: </a:t>
            </a:r>
            <a:r>
              <a:rPr lang="tr-TR" sz="16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Yılanı ekrana yazdırır.</a:t>
            </a:r>
            <a:r>
              <a:rPr kumimoji="0" lang="tr-TR" sz="16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 </a:t>
            </a:r>
          </a:p>
        </p:txBody>
      </p:sp>
      <p:cxnSp>
        <p:nvCxnSpPr>
          <p:cNvPr id="17" name="16 Şekil"/>
          <p:cNvCxnSpPr/>
          <p:nvPr/>
        </p:nvCxnSpPr>
        <p:spPr>
          <a:xfrm>
            <a:off x="5165718" y="3714752"/>
            <a:ext cx="964413" cy="214314"/>
          </a:xfrm>
          <a:prstGeom prst="bentConnector2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20 Dikdörtgen"/>
          <p:cNvSpPr/>
          <p:nvPr/>
        </p:nvSpPr>
        <p:spPr>
          <a:xfrm>
            <a:off x="10094940" y="2000240"/>
            <a:ext cx="1071570" cy="60016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tr-TR" sz="11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Burada </a:t>
            </a:r>
            <a:r>
              <a:rPr lang="tr-TR" sz="1100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temp’i</a:t>
            </a:r>
            <a:r>
              <a:rPr lang="tr-TR" sz="11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100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pointer</a:t>
            </a:r>
            <a:r>
              <a:rPr lang="tr-TR" sz="11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olarak kullandık.</a:t>
            </a:r>
            <a:endParaRPr lang="tr-TR" sz="11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242688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522380" y="142852"/>
            <a:ext cx="9144000" cy="785794"/>
          </a:xfrm>
        </p:spPr>
        <p:txBody>
          <a:bodyPr/>
          <a:lstStyle/>
          <a:p>
            <a:pPr algn="ctr"/>
            <a:r>
              <a:rPr lang="tr-TR" dirty="0" smtClean="0"/>
              <a:t>YILAN OYUNU</a:t>
            </a:r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9438" y="1000108"/>
            <a:ext cx="8072494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5" name="2 İçerik Yer Tutucusu"/>
          <p:cNvSpPr txBox="1">
            <a:spLocks/>
          </p:cNvSpPr>
          <p:nvPr/>
        </p:nvSpPr>
        <p:spPr>
          <a:xfrm>
            <a:off x="9094808" y="1571612"/>
            <a:ext cx="2143140" cy="4214842"/>
          </a:xfrm>
          <a:prstGeom prst="rect">
            <a:avLst/>
          </a:prstGeom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274320" lvl="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tr-TR" sz="16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Class</a:t>
            </a:r>
            <a:r>
              <a:rPr lang="tr-TR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6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game</a:t>
            </a:r>
            <a:r>
              <a:rPr lang="tr-TR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tr-TR" sz="1600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Void</a:t>
            </a:r>
            <a:r>
              <a:rPr lang="tr-TR" sz="16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büyüt, </a:t>
            </a:r>
            <a:r>
              <a:rPr lang="tr-TR" sz="1600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void</a:t>
            </a:r>
            <a:r>
              <a:rPr lang="tr-TR" sz="16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yazdır </a:t>
            </a:r>
            <a:r>
              <a:rPr lang="tr-TR" sz="1600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daki</a:t>
            </a:r>
            <a:r>
              <a:rPr lang="tr-TR" sz="16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veriler buraya çekilerek oyunla ilgili </a:t>
            </a:r>
            <a:r>
              <a:rPr lang="tr-TR" sz="1600" b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bilgi verildi.      </a:t>
            </a:r>
            <a:endParaRPr lang="tr-TR" sz="1600" b="1" dirty="0" smtClean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 marL="274320" lvl="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tr-TR" sz="16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Void</a:t>
            </a:r>
            <a:r>
              <a:rPr lang="tr-TR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oyna: </a:t>
            </a:r>
            <a:r>
              <a:rPr lang="tr-TR" sz="16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Oyunu oluşturan kodları içinde barındıran fonksiyondur.</a:t>
            </a:r>
          </a:p>
          <a:p>
            <a:pPr marL="274320" lvl="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tr-TR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600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Ascii</a:t>
            </a:r>
            <a:r>
              <a:rPr lang="tr-TR" sz="16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kodunu 32 yaptığımızda boşluk tuşuna basıldığında oyunun durmasını sağlayarak ekrana ”</a:t>
            </a:r>
            <a:r>
              <a:rPr lang="tr-TR" sz="1600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Paused</a:t>
            </a:r>
            <a:r>
              <a:rPr lang="tr-TR" sz="16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” yazısı çıkar.</a:t>
            </a:r>
          </a:p>
          <a:p>
            <a:pPr marL="274320" lvl="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endParaRPr kumimoji="0" lang="tr-TR" sz="1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274320" lvl="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endParaRPr kumimoji="0" lang="tr-TR" sz="1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5094280" y="2643182"/>
            <a:ext cx="2928958" cy="276999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tr-TR" sz="12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Üç tane imleç kaybettirmeye yarar.</a:t>
            </a:r>
            <a:endParaRPr lang="tr-TR" sz="12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7 Sağ Ok"/>
          <p:cNvSpPr/>
          <p:nvPr/>
        </p:nvSpPr>
        <p:spPr>
          <a:xfrm>
            <a:off x="2879702" y="3357562"/>
            <a:ext cx="1143008" cy="71438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0" name="9 Dirsek Bağlayıcısı"/>
          <p:cNvCxnSpPr/>
          <p:nvPr/>
        </p:nvCxnSpPr>
        <p:spPr>
          <a:xfrm flipV="1">
            <a:off x="4094148" y="2786058"/>
            <a:ext cx="857256" cy="214314"/>
          </a:xfrm>
          <a:prstGeom prst="bentConnector3">
            <a:avLst>
              <a:gd name="adj1" fmla="val 50000"/>
            </a:avLst>
          </a:prstGeom>
          <a:ln w="34925">
            <a:solidFill>
              <a:schemeClr val="tx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10 Dikdörtgen"/>
          <p:cNvSpPr/>
          <p:nvPr/>
        </p:nvSpPr>
        <p:spPr>
          <a:xfrm>
            <a:off x="4094148" y="3357562"/>
            <a:ext cx="4214842" cy="276999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tr-TR" sz="12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En başta yazdığımız </a:t>
            </a:r>
            <a:r>
              <a:rPr lang="tr-TR" sz="1200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TabloyuÇiz</a:t>
            </a:r>
            <a:r>
              <a:rPr lang="tr-TR" sz="12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() fonksiyonunu burada çağırıldı.</a:t>
            </a:r>
            <a:endParaRPr lang="tr-TR" sz="12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12 Sağ Ayraç"/>
          <p:cNvSpPr/>
          <p:nvPr/>
        </p:nvSpPr>
        <p:spPr>
          <a:xfrm>
            <a:off x="6808792" y="4572008"/>
            <a:ext cx="285752" cy="1571636"/>
          </a:xfrm>
          <a:prstGeom prst="rightBrace">
            <a:avLst>
              <a:gd name="adj1" fmla="val 8333"/>
              <a:gd name="adj2" fmla="val 50603"/>
            </a:avLst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13 Dikdörtgen"/>
          <p:cNvSpPr/>
          <p:nvPr/>
        </p:nvSpPr>
        <p:spPr>
          <a:xfrm>
            <a:off x="7237420" y="5000636"/>
            <a:ext cx="1571636" cy="1015663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tr-TR" sz="12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Boşluk tuşuna basıldığında “</a:t>
            </a:r>
            <a:r>
              <a:rPr lang="tr-TR" sz="1200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Paused</a:t>
            </a:r>
            <a:r>
              <a:rPr lang="tr-TR" sz="12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” yazısını yanda belirtilen koordinatlara taşır.</a:t>
            </a:r>
            <a:endParaRPr lang="tr-TR" sz="12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5" name="14 Dirsek Bağlayıcısı"/>
          <p:cNvCxnSpPr/>
          <p:nvPr/>
        </p:nvCxnSpPr>
        <p:spPr>
          <a:xfrm>
            <a:off x="3094016" y="3714752"/>
            <a:ext cx="1571636" cy="142876"/>
          </a:xfrm>
          <a:prstGeom prst="bentConnector3">
            <a:avLst>
              <a:gd name="adj1" fmla="val 50000"/>
            </a:avLst>
          </a:prstGeom>
          <a:ln w="34925">
            <a:solidFill>
              <a:schemeClr val="tx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16 Dikdörtgen"/>
          <p:cNvSpPr/>
          <p:nvPr/>
        </p:nvSpPr>
        <p:spPr>
          <a:xfrm>
            <a:off x="4665652" y="3714752"/>
            <a:ext cx="4214842" cy="26930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tr-TR" sz="115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En başta yazdığımız "</a:t>
            </a:r>
            <a:r>
              <a:rPr lang="tr-TR" sz="1150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snake</a:t>
            </a:r>
            <a:r>
              <a:rPr lang="tr-TR" sz="115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.Yazdır” fonksiyonunu burada çağırıldı.</a:t>
            </a:r>
            <a:endParaRPr lang="tr-TR" sz="115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22 Sağ Ok"/>
          <p:cNvSpPr/>
          <p:nvPr/>
        </p:nvSpPr>
        <p:spPr>
          <a:xfrm>
            <a:off x="3379768" y="4857760"/>
            <a:ext cx="1143008" cy="71438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23 Dikdörtgen"/>
          <p:cNvSpPr/>
          <p:nvPr/>
        </p:nvSpPr>
        <p:spPr>
          <a:xfrm>
            <a:off x="4594214" y="4786322"/>
            <a:ext cx="2071702" cy="26161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tr-TR" sz="11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Oyunu 250 milisaniye durdurur.</a:t>
            </a:r>
            <a:endParaRPr lang="tr-TR" sz="11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28 Dikdörtgen"/>
          <p:cNvSpPr/>
          <p:nvPr/>
        </p:nvSpPr>
        <p:spPr>
          <a:xfrm>
            <a:off x="950876" y="5286388"/>
            <a:ext cx="1357322" cy="430887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tr-TR" sz="105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Oyuna kaldığı yerden devam eder.</a:t>
            </a:r>
            <a:endParaRPr lang="tr-TR" sz="105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5" name="34 Şekil"/>
          <p:cNvCxnSpPr>
            <a:endCxn id="29" idx="0"/>
          </p:cNvCxnSpPr>
          <p:nvPr/>
        </p:nvCxnSpPr>
        <p:spPr>
          <a:xfrm rot="10800000" flipV="1">
            <a:off x="1629538" y="5000636"/>
            <a:ext cx="750107" cy="285752"/>
          </a:xfrm>
          <a:prstGeom prst="bent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35 Dikdörtgen"/>
          <p:cNvSpPr/>
          <p:nvPr/>
        </p:nvSpPr>
        <p:spPr>
          <a:xfrm>
            <a:off x="307934" y="4429132"/>
            <a:ext cx="1214446" cy="276999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tr-TR" sz="10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Oyunu durdurur</a:t>
            </a:r>
            <a:r>
              <a:rPr lang="tr-TR" sz="12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tr-TR" sz="12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7" name="36 Şekil"/>
          <p:cNvCxnSpPr>
            <a:endCxn id="36" idx="0"/>
          </p:cNvCxnSpPr>
          <p:nvPr/>
        </p:nvCxnSpPr>
        <p:spPr>
          <a:xfrm rot="10800000" flipV="1">
            <a:off x="915158" y="4143380"/>
            <a:ext cx="678669" cy="285752"/>
          </a:xfrm>
          <a:prstGeom prst="bent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522380" y="142852"/>
            <a:ext cx="9144000" cy="1143000"/>
          </a:xfrm>
        </p:spPr>
        <p:txBody>
          <a:bodyPr/>
          <a:lstStyle/>
          <a:p>
            <a:pPr algn="ctr"/>
            <a:r>
              <a:rPr lang="tr-TR" dirty="0" smtClean="0"/>
              <a:t>YILAN OYUNU</a:t>
            </a:r>
            <a:endParaRPr lang="tr-T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0876" y="1428736"/>
            <a:ext cx="7858180" cy="4886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4" name="3 Dikdörtgen"/>
          <p:cNvSpPr/>
          <p:nvPr/>
        </p:nvSpPr>
        <p:spPr>
          <a:xfrm>
            <a:off x="3808396" y="1500175"/>
            <a:ext cx="3571900" cy="26161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tr-TR" sz="11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Klavyeden bir tuşa basılıp basılmadığını kontrol eder.</a:t>
            </a:r>
            <a:endParaRPr lang="tr-TR" sz="11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4 Sağ Ok"/>
          <p:cNvSpPr/>
          <p:nvPr/>
        </p:nvSpPr>
        <p:spPr>
          <a:xfrm>
            <a:off x="2808264" y="1571612"/>
            <a:ext cx="857256" cy="45719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5 Dikdörtgen"/>
          <p:cNvSpPr/>
          <p:nvPr/>
        </p:nvSpPr>
        <p:spPr>
          <a:xfrm>
            <a:off x="5022842" y="1857364"/>
            <a:ext cx="2357453" cy="430887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tr-TR" sz="11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Kullanıcıdan bir karakter almamıza</a:t>
            </a:r>
          </a:p>
          <a:p>
            <a:r>
              <a:rPr lang="tr-TR" sz="11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yarar fakat karakteri ekrana yazmaz.</a:t>
            </a:r>
            <a:endParaRPr lang="tr-TR" sz="11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" name="9 Şekil"/>
          <p:cNvCxnSpPr/>
          <p:nvPr/>
        </p:nvCxnSpPr>
        <p:spPr>
          <a:xfrm>
            <a:off x="3522644" y="1857364"/>
            <a:ext cx="1357322" cy="142876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2 İçerik Yer Tutucusu"/>
          <p:cNvSpPr txBox="1">
            <a:spLocks/>
          </p:cNvSpPr>
          <p:nvPr/>
        </p:nvSpPr>
        <p:spPr>
          <a:xfrm>
            <a:off x="8951932" y="1000108"/>
            <a:ext cx="2214578" cy="5643602"/>
          </a:xfrm>
          <a:prstGeom prst="rect">
            <a:avLst/>
          </a:prstGeom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tr-TR" sz="15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Switch</a:t>
            </a:r>
            <a:r>
              <a:rPr lang="tr-TR" sz="15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(Tuş): </a:t>
            </a:r>
            <a:r>
              <a:rPr lang="tr-TR" sz="1500" b="1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Ekrandan girilen tuşlara göre yılanın hareket etmesini sağlar.</a:t>
            </a:r>
          </a:p>
          <a:p>
            <a:pPr marL="27432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tr-TR" sz="16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Case</a:t>
            </a:r>
            <a:r>
              <a:rPr lang="tr-TR" sz="16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deyimi birden fazla koşul olduğunda kullanılır ve duruma göre farklı eylemler gerçekleştirilmesini sağlar. </a:t>
            </a:r>
            <a:r>
              <a:rPr lang="tr-TR" sz="12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tr-TR" sz="15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snake</a:t>
            </a:r>
            <a:r>
              <a:rPr lang="tr-TR" sz="15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.hareket(): </a:t>
            </a:r>
            <a:r>
              <a:rPr lang="tr-TR" sz="1500" b="1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Yılanın arka tarafı rastgele üretilen </a:t>
            </a:r>
            <a:r>
              <a:rPr lang="tr-TR" sz="1500" b="1" dirty="0" err="1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x’e</a:t>
            </a:r>
            <a:r>
              <a:rPr lang="tr-TR" sz="1500" b="1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göre ve rastgele üretilen </a:t>
            </a:r>
            <a:r>
              <a:rPr lang="tr-TR" sz="1500" b="1" dirty="0" err="1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y’ye</a:t>
            </a:r>
            <a:r>
              <a:rPr lang="tr-TR" sz="1500" b="1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eşitse puanı arttırarak yılanının boyunu (+1) bir uzatır.</a:t>
            </a:r>
          </a:p>
          <a:p>
            <a:pPr marL="274320" lvl="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tr-TR" sz="1500" b="1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Yılan besini yediği sürece rastgele farklı yerlerde * üretilir.</a:t>
            </a:r>
          </a:p>
        </p:txBody>
      </p:sp>
      <p:sp>
        <p:nvSpPr>
          <p:cNvPr id="9" name="8 Sağ Ayraç"/>
          <p:cNvSpPr/>
          <p:nvPr/>
        </p:nvSpPr>
        <p:spPr>
          <a:xfrm>
            <a:off x="4808528" y="2357430"/>
            <a:ext cx="285752" cy="1714512"/>
          </a:xfrm>
          <a:prstGeom prst="rightBrace">
            <a:avLst>
              <a:gd name="adj1" fmla="val 8333"/>
              <a:gd name="adj2" fmla="val 50603"/>
            </a:avLst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5308594" y="2714620"/>
            <a:ext cx="1714512" cy="769441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tr-TR" sz="1100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Case</a:t>
            </a:r>
            <a:r>
              <a:rPr lang="tr-TR" sz="11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yapısı burada yılanın sağ,sol,aşağı ve yukarıya hangi tuşla gideceğini belirler.</a:t>
            </a:r>
            <a:endParaRPr lang="tr-TR" sz="10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10 Dikdörtgen"/>
          <p:cNvSpPr/>
          <p:nvPr/>
        </p:nvSpPr>
        <p:spPr>
          <a:xfrm>
            <a:off x="3808396" y="4214818"/>
            <a:ext cx="3429024" cy="246221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tr-TR" sz="9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En başta yazdığımız </a:t>
            </a:r>
            <a:r>
              <a:rPr lang="tr-TR" sz="900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snake</a:t>
            </a:r>
            <a:r>
              <a:rPr lang="tr-TR" sz="9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.hareket() fonksiyonunu burada çağırıldı</a:t>
            </a:r>
            <a:r>
              <a:rPr lang="tr-TR" sz="10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tr-TR" sz="8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11 Sağ Ok"/>
          <p:cNvSpPr/>
          <p:nvPr/>
        </p:nvSpPr>
        <p:spPr>
          <a:xfrm>
            <a:off x="2879702" y="4429132"/>
            <a:ext cx="857256" cy="45719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4" name="11 Şekil"/>
          <p:cNvCxnSpPr/>
          <p:nvPr/>
        </p:nvCxnSpPr>
        <p:spPr>
          <a:xfrm>
            <a:off x="3665520" y="4714884"/>
            <a:ext cx="285752" cy="214314"/>
          </a:xfrm>
          <a:prstGeom prst="bentConnector3">
            <a:avLst>
              <a:gd name="adj1" fmla="val 1678"/>
            </a:avLst>
          </a:prstGeom>
          <a:ln w="25400">
            <a:solidFill>
              <a:schemeClr val="tx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16 Dikdörtgen"/>
          <p:cNvSpPr/>
          <p:nvPr/>
        </p:nvSpPr>
        <p:spPr>
          <a:xfrm>
            <a:off x="4022710" y="4786322"/>
            <a:ext cx="2500330" cy="2308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tr-TR" sz="9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Eğer yılan besini yerse puanı 1 arttırmayı sağlar.</a:t>
            </a:r>
            <a:endParaRPr lang="tr-TR" sz="9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0" name="11 Şekil"/>
          <p:cNvCxnSpPr/>
          <p:nvPr/>
        </p:nvCxnSpPr>
        <p:spPr>
          <a:xfrm>
            <a:off x="2593950" y="4857760"/>
            <a:ext cx="1357322" cy="71438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26 Dikdörtgen"/>
          <p:cNvSpPr/>
          <p:nvPr/>
        </p:nvSpPr>
        <p:spPr>
          <a:xfrm rot="10800000" flipV="1">
            <a:off x="1022314" y="5000636"/>
            <a:ext cx="714380" cy="92333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tr-TR" sz="9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Yılan besinini yediğinde boyuna bir adet</a:t>
            </a:r>
            <a:r>
              <a:rPr lang="tr-TR" sz="9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”o” </a:t>
            </a:r>
            <a:r>
              <a:rPr lang="tr-TR" sz="9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ekler.</a:t>
            </a:r>
            <a:endParaRPr lang="tr-TR" sz="9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29 Sağ Ok"/>
          <p:cNvSpPr/>
          <p:nvPr/>
        </p:nvSpPr>
        <p:spPr>
          <a:xfrm rot="10800000">
            <a:off x="1736694" y="5072074"/>
            <a:ext cx="285752" cy="142876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30 Sağ Ok"/>
          <p:cNvSpPr/>
          <p:nvPr/>
        </p:nvSpPr>
        <p:spPr>
          <a:xfrm>
            <a:off x="4522776" y="5500702"/>
            <a:ext cx="357190" cy="142876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31 Dikdörtgen"/>
          <p:cNvSpPr/>
          <p:nvPr/>
        </p:nvSpPr>
        <p:spPr>
          <a:xfrm>
            <a:off x="4951404" y="5429264"/>
            <a:ext cx="3714776" cy="507831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tr-TR" sz="9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Bir sayıya rastgele değer atarak sayıyı o değer ile % böldürülerek,bölünen değerin kalan kısmı üretilecek sayı olarak ekranda gösterildi. Kısaca buna </a:t>
            </a:r>
            <a:r>
              <a:rPr lang="tr-TR" sz="900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mod</a:t>
            </a:r>
            <a:r>
              <a:rPr lang="tr-TR" sz="9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işlemi yapılır.</a:t>
            </a:r>
            <a:endParaRPr lang="tr-TR" sz="9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32 Sağ Ok"/>
          <p:cNvSpPr/>
          <p:nvPr/>
        </p:nvSpPr>
        <p:spPr>
          <a:xfrm>
            <a:off x="3808396" y="6072206"/>
            <a:ext cx="857256" cy="45719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33 Dikdörtgen"/>
          <p:cNvSpPr/>
          <p:nvPr/>
        </p:nvSpPr>
        <p:spPr>
          <a:xfrm>
            <a:off x="4737090" y="6000768"/>
            <a:ext cx="3357586" cy="2308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tr-TR" sz="9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Rastgele olarak x ve y koordinatlarını tanımlayarak yıldızı çıkartır</a:t>
            </a:r>
            <a:r>
              <a:rPr lang="tr-TR" sz="8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tr-TR" sz="8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522380" y="571480"/>
            <a:ext cx="9144000" cy="857248"/>
          </a:xfrm>
        </p:spPr>
        <p:txBody>
          <a:bodyPr/>
          <a:lstStyle/>
          <a:p>
            <a:pPr algn="ctr"/>
            <a:r>
              <a:rPr lang="tr-TR" dirty="0" smtClean="0"/>
              <a:t>YILAN OYUNU</a:t>
            </a:r>
            <a:endParaRPr lang="tr-TR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3818" y="1571612"/>
            <a:ext cx="9222181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4" name="3 Sağ Ok"/>
          <p:cNvSpPr/>
          <p:nvPr/>
        </p:nvSpPr>
        <p:spPr>
          <a:xfrm>
            <a:off x="3522644" y="1928802"/>
            <a:ext cx="785818" cy="71438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4 Dikdörtgen"/>
          <p:cNvSpPr/>
          <p:nvPr/>
        </p:nvSpPr>
        <p:spPr>
          <a:xfrm>
            <a:off x="4451338" y="1857364"/>
            <a:ext cx="4177747" cy="26161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tr-TR" sz="11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1000 milisaniye uyumasını sağladıktan sonra oyunun devam ettirir.</a:t>
            </a:r>
            <a:endParaRPr lang="tr-TR" sz="11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2 İçerik Yer Tutucusu"/>
          <p:cNvSpPr txBox="1">
            <a:spLocks/>
          </p:cNvSpPr>
          <p:nvPr/>
        </p:nvSpPr>
        <p:spPr>
          <a:xfrm>
            <a:off x="5737222" y="3643314"/>
            <a:ext cx="4714908" cy="2143140"/>
          </a:xfrm>
          <a:prstGeom prst="rect">
            <a:avLst/>
          </a:prstGeom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274320" lvl="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tr-TR" sz="15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tr-TR" sz="15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İf</a:t>
            </a:r>
            <a:r>
              <a:rPr lang="tr-TR" sz="15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seçeneği) : </a:t>
            </a:r>
            <a:r>
              <a:rPr lang="tr-TR" sz="1500" b="1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Yılan kendini yediğinde oyunu 1000 milisaniye durdurmayı sağlar ve “</a:t>
            </a:r>
            <a:r>
              <a:rPr lang="tr-TR" sz="1500" b="1" dirty="0" err="1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Game</a:t>
            </a:r>
            <a:r>
              <a:rPr lang="tr-TR" sz="1500" b="1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b="1" dirty="0" err="1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Over</a:t>
            </a:r>
            <a:r>
              <a:rPr lang="tr-TR" sz="1500" b="1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” yazısıyla birlikte alınan puanı ekrana çıkarır.                                                                                  				            </a:t>
            </a:r>
            <a:r>
              <a:rPr lang="tr-TR" sz="15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(Else </a:t>
            </a:r>
            <a:r>
              <a:rPr lang="tr-TR" sz="15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if</a:t>
            </a:r>
            <a:r>
              <a:rPr lang="tr-TR" sz="15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seçeneği) : </a:t>
            </a:r>
            <a:r>
              <a:rPr lang="tr-TR" sz="15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Yılan duvara </a:t>
            </a:r>
            <a:r>
              <a:rPr lang="tr-TR" sz="1500" b="1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çarparsa </a:t>
            </a:r>
            <a:r>
              <a:rPr lang="tr-TR" sz="1500" b="1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oyunu bitirir </a:t>
            </a:r>
            <a:r>
              <a:rPr lang="tr-TR" sz="1500" b="1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ve “</a:t>
            </a:r>
            <a:r>
              <a:rPr lang="tr-TR" sz="1500" b="1" dirty="0" err="1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Game</a:t>
            </a:r>
            <a:r>
              <a:rPr lang="tr-TR" sz="1500" b="1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b="1" dirty="0" err="1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Over</a:t>
            </a:r>
            <a:r>
              <a:rPr lang="tr-TR" sz="1500" b="1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” yazısıyla birlikte alınan puanı ekrana çıkarır.  </a:t>
            </a:r>
          </a:p>
          <a:p>
            <a:pPr marL="274320" lvl="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tr-TR" sz="15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EkranıTemizle</a:t>
            </a:r>
            <a:r>
              <a:rPr lang="tr-TR" sz="15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(): </a:t>
            </a:r>
            <a:r>
              <a:rPr lang="tr-TR" sz="1500" b="1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Oyunu bitirip ekranı temizlemeyi sağlar.</a:t>
            </a:r>
            <a:endParaRPr kumimoji="0" lang="tr-TR" sz="15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3379768" y="5500702"/>
            <a:ext cx="1895071" cy="26161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tr-TR" sz="11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Karakter almak için kullanılır.</a:t>
            </a:r>
            <a:endParaRPr lang="tr-TR" sz="11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7 Sağ Ok"/>
          <p:cNvSpPr/>
          <p:nvPr/>
        </p:nvSpPr>
        <p:spPr>
          <a:xfrm>
            <a:off x="2593950" y="5500702"/>
            <a:ext cx="714380" cy="71438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10 Dikdörtgen"/>
          <p:cNvSpPr/>
          <p:nvPr/>
        </p:nvSpPr>
        <p:spPr>
          <a:xfrm>
            <a:off x="5522908" y="2285992"/>
            <a:ext cx="1535998" cy="26161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tr-TR" sz="11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Puanı ekranda gösterir.</a:t>
            </a:r>
            <a:endParaRPr lang="tr-TR" sz="11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12 Sağ Ok"/>
          <p:cNvSpPr/>
          <p:nvPr/>
        </p:nvSpPr>
        <p:spPr>
          <a:xfrm>
            <a:off x="4665652" y="2428868"/>
            <a:ext cx="785818" cy="71438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13 Dikdörtgen"/>
          <p:cNvSpPr/>
          <p:nvPr/>
        </p:nvSpPr>
        <p:spPr>
          <a:xfrm>
            <a:off x="3165454" y="4071942"/>
            <a:ext cx="1535998" cy="26161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tr-TR" sz="11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Puanı ekranda gösterir.</a:t>
            </a:r>
            <a:endParaRPr lang="tr-TR" sz="11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6" name="9 Şekil"/>
          <p:cNvCxnSpPr>
            <a:endCxn id="14" idx="0"/>
          </p:cNvCxnSpPr>
          <p:nvPr/>
        </p:nvCxnSpPr>
        <p:spPr>
          <a:xfrm rot="16200000" flipH="1">
            <a:off x="3620892" y="3759381"/>
            <a:ext cx="357188" cy="267933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21 Sağ Ok"/>
          <p:cNvSpPr/>
          <p:nvPr/>
        </p:nvSpPr>
        <p:spPr>
          <a:xfrm>
            <a:off x="2522512" y="5143512"/>
            <a:ext cx="785818" cy="71438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22 Dikdörtgen"/>
          <p:cNvSpPr/>
          <p:nvPr/>
        </p:nvSpPr>
        <p:spPr>
          <a:xfrm>
            <a:off x="3379768" y="4929198"/>
            <a:ext cx="1928826" cy="430887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tr-TR" sz="11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Önceden yazılan </a:t>
            </a:r>
            <a:r>
              <a:rPr lang="tr-TR" sz="1100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class</a:t>
            </a:r>
            <a:r>
              <a:rPr lang="tr-TR" sz="11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100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game’i</a:t>
            </a:r>
            <a:r>
              <a:rPr lang="tr-TR" sz="11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ekrana çağırır.</a:t>
            </a:r>
            <a:endParaRPr lang="tr-TR" sz="11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951140" y="285728"/>
            <a:ext cx="7670802" cy="857248"/>
          </a:xfrm>
        </p:spPr>
        <p:txBody>
          <a:bodyPr/>
          <a:lstStyle/>
          <a:p>
            <a:pPr algn="ctr"/>
            <a:r>
              <a:rPr lang="tr-TR" dirty="0" smtClean="0"/>
              <a:t>Oyunun Ekran Çıktısı</a:t>
            </a:r>
            <a:endParaRPr lang="tr-TR" dirty="0"/>
          </a:p>
        </p:txBody>
      </p:sp>
      <p:pic>
        <p:nvPicPr>
          <p:cNvPr id="10" name="9 Resim Yer Tutucusu" descr="thhhhhhhhhhhhhh.gif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3207" r="13207"/>
          <a:stretch>
            <a:fillRect/>
          </a:stretch>
        </p:blipFill>
        <p:spPr/>
      </p:pic>
      <p:pic>
        <p:nvPicPr>
          <p:cNvPr id="6" name="5 Resim Yer Tutucusu" descr="YxAd.gif"/>
          <p:cNvPicPr>
            <a:picLocks noChangeAspect="1"/>
          </p:cNvPicPr>
          <p:nvPr/>
        </p:nvPicPr>
        <p:blipFill>
          <a:blip r:embed="rId3"/>
          <a:srcRect l="8814" r="8814"/>
          <a:stretch>
            <a:fillRect/>
          </a:stretch>
        </p:blipFill>
        <p:spPr>
          <a:xfrm>
            <a:off x="7094544" y="3000372"/>
            <a:ext cx="1187503" cy="1322932"/>
          </a:xfrm>
          <a:prstGeom prst="rect">
            <a:avLst/>
          </a:prstGeom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94742" y="3286124"/>
            <a:ext cx="1390650" cy="6191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08264" y="1142984"/>
            <a:ext cx="4038017" cy="52768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f02901023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10895190_TF02901023_TF02901023" id="{95829544-AA31-463B-9B3F-A83A05B9BEB7}" vid="{817B9680-019A-4B30-B2B1-CCE3F8AFDCC7}"/>
    </a:ext>
  </a:extLst>
</a:theme>
</file>

<file path=ppt/theme/theme2.xml><?xml version="1.0" encoding="utf-8"?>
<a:theme xmlns:a="http://schemas.openxmlformats.org/drawingml/2006/main" name="Office Teması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tf02901023</Template>
  <TotalTime>1222</TotalTime>
  <Words>659</Words>
  <Application>Microsoft Office PowerPoint</Application>
  <PresentationFormat>Özel</PresentationFormat>
  <Paragraphs>88</Paragraphs>
  <Slides>11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2" baseType="lpstr">
      <vt:lpstr>tf02901023</vt:lpstr>
      <vt:lpstr>Slayt 1</vt:lpstr>
      <vt:lpstr>YILAN OYUNU</vt:lpstr>
      <vt:lpstr>YILAN OYUNU</vt:lpstr>
      <vt:lpstr>YILAN OYUNU</vt:lpstr>
      <vt:lpstr>YILAN OYUNU</vt:lpstr>
      <vt:lpstr>YILAN OYUNU</vt:lpstr>
      <vt:lpstr>YILAN OYUNU</vt:lpstr>
      <vt:lpstr>YILAN OYUNU</vt:lpstr>
      <vt:lpstr>Oyunun Ekran Çıktısı</vt:lpstr>
      <vt:lpstr>KAYNAKÇA</vt:lpstr>
      <vt:lpstr>Slayt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Resimli Başlık Düzeni</dc:title>
  <dc:creator>X!</dc:creator>
  <cp:lastModifiedBy>Lenovo</cp:lastModifiedBy>
  <cp:revision>237</cp:revision>
  <dcterms:created xsi:type="dcterms:W3CDTF">2018-02-21T18:44:15Z</dcterms:created>
  <dcterms:modified xsi:type="dcterms:W3CDTF">2019-12-13T18:25:03Z</dcterms:modified>
</cp:coreProperties>
</file>