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0" r:id="rId5"/>
    <p:sldId id="265" r:id="rId6"/>
    <p:sldId id="257" r:id="rId7"/>
    <p:sldId id="261" r:id="rId8"/>
    <p:sldId id="267" r:id="rId9"/>
    <p:sldId id="264" r:id="rId10"/>
    <p:sldId id="266" r:id="rId11"/>
    <p:sldId id="263" r:id="rId12"/>
    <p:sldId id="262" r:id="rId13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3DAF324-58DB-41BD-9925-AF02ECE1BAD8}" type="datetime1">
              <a:rPr lang="es-ES" smtClean="0"/>
              <a:t>12/08/2021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04D53AE-2037-4E76-9C56-D930AC0CC471}" type="datetime1">
              <a:rPr lang="es-ES" noProof="0" smtClean="0"/>
              <a:t>12/08/2021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725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24A772-5D94-4F12-8B86-44D4FB26368F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200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24A772-5D94-4F12-8B86-44D4FB26368F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4042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24A772-5D94-4F12-8B86-44D4FB26368F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3096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24A772-5D94-4F12-8B86-44D4FB26368F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8839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24A772-5D94-4F12-8B86-44D4FB26368F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9076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orma libre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orma libre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orma libre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orma libre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orma libre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orma libre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916062-716F-4BB4-A997-8E8BEE4C9025}" type="datetime1">
              <a:rPr lang="es-ES" noProof="0" smtClean="0"/>
              <a:t>12/08/2021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46B2F-44CC-45B7-A010-EBA83946A11A}" type="datetime1">
              <a:rPr lang="es-ES" noProof="0" smtClean="0"/>
              <a:t>12/08/2021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1C52FD-27AB-44ED-9F0F-96861A2F5FC0}" type="datetime1">
              <a:rPr lang="es-ES" noProof="0" smtClean="0"/>
              <a:t>12/08/2021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 de texto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Cuadro de texto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B0581F-BA4D-4D6C-8817-63F49DB97D30}" type="datetime1">
              <a:rPr lang="es-ES" noProof="0" smtClean="0"/>
              <a:t>12/08/2021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6117B6-5DD5-4008-9779-20B2335D040C}" type="datetime1">
              <a:rPr lang="es-ES" noProof="0" smtClean="0"/>
              <a:t>12/08/2021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 con 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 de texto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Cuadro de texto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97C378-A184-4DC4-836F-7BB804AB90B5}" type="datetime1">
              <a:rPr lang="es-ES" noProof="0" smtClean="0"/>
              <a:t>12/08/2021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A4CDDF-B480-41AC-8B62-ED5C73E838DF}" type="datetime1">
              <a:rPr lang="es-ES" noProof="0" smtClean="0"/>
              <a:t>12/08/2021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5A940A-6C10-45AF-87CA-D1B8D38048A9}" type="datetime1">
              <a:rPr lang="es-ES" noProof="0" smtClean="0"/>
              <a:t>12/08/2021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A7AE49-BFB5-4636-863B-91BF70286D45}" type="datetime1">
              <a:rPr lang="es-ES" noProof="0" smtClean="0"/>
              <a:t>12/08/2021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97F429-668E-40BD-833F-582534829C3D}" type="datetime1">
              <a:rPr lang="es-ES" noProof="0" smtClean="0"/>
              <a:t>12/08/2021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DEBA0E-06BE-4B5A-80C3-062E849A7D60}" type="datetime1">
              <a:rPr lang="es-ES" noProof="0" smtClean="0"/>
              <a:t>12/08/2021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5FA2DA-5733-427A-A6E4-F93987852D46}" type="datetime1">
              <a:rPr lang="es-ES" noProof="0" smtClean="0"/>
              <a:t>12/08/2021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CE9E3D-3ADE-4DF1-A1D9-7E7CC02E5192}" type="datetime1">
              <a:rPr lang="es-ES" noProof="0" smtClean="0"/>
              <a:t>12/08/2021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FC9326-D335-4482-B422-8C82941CA4B0}" type="datetime1">
              <a:rPr lang="es-ES" noProof="0" smtClean="0"/>
              <a:t>12/08/2021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0E5112-B9D9-4E8F-BE71-92429ABF0518}" type="datetime1">
              <a:rPr lang="es-ES" noProof="0" smtClean="0"/>
              <a:t>12/08/2021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0F5DBD-C903-46D8-AEC6-8BE95F985FF8}" type="datetime1">
              <a:rPr lang="es-ES" noProof="0" smtClean="0"/>
              <a:t>12/08/2021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2FBBBA-83D3-498E-95D4-92B773A35EDB}" type="datetime1">
              <a:rPr lang="es-ES" noProof="0" smtClean="0"/>
              <a:t>12/08/2021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orma libre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orma libre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orma libre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orma libre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orma libre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orma libre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09AD70A-8DAE-432E-8680-A855CCFA5BFA}" type="datetime1">
              <a:rPr lang="es-ES" noProof="0" smtClean="0"/>
              <a:t>12/08/2021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Users\Usuario\Documents\Word\PRESENTACION%202021%20SENA\PRIMER%20TRIMESTRE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Entregable%20Trimestre%202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Diagrmas%20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Arquitectura%20(1)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Contrato%20de%20desarrollo.pdf" TargetMode="External"/><Relationship Id="rId5" Type="http://schemas.openxmlformats.org/officeDocument/2006/relationships/hyperlink" Target="cuadro%20comparativo.pdf" TargetMode="External"/><Relationship Id="rId4" Type="http://schemas.openxmlformats.org/officeDocument/2006/relationships/hyperlink" Target="manual%20operacional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Arquitectura%20(1)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nual%20operacional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El%20codigo%20fuente.pdf" TargetMode="External"/><Relationship Id="rId5" Type="http://schemas.openxmlformats.org/officeDocument/2006/relationships/hyperlink" Target="Documentacion%20de%20las%20pruebas%20.pdf" TargetMode="External"/><Relationship Id="rId4" Type="http://schemas.openxmlformats.org/officeDocument/2006/relationships/hyperlink" Target="Prueba%20De%20Software%20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localhost:1878/WebForm3.aspx" TargetMode="External"/><Relationship Id="rId4" Type="http://schemas.openxmlformats.org/officeDocument/2006/relationships/hyperlink" Target="Scrip%20Base%20De%20Dato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ángulo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orma libre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bre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bre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bre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bre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bre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702007" cy="3285866"/>
          </a:xfrm>
        </p:spPr>
        <p:txBody>
          <a:bodyPr rtlCol="0">
            <a:normAutofit/>
          </a:bodyPr>
          <a:lstStyle/>
          <a:p>
            <a:pPr algn="l"/>
            <a:r>
              <a:rPr lang="es-ES" sz="6200" dirty="0">
                <a:latin typeface="Ink Free" panose="03080402000500000000" pitchFamily="66" charset="0"/>
              </a:rPr>
              <a:t>CARBOGRES SAS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342592"/>
            <a:ext cx="7178070" cy="1633806"/>
          </a:xfrm>
        </p:spPr>
        <p:txBody>
          <a:bodyPr rtlCol="0">
            <a:noAutofit/>
          </a:bodyPr>
          <a:lstStyle/>
          <a:p>
            <a:pPr algn="l" rtl="0"/>
            <a:r>
              <a:rPr lang="es-ES" sz="1600" dirty="0">
                <a:latin typeface="Ink Free" panose="03080402000500000000" pitchFamily="66" charset="0"/>
              </a:rPr>
              <a:t>Ficha:2057746</a:t>
            </a:r>
          </a:p>
          <a:p>
            <a:pPr algn="l" rtl="0"/>
            <a:r>
              <a:rPr lang="es-ES" sz="1600" dirty="0">
                <a:latin typeface="Ink Free" panose="03080402000500000000" pitchFamily="66" charset="0"/>
              </a:rPr>
              <a:t>Diego Alejandro Cáceres Salazar</a:t>
            </a:r>
          </a:p>
          <a:p>
            <a:pPr algn="l" rtl="0"/>
            <a:r>
              <a:rPr lang="es-ES" sz="1600" dirty="0">
                <a:latin typeface="Ink Free" panose="03080402000500000000" pitchFamily="66" charset="0"/>
              </a:rPr>
              <a:t>Guisli Nataly Ramírez Sanabria </a:t>
            </a: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ángulo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orma libre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bre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bre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bre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bre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bre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5" name="Título 4">
            <a:extLst>
              <a:ext uri="{FF2B5EF4-FFF2-40B4-BE49-F238E27FC236}">
                <a16:creationId xmlns:a16="http://schemas.microsoft.com/office/drawing/2014/main" id="{6B3F684B-9324-4169-B53B-D962E5ED1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2443" y="413359"/>
            <a:ext cx="5227483" cy="1202498"/>
          </a:xfrm>
        </p:spPr>
        <p:txBody>
          <a:bodyPr/>
          <a:lstStyle/>
          <a:p>
            <a:pPr algn="ctr"/>
            <a:r>
              <a:rPr lang="es-CO" dirty="0">
                <a:latin typeface="Ink Free" panose="03080402000500000000" pitchFamily="66" charset="0"/>
              </a:rPr>
              <a:t>Requerimientos</a:t>
            </a:r>
            <a:endParaRPr lang="es-MX" dirty="0">
              <a:latin typeface="Ink Free" panose="03080402000500000000" pitchFamily="66" charset="0"/>
            </a:endParaRP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55B26195-7474-482B-B5E9-C1CBB59189EE}"/>
              </a:ext>
            </a:extLst>
          </p:cNvPr>
          <p:cNvSpPr txBox="1">
            <a:spLocks/>
          </p:cNvSpPr>
          <p:nvPr/>
        </p:nvSpPr>
        <p:spPr>
          <a:xfrm>
            <a:off x="627318" y="2304888"/>
            <a:ext cx="3127612" cy="32337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3"/>
              </a:buBlip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161616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4B172510-2F5E-49EA-8A88-DA9D7825F8CF}"/>
              </a:ext>
            </a:extLst>
          </p:cNvPr>
          <p:cNvSpPr txBox="1">
            <a:spLocks/>
          </p:cNvSpPr>
          <p:nvPr/>
        </p:nvSpPr>
        <p:spPr>
          <a:xfrm>
            <a:off x="1117921" y="2194242"/>
            <a:ext cx="5721290" cy="40812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3"/>
              </a:buBlip>
              <a:tabLst/>
              <a:defRPr/>
            </a:pPr>
            <a:r>
              <a:rPr lang="es-MX" sz="1800" dirty="0">
                <a:solidFill>
                  <a:srgbClr val="1616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Documentación 1, 2, 3, 4, 5 Trimestre 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3"/>
              </a:buBlip>
              <a:tabLst/>
              <a:defRPr/>
            </a:pPr>
            <a:r>
              <a:rPr lang="es-MX" sz="1800" dirty="0">
                <a:solidFill>
                  <a:srgbClr val="1616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Diagramas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3"/>
              </a:buBlip>
              <a:tabLst/>
              <a:defRPr/>
            </a:pPr>
            <a:r>
              <a:rPr lang="es-MX" sz="1800" dirty="0">
                <a:solidFill>
                  <a:srgbClr val="1616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Prototipos 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3"/>
              </a:buBlip>
              <a:tabLst/>
              <a:defRPr/>
            </a:pPr>
            <a:r>
              <a:rPr lang="es-MX" sz="1800" dirty="0" err="1">
                <a:solidFill>
                  <a:srgbClr val="1616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Scrips</a:t>
            </a:r>
            <a:r>
              <a:rPr lang="es-MX" sz="1800" dirty="0">
                <a:solidFill>
                  <a:srgbClr val="1616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3"/>
              </a:buBlip>
              <a:tabLst/>
              <a:defRPr/>
            </a:pPr>
            <a:r>
              <a:rPr lang="es-MX" sz="1800" dirty="0">
                <a:solidFill>
                  <a:srgbClr val="1616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None/>
              <a:tabLst/>
              <a:defRPr/>
            </a:pPr>
            <a:endParaRPr lang="es-MX" sz="1800" dirty="0">
              <a:solidFill>
                <a:srgbClr val="16161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3"/>
              </a:buBlip>
              <a:tabLst/>
              <a:defRPr/>
            </a:pPr>
            <a:endParaRPr lang="es-MX" sz="1800" dirty="0">
              <a:solidFill>
                <a:srgbClr val="16161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3"/>
              </a:buBlip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161616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161616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048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ángu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161616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a lib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b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b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b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b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bre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802" y="276145"/>
            <a:ext cx="3248128" cy="1752599"/>
          </a:xfrm>
        </p:spPr>
        <p:txBody>
          <a:bodyPr rtlCol="0">
            <a:normAutofit/>
          </a:bodyPr>
          <a:lstStyle/>
          <a:p>
            <a:r>
              <a:rPr lang="es-ES" sz="2800" dirty="0">
                <a:latin typeface="Ink Free" panose="03080402000500000000" pitchFamily="66" charset="0"/>
              </a:rPr>
              <a:t>PLANTEAMIENTO DEL PROBLEMA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4084" y="2215010"/>
            <a:ext cx="3127612" cy="3233704"/>
          </a:xfrm>
        </p:spPr>
        <p:txBody>
          <a:bodyPr rtlCol="0" anchor="t">
            <a:normAutofit fontScale="85000" lnSpcReduction="10000"/>
          </a:bodyPr>
          <a:lstStyle/>
          <a:p>
            <a:pPr lvl="0">
              <a:lnSpc>
                <a:spcPct val="107000"/>
              </a:lnSpc>
              <a:buBlip>
                <a:blip r:embed="rId3"/>
              </a:buBlip>
            </a:pPr>
            <a:r>
              <a:rPr lang="es-C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Controlar en ingreso y salida del material de las bodegas.</a:t>
            </a:r>
            <a:endParaRPr lang="es-MX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buBlip>
                <a:blip r:embed="rId3"/>
              </a:buBlip>
            </a:pPr>
            <a:r>
              <a:rPr lang="es-C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 del personal contratado y su respectivo cargo.</a:t>
            </a:r>
            <a:endParaRPr lang="es-MX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buBlip>
                <a:blip r:embed="rId3"/>
              </a:buBlip>
            </a:pPr>
            <a:r>
              <a:rPr lang="es-C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 de los vehículos que ingresan y salen de las diferentes bodegas.</a:t>
            </a:r>
            <a:endParaRPr lang="es-MX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Blip>
                <a:blip r:embed="rId3"/>
              </a:buBlip>
            </a:pPr>
            <a:r>
              <a:rPr lang="es-C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Generar un historial con la hora y salida de la mercancía en las bodegas.</a:t>
            </a:r>
            <a:endParaRPr lang="es-MX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endParaRPr lang="es-ES" sz="18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FB0C8446-55D8-4819-9A48-B92397F1E2C1}"/>
              </a:ext>
            </a:extLst>
          </p:cNvPr>
          <p:cNvSpPr txBox="1">
            <a:spLocks/>
          </p:cNvSpPr>
          <p:nvPr/>
        </p:nvSpPr>
        <p:spPr>
          <a:xfrm>
            <a:off x="4445443" y="469901"/>
            <a:ext cx="3127612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Ink Free" panose="03080402000500000000" pitchFamily="66" charset="0"/>
                <a:ea typeface="+mj-ea"/>
                <a:cs typeface="+mj-cs"/>
              </a:rPr>
              <a:t>OBJETIVO GENERAL 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F55AB647-50C4-4723-A9E5-F31B35F7F13D}"/>
              </a:ext>
            </a:extLst>
          </p:cNvPr>
          <p:cNvSpPr txBox="1">
            <a:spLocks/>
          </p:cNvSpPr>
          <p:nvPr/>
        </p:nvSpPr>
        <p:spPr>
          <a:xfrm>
            <a:off x="8630323" y="415132"/>
            <a:ext cx="3127612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Ink Free" panose="03080402000500000000" pitchFamily="66" charset="0"/>
                <a:ea typeface="+mj-ea"/>
                <a:cs typeface="+mj-cs"/>
              </a:rPr>
              <a:t>OBJETIVOS ESPECIFICOS  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7846F5F7-30BC-460D-8B26-F887D43A1B1E}"/>
              </a:ext>
            </a:extLst>
          </p:cNvPr>
          <p:cNvSpPr txBox="1">
            <a:spLocks/>
          </p:cNvSpPr>
          <p:nvPr/>
        </p:nvSpPr>
        <p:spPr>
          <a:xfrm>
            <a:off x="627318" y="2304888"/>
            <a:ext cx="3127612" cy="32337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3"/>
              </a:buBlip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Actual mente la empresa maneja en ingreso y salida en diferentes libros los cuales están en cada una de las bodegas y esto no permite tener un control exacto del inventario en bodega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161616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01BFF862-A940-4552-BD8B-E96B02696DBC}"/>
              </a:ext>
            </a:extLst>
          </p:cNvPr>
          <p:cNvSpPr txBox="1">
            <a:spLocks/>
          </p:cNvSpPr>
          <p:nvPr/>
        </p:nvSpPr>
        <p:spPr>
          <a:xfrm>
            <a:off x="4524255" y="2222632"/>
            <a:ext cx="3127612" cy="32337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3"/>
              </a:buBlip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Diseñar un aplicativo de escritorio que permita mejorar el control del inventario y del personal involucrado que esta empresa maneja en sus distintas bodegas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161616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6019A20-A87B-4185-B638-FC1056690DF6}"/>
              </a:ext>
            </a:extLst>
          </p:cNvPr>
          <p:cNvSpPr txBox="1"/>
          <p:nvPr/>
        </p:nvSpPr>
        <p:spPr>
          <a:xfrm>
            <a:off x="4564583" y="5538592"/>
            <a:ext cx="3046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Ink Free" panose="03080402000500000000" pitchFamily="66" charset="0"/>
                <a:hlinkClick r:id="rId4" action="ppaction://hlinkfile"/>
              </a:rPr>
              <a:t>PRIMER TRIMESTRE.pdf</a:t>
            </a:r>
            <a:endParaRPr lang="es-MX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167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ángu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161616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a lib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b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b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b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b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bre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02" y="318891"/>
            <a:ext cx="8234433" cy="1752599"/>
          </a:xfrm>
        </p:spPr>
        <p:txBody>
          <a:bodyPr rtlCol="0">
            <a:normAutofit/>
          </a:bodyPr>
          <a:lstStyle/>
          <a:p>
            <a:pPr algn="l"/>
            <a:r>
              <a:rPr lang="es-ES" sz="2800" dirty="0">
                <a:latin typeface="Ink Free" panose="03080402000500000000" pitchFamily="66" charset="0"/>
              </a:rPr>
              <a:t>Trimestre 2 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01BFF862-A940-4552-BD8B-E96B02696DBC}"/>
              </a:ext>
            </a:extLst>
          </p:cNvPr>
          <p:cNvSpPr txBox="1">
            <a:spLocks/>
          </p:cNvSpPr>
          <p:nvPr/>
        </p:nvSpPr>
        <p:spPr>
          <a:xfrm>
            <a:off x="432558" y="2090540"/>
            <a:ext cx="7085840" cy="38596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DFF09">
                  <a:lumMod val="75000"/>
                </a:srgbClr>
              </a:buClr>
              <a:buBlip>
                <a:blip r:embed="rId3"/>
              </a:buBlip>
              <a:defRPr/>
            </a:pPr>
            <a:r>
              <a:rPr lang="es-CO" sz="1800" dirty="0">
                <a:solidFill>
                  <a:srgbClr val="161616"/>
                </a:solidFill>
                <a:latin typeface="Arial" panose="020B0604020202020204" pitchFamily="34" charset="0"/>
              </a:rPr>
              <a:t>En el siguiente documento se encuentra</a:t>
            </a:r>
          </a:p>
          <a:p>
            <a:pPr>
              <a:buClr>
                <a:srgbClr val="EDFF09">
                  <a:lumMod val="75000"/>
                </a:srgbClr>
              </a:buClr>
              <a:buBlip>
                <a:blip r:embed="rId3"/>
              </a:buBlip>
              <a:defRPr/>
            </a:pPr>
            <a:endParaRPr lang="es-CO" sz="1800" dirty="0">
              <a:solidFill>
                <a:srgbClr val="161616"/>
              </a:solidFill>
              <a:latin typeface="Arial" panose="020B0604020202020204" pitchFamily="34" charset="0"/>
            </a:endParaRPr>
          </a:p>
          <a:p>
            <a:pPr>
              <a:buClr>
                <a:srgbClr val="EDFF09">
                  <a:lumMod val="75000"/>
                </a:srgbClr>
              </a:buClr>
              <a:buBlip>
                <a:blip r:embed="rId3"/>
              </a:buBlip>
              <a:defRPr/>
            </a:pPr>
            <a:r>
              <a:rPr lang="es-ES" sz="1800" dirty="0">
                <a:solidFill>
                  <a:srgbClr val="161616"/>
                </a:solidFill>
                <a:latin typeface="Arial" panose="020B0604020202020204" pitchFamily="34" charset="0"/>
              </a:rPr>
              <a:t>Modelo Entidad Relación Notación </a:t>
            </a:r>
            <a:r>
              <a:rPr lang="es-ES" sz="1800" dirty="0" err="1">
                <a:solidFill>
                  <a:srgbClr val="161616"/>
                </a:solidFill>
                <a:latin typeface="Arial" panose="020B0604020202020204" pitchFamily="34" charset="0"/>
              </a:rPr>
              <a:t>Crow’s</a:t>
            </a:r>
            <a:r>
              <a:rPr lang="es-ES" sz="1800" dirty="0">
                <a:solidFill>
                  <a:srgbClr val="161616"/>
                </a:solidFill>
                <a:latin typeface="Arial" panose="020B0604020202020204" pitchFamily="34" charset="0"/>
              </a:rPr>
              <a:t> </a:t>
            </a:r>
            <a:r>
              <a:rPr lang="es-ES" sz="1800" dirty="0" err="1">
                <a:solidFill>
                  <a:srgbClr val="161616"/>
                </a:solidFill>
                <a:latin typeface="Arial" panose="020B0604020202020204" pitchFamily="34" charset="0"/>
              </a:rPr>
              <a:t>Foot</a:t>
            </a:r>
            <a:r>
              <a:rPr lang="es-ES" sz="1800" dirty="0">
                <a:solidFill>
                  <a:srgbClr val="161616"/>
                </a:solidFill>
                <a:latin typeface="Arial" panose="020B0604020202020204" pitchFamily="34" charset="0"/>
              </a:rPr>
              <a:t>…………</a:t>
            </a:r>
          </a:p>
          <a:p>
            <a:pPr>
              <a:buClr>
                <a:srgbClr val="EDFF09">
                  <a:lumMod val="75000"/>
                </a:srgbClr>
              </a:buClr>
              <a:buBlip>
                <a:blip r:embed="rId3"/>
              </a:buBlip>
              <a:defRPr/>
            </a:pPr>
            <a:r>
              <a:rPr lang="es-ES" sz="1800" dirty="0">
                <a:solidFill>
                  <a:srgbClr val="161616"/>
                </a:solidFill>
                <a:latin typeface="Arial" panose="020B0604020202020204" pitchFamily="34" charset="0"/>
              </a:rPr>
              <a:t>Diccionario De Datos ………………………………………….</a:t>
            </a:r>
          </a:p>
          <a:p>
            <a:pPr>
              <a:buClr>
                <a:srgbClr val="EDFF09">
                  <a:lumMod val="75000"/>
                </a:srgbClr>
              </a:buClr>
              <a:buBlip>
                <a:blip r:embed="rId3"/>
              </a:buBlip>
              <a:defRPr/>
            </a:pPr>
            <a:r>
              <a:rPr lang="es-ES" sz="1800" dirty="0">
                <a:solidFill>
                  <a:srgbClr val="161616"/>
                </a:solidFill>
                <a:latin typeface="Arial" panose="020B0604020202020204" pitchFamily="34" charset="0"/>
              </a:rPr>
              <a:t>Diagrama De Gantt……………………………………………..</a:t>
            </a:r>
          </a:p>
          <a:p>
            <a:pPr>
              <a:buClr>
                <a:srgbClr val="EDFF09">
                  <a:lumMod val="75000"/>
                </a:srgbClr>
              </a:buClr>
              <a:buBlip>
                <a:blip r:embed="rId3"/>
              </a:buBlip>
              <a:defRPr/>
            </a:pPr>
            <a:r>
              <a:rPr lang="es-ES" sz="1800" dirty="0">
                <a:solidFill>
                  <a:srgbClr val="161616"/>
                </a:solidFill>
                <a:latin typeface="Arial" panose="020B0604020202020204" pitchFamily="34" charset="0"/>
              </a:rPr>
              <a:t>Presupuesto………….…………………………………………</a:t>
            </a:r>
          </a:p>
          <a:p>
            <a:pPr>
              <a:buClr>
                <a:srgbClr val="EDFF09">
                  <a:lumMod val="75000"/>
                </a:srgbClr>
              </a:buClr>
              <a:buBlip>
                <a:blip r:embed="rId3"/>
              </a:buBlip>
              <a:defRPr/>
            </a:pPr>
            <a:r>
              <a:rPr lang="es-ES" sz="1800" dirty="0">
                <a:solidFill>
                  <a:srgbClr val="161616"/>
                </a:solidFill>
                <a:latin typeface="Arial" panose="020B0604020202020204" pitchFamily="34" charset="0"/>
              </a:rPr>
              <a:t>Selección Del Personal…………….…………………………</a:t>
            </a:r>
          </a:p>
          <a:p>
            <a:pPr>
              <a:buClr>
                <a:srgbClr val="EDFF09">
                  <a:lumMod val="75000"/>
                </a:srgbClr>
              </a:buClr>
              <a:buBlip>
                <a:blip r:embed="rId3"/>
              </a:buBlip>
              <a:defRPr/>
            </a:pPr>
            <a:r>
              <a:rPr lang="es-ES" sz="1800" dirty="0">
                <a:solidFill>
                  <a:srgbClr val="161616"/>
                </a:solidFill>
                <a:latin typeface="Arial" panose="020B0604020202020204" pitchFamily="34" charset="0"/>
              </a:rPr>
              <a:t>Diagrama De Distribución……………………………………</a:t>
            </a:r>
          </a:p>
          <a:p>
            <a:pPr>
              <a:buClr>
                <a:srgbClr val="EDFF09">
                  <a:lumMod val="75000"/>
                </a:srgbClr>
              </a:buClr>
              <a:buBlip>
                <a:blip r:embed="rId3"/>
              </a:buBlip>
              <a:defRPr/>
            </a:pPr>
            <a:r>
              <a:rPr lang="es-ES" sz="1800" dirty="0">
                <a:solidFill>
                  <a:srgbClr val="161616"/>
                </a:solidFill>
                <a:latin typeface="Arial" panose="020B0604020202020204" pitchFamily="34" charset="0"/>
              </a:rPr>
              <a:t>Diagrama De Clases…………………………………….</a:t>
            </a:r>
          </a:p>
          <a:p>
            <a:pPr>
              <a:buClr>
                <a:srgbClr val="EDFF09">
                  <a:lumMod val="75000"/>
                </a:srgbClr>
              </a:buClr>
              <a:buBlip>
                <a:blip r:embed="rId3"/>
              </a:buBlip>
              <a:defRPr/>
            </a:pPr>
            <a:r>
              <a:rPr lang="es-ES" sz="1800" dirty="0">
                <a:solidFill>
                  <a:srgbClr val="161616"/>
                </a:solidFill>
                <a:latin typeface="Arial" panose="020B0604020202020204" pitchFamily="34" charset="0"/>
              </a:rPr>
              <a:t>Prototipo………………………………………………….</a:t>
            </a:r>
          </a:p>
          <a:p>
            <a:pPr>
              <a:buClr>
                <a:srgbClr val="EDFF09">
                  <a:lumMod val="75000"/>
                </a:srgbClr>
              </a:buClr>
              <a:buBlip>
                <a:blip r:embed="rId3"/>
              </a:buBlip>
              <a:defRPr/>
            </a:pPr>
            <a:r>
              <a:rPr lang="es-ES" sz="1800" dirty="0">
                <a:solidFill>
                  <a:srgbClr val="161616"/>
                </a:solidFill>
                <a:latin typeface="Arial" panose="020B0604020202020204" pitchFamily="34" charset="0"/>
              </a:rPr>
              <a:t>Normalización De Modelo Entidad Relación…</a:t>
            </a:r>
          </a:p>
          <a:p>
            <a:pPr>
              <a:buClr>
                <a:srgbClr val="EDFF09">
                  <a:lumMod val="75000"/>
                </a:srgbClr>
              </a:buClr>
              <a:buBlip>
                <a:blip r:embed="rId3"/>
              </a:buBlip>
              <a:defRPr/>
            </a:pPr>
            <a:r>
              <a:rPr lang="es-ES" sz="1800" dirty="0">
                <a:solidFill>
                  <a:srgbClr val="161616"/>
                </a:solidFill>
                <a:latin typeface="Arial" panose="020B0604020202020204" pitchFamily="34" charset="0"/>
                <a:hlinkClick r:id="rId4" action="ppaction://hlinkfile"/>
              </a:rPr>
              <a:t>Entregable Trimestre 2.pdf</a:t>
            </a:r>
            <a:endParaRPr lang="es-ES" sz="1800" dirty="0">
              <a:solidFill>
                <a:srgbClr val="161616"/>
              </a:solidFill>
              <a:latin typeface="Arial" panose="020B0604020202020204" pitchFamily="34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Font typeface="Wingdings" panose="05000000000000000000" pitchFamily="2" charset="2"/>
              <a:buChar char="§"/>
              <a:tabLst/>
              <a:defRPr/>
            </a:pPr>
            <a:endParaRPr lang="es-CO" sz="1800" dirty="0">
              <a:solidFill>
                <a:srgbClr val="161616"/>
              </a:solidFill>
              <a:latin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None/>
              <a:tabLst/>
              <a:defRPr/>
            </a:pPr>
            <a:endParaRPr lang="es-MX" sz="1800" dirty="0">
              <a:solidFill>
                <a:srgbClr val="16161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992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ángu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161616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a lib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b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b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b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b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bre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02" y="318891"/>
            <a:ext cx="8234433" cy="1752599"/>
          </a:xfrm>
        </p:spPr>
        <p:txBody>
          <a:bodyPr rtlCol="0">
            <a:normAutofit/>
          </a:bodyPr>
          <a:lstStyle/>
          <a:p>
            <a:pPr algn="l"/>
            <a:r>
              <a:rPr lang="es-ES" sz="2800" dirty="0">
                <a:latin typeface="Ink Free" panose="03080402000500000000" pitchFamily="66" charset="0"/>
              </a:rPr>
              <a:t>DIAGRAMAS UML 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01BFF862-A940-4552-BD8B-E96B02696DBC}"/>
              </a:ext>
            </a:extLst>
          </p:cNvPr>
          <p:cNvSpPr txBox="1">
            <a:spLocks/>
          </p:cNvSpPr>
          <p:nvPr/>
        </p:nvSpPr>
        <p:spPr>
          <a:xfrm>
            <a:off x="432558" y="2090540"/>
            <a:ext cx="6248952" cy="36213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None/>
              <a:tabLst/>
              <a:defRPr/>
            </a:pPr>
            <a:r>
              <a:rPr lang="es-CO" sz="1800" dirty="0">
                <a:solidFill>
                  <a:srgbClr val="161616"/>
                </a:solidFill>
                <a:latin typeface="Arial" panose="020B0604020202020204" pitchFamily="34" charset="0"/>
              </a:rPr>
              <a:t>En el siguiente documento se encuentra los siguientes diagramas </a:t>
            </a:r>
            <a:endParaRPr lang="es-MX" sz="1800" dirty="0">
              <a:solidFill>
                <a:srgbClr val="161616"/>
              </a:solidFill>
              <a:latin typeface="Arial" panose="020B0604020202020204" pitchFamily="34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3"/>
              </a:buBlip>
              <a:tabLst/>
              <a:defRPr/>
            </a:pPr>
            <a:r>
              <a:rPr lang="es-MX" sz="1800" dirty="0">
                <a:solidFill>
                  <a:srgbClr val="161616"/>
                </a:solidFill>
                <a:latin typeface="Arial" panose="020B0604020202020204" pitchFamily="34" charset="0"/>
              </a:rPr>
              <a:t>Diagrama De Distribución……………………………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3"/>
              </a:buBlip>
              <a:tabLst/>
              <a:defRPr/>
            </a:pPr>
            <a:r>
              <a:rPr lang="es-MX" sz="1800" dirty="0">
                <a:solidFill>
                  <a:srgbClr val="161616"/>
                </a:solidFill>
                <a:latin typeface="Arial" panose="020B0604020202020204" pitchFamily="34" charset="0"/>
              </a:rPr>
              <a:t>Diagrama De Clases…………………………………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3"/>
              </a:buBlip>
              <a:tabLst/>
              <a:defRPr/>
            </a:pPr>
            <a:r>
              <a:rPr lang="es-MX" sz="1800" dirty="0">
                <a:solidFill>
                  <a:srgbClr val="161616"/>
                </a:solidFill>
                <a:latin typeface="Arial" panose="020B0604020202020204" pitchFamily="34" charset="0"/>
              </a:rPr>
              <a:t>Diagramas de Bases de Datos……………………..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3"/>
              </a:buBlip>
              <a:tabLst/>
              <a:defRPr/>
            </a:pPr>
            <a:r>
              <a:rPr lang="es-MX" sz="1800" dirty="0">
                <a:solidFill>
                  <a:srgbClr val="161616"/>
                </a:solidFill>
                <a:latin typeface="Arial" panose="020B0604020202020204" pitchFamily="34" charset="0"/>
              </a:rPr>
              <a:t>Diagramas de Arquitectura………………………….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3"/>
              </a:buBlip>
              <a:tabLst/>
              <a:defRPr/>
            </a:pPr>
            <a:r>
              <a:rPr lang="es-MX" sz="1800" dirty="0">
                <a:solidFill>
                  <a:srgbClr val="161616"/>
                </a:solidFill>
                <a:latin typeface="Arial" panose="020B0604020202020204" pitchFamily="34" charset="0"/>
              </a:rPr>
              <a:t>Modelo Tecnológico de la Aplicación………………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3"/>
              </a:buBlip>
              <a:tabLst/>
              <a:defRPr/>
            </a:pPr>
            <a:r>
              <a:rPr lang="es-MX" sz="1800" dirty="0" err="1">
                <a:solidFill>
                  <a:srgbClr val="161616"/>
                </a:solidFill>
                <a:latin typeface="Arial" panose="020B0604020202020204" pitchFamily="34" charset="0"/>
                <a:hlinkClick r:id="rId4" action="ppaction://hlinkfile"/>
              </a:rPr>
              <a:t>Diagrmas</a:t>
            </a:r>
            <a:r>
              <a:rPr lang="es-MX" sz="1800" dirty="0">
                <a:solidFill>
                  <a:srgbClr val="161616"/>
                </a:solidFill>
                <a:latin typeface="Arial" panose="020B0604020202020204" pitchFamily="34" charset="0"/>
                <a:hlinkClick r:id="rId4" action="ppaction://hlinkfile"/>
              </a:rPr>
              <a:t> .</a:t>
            </a:r>
            <a:r>
              <a:rPr lang="es-MX" sz="1800" dirty="0" err="1">
                <a:solidFill>
                  <a:srgbClr val="161616"/>
                </a:solidFill>
                <a:latin typeface="Arial" panose="020B0604020202020204" pitchFamily="34" charset="0"/>
                <a:hlinkClick r:id="rId4" action="ppaction://hlinkfile"/>
              </a:rPr>
              <a:t>pdf</a:t>
            </a:r>
            <a:endParaRPr lang="es-MX" sz="1800" dirty="0">
              <a:solidFill>
                <a:srgbClr val="16161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877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58902-AF75-41EC-9F43-E32BE253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bg1"/>
                </a:solidFill>
                <a:latin typeface="Ink Free" panose="03080402000500000000" pitchFamily="66" charset="0"/>
              </a:rPr>
              <a:t>DOCUMENTOS ANEXOS </a:t>
            </a:r>
            <a:endParaRPr lang="es-MX" dirty="0">
              <a:latin typeface="Ink Free" panose="03080402000500000000" pitchFamily="66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305713-48BF-44EF-85FB-2D07BB486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endParaRPr lang="es-MX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48D6CC4-B069-4F18-8980-311B786B38C1}"/>
              </a:ext>
            </a:extLst>
          </p:cNvPr>
          <p:cNvSpPr txBox="1">
            <a:spLocks/>
          </p:cNvSpPr>
          <p:nvPr/>
        </p:nvSpPr>
        <p:spPr>
          <a:xfrm>
            <a:off x="432558" y="2090539"/>
            <a:ext cx="9851310" cy="3759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None/>
              <a:tabLst/>
              <a:defRPr/>
            </a:pPr>
            <a:r>
              <a:rPr lang="es-CO" sz="1800" dirty="0">
                <a:solidFill>
                  <a:srgbClr val="161616"/>
                </a:solidFill>
                <a:latin typeface="Arial" panose="020B0604020202020204" pitchFamily="34" charset="0"/>
              </a:rPr>
              <a:t>En el siguiente documento se encuentra los siguientes documentos  </a:t>
            </a:r>
            <a:endParaRPr lang="es-MX" sz="1800" dirty="0">
              <a:solidFill>
                <a:srgbClr val="161616"/>
              </a:solidFill>
              <a:latin typeface="Arial" panose="020B0604020202020204" pitchFamily="34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2"/>
              </a:buBlip>
              <a:tabLst/>
              <a:defRPr/>
            </a:pPr>
            <a:r>
              <a:rPr lang="es-MX" sz="1800" dirty="0">
                <a:solidFill>
                  <a:srgbClr val="161616"/>
                </a:solidFill>
                <a:latin typeface="Arial" panose="020B0604020202020204" pitchFamily="34" charset="0"/>
              </a:rPr>
              <a:t>Arquitectura del aplicativo……………………………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2"/>
              </a:buBlip>
              <a:tabLst/>
              <a:defRPr/>
            </a:pPr>
            <a:r>
              <a:rPr lang="es-MX" sz="1800" dirty="0">
                <a:solidFill>
                  <a:srgbClr val="161616"/>
                </a:solidFill>
                <a:latin typeface="Arial" panose="020B0604020202020204" pitchFamily="34" charset="0"/>
                <a:hlinkClick r:id="rId3" action="ppaction://hlinkfile"/>
              </a:rPr>
              <a:t>Arquitectura (1).pdf</a:t>
            </a:r>
            <a:endParaRPr lang="es-MX" sz="1800" dirty="0">
              <a:solidFill>
                <a:srgbClr val="161616"/>
              </a:solidFill>
              <a:latin typeface="Arial" panose="020B0604020202020204" pitchFamily="34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2"/>
              </a:buBlip>
              <a:tabLst/>
              <a:defRPr/>
            </a:pPr>
            <a:r>
              <a:rPr lang="es-MX" sz="1800" dirty="0">
                <a:solidFill>
                  <a:srgbClr val="161616"/>
                </a:solidFill>
                <a:latin typeface="Arial" panose="020B0604020202020204" pitchFamily="34" charset="0"/>
              </a:rPr>
              <a:t>Manual operacional..…………………………………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2"/>
              </a:buBlip>
              <a:tabLst/>
              <a:defRPr/>
            </a:pPr>
            <a:r>
              <a:rPr lang="es-MX" sz="1800" dirty="0">
                <a:solidFill>
                  <a:srgbClr val="161616"/>
                </a:solidFill>
                <a:latin typeface="Arial" panose="020B0604020202020204" pitchFamily="34" charset="0"/>
                <a:hlinkClick r:id="rId4" action="ppaction://hlinkfile"/>
              </a:rPr>
              <a:t>manual operacional.pdf</a:t>
            </a:r>
            <a:endParaRPr lang="es-MX" sz="1800" dirty="0">
              <a:solidFill>
                <a:srgbClr val="161616"/>
              </a:solidFill>
              <a:latin typeface="Arial" panose="020B0604020202020204" pitchFamily="34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2"/>
              </a:buBlip>
              <a:tabLst/>
              <a:defRPr/>
            </a:pPr>
            <a:r>
              <a:rPr lang="es-MX" sz="1800" dirty="0">
                <a:solidFill>
                  <a:srgbClr val="161616"/>
                </a:solidFill>
                <a:latin typeface="Arial" panose="020B0604020202020204" pitchFamily="34" charset="0"/>
              </a:rPr>
              <a:t>Cuadro comparativo…………..……………………..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2"/>
              </a:buBlip>
              <a:tabLst/>
              <a:defRPr/>
            </a:pPr>
            <a:r>
              <a:rPr lang="es-MX" sz="1800" dirty="0">
                <a:solidFill>
                  <a:srgbClr val="161616"/>
                </a:solidFill>
                <a:latin typeface="Arial" panose="020B0604020202020204" pitchFamily="34" charset="0"/>
                <a:hlinkClick r:id="rId5" action="ppaction://hlinkfile"/>
              </a:rPr>
              <a:t>cuadro comparativo.pdf</a:t>
            </a:r>
            <a:endParaRPr lang="es-MX" sz="1800" dirty="0">
              <a:solidFill>
                <a:srgbClr val="161616"/>
              </a:solidFill>
              <a:latin typeface="Arial" panose="020B0604020202020204" pitchFamily="34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2"/>
              </a:buBlip>
              <a:tabLst/>
              <a:defRPr/>
            </a:pPr>
            <a:r>
              <a:rPr lang="es-MX" sz="1800" dirty="0">
                <a:solidFill>
                  <a:srgbClr val="161616"/>
                </a:solidFill>
                <a:latin typeface="Arial" panose="020B0604020202020204" pitchFamily="34" charset="0"/>
              </a:rPr>
              <a:t>Contrato de desarrollo……………………………….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2"/>
              </a:buBlip>
              <a:tabLst/>
              <a:defRPr/>
            </a:pPr>
            <a:r>
              <a:rPr lang="es-MX" sz="1800" dirty="0">
                <a:solidFill>
                  <a:srgbClr val="161616"/>
                </a:solidFill>
                <a:latin typeface="Arial" panose="020B0604020202020204" pitchFamily="34" charset="0"/>
                <a:hlinkClick r:id="rId6" action="ppaction://hlinkfile"/>
              </a:rPr>
              <a:t>Contrato de desarrollo.pdf</a:t>
            </a:r>
            <a:endParaRPr lang="es-MX" sz="1800" dirty="0">
              <a:solidFill>
                <a:srgbClr val="16161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862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58902-AF75-41EC-9F43-E32BE253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bg1"/>
                </a:solidFill>
                <a:latin typeface="Ink Free" panose="03080402000500000000" pitchFamily="66" charset="0"/>
              </a:rPr>
              <a:t>DOCUMENTOS ANEXOS </a:t>
            </a:r>
            <a:endParaRPr lang="es-MX" dirty="0">
              <a:latin typeface="Ink Free" panose="03080402000500000000" pitchFamily="66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305713-48BF-44EF-85FB-2D07BB486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endParaRPr lang="es-MX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48D6CC4-B069-4F18-8980-311B786B38C1}"/>
              </a:ext>
            </a:extLst>
          </p:cNvPr>
          <p:cNvSpPr txBox="1">
            <a:spLocks/>
          </p:cNvSpPr>
          <p:nvPr/>
        </p:nvSpPr>
        <p:spPr>
          <a:xfrm>
            <a:off x="432558" y="2090539"/>
            <a:ext cx="9851310" cy="3759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None/>
              <a:tabLst/>
              <a:defRPr/>
            </a:pPr>
            <a:r>
              <a:rPr lang="es-CO" sz="1800" dirty="0">
                <a:solidFill>
                  <a:srgbClr val="161616"/>
                </a:solidFill>
                <a:latin typeface="Arial" panose="020B0604020202020204" pitchFamily="34" charset="0"/>
              </a:rPr>
              <a:t>En el siguiente documento se encuentra los siguientes documentos  </a:t>
            </a:r>
            <a:endParaRPr lang="es-MX" sz="1800" dirty="0">
              <a:solidFill>
                <a:srgbClr val="161616"/>
              </a:solidFill>
              <a:latin typeface="Arial" panose="020B0604020202020204" pitchFamily="34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2"/>
              </a:buBlip>
              <a:tabLst/>
              <a:defRPr/>
            </a:pPr>
            <a:r>
              <a:rPr lang="es-MX" sz="1800" dirty="0">
                <a:solidFill>
                  <a:srgbClr val="161616"/>
                </a:solidFill>
                <a:latin typeface="Arial" panose="020B0604020202020204" pitchFamily="34" charset="0"/>
              </a:rPr>
              <a:t>Manual Usuario……………………………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2"/>
              </a:buBlip>
              <a:tabLst/>
              <a:defRPr/>
            </a:pPr>
            <a:r>
              <a:rPr lang="es-MX" sz="1800" dirty="0">
                <a:solidFill>
                  <a:srgbClr val="161616"/>
                </a:solidFill>
                <a:latin typeface="Arial" panose="020B0604020202020204" pitchFamily="34" charset="0"/>
                <a:hlinkClick r:id="rId3" action="ppaction://hlinkfile"/>
              </a:rPr>
              <a:t>Arquitectura (1).pdf</a:t>
            </a:r>
            <a:endParaRPr lang="es-MX" sz="1800" dirty="0">
              <a:solidFill>
                <a:srgbClr val="161616"/>
              </a:solidFill>
              <a:latin typeface="Arial" panose="020B0604020202020204" pitchFamily="34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2"/>
              </a:buBlip>
              <a:tabLst/>
              <a:defRPr/>
            </a:pPr>
            <a:r>
              <a:rPr lang="es-MX" sz="1800" dirty="0">
                <a:solidFill>
                  <a:srgbClr val="161616"/>
                </a:solidFill>
                <a:latin typeface="Arial" panose="020B0604020202020204" pitchFamily="34" charset="0"/>
              </a:rPr>
              <a:t>Manual Técnico.…………………………………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2"/>
              </a:buBlip>
              <a:tabLst/>
              <a:defRPr/>
            </a:pPr>
            <a:r>
              <a:rPr lang="es-MX" sz="1800" dirty="0">
                <a:solidFill>
                  <a:srgbClr val="161616"/>
                </a:solidFill>
                <a:latin typeface="Arial" panose="020B0604020202020204" pitchFamily="34" charset="0"/>
                <a:hlinkClick r:id="rId4" action="ppaction://hlinkfile"/>
              </a:rPr>
              <a:t>manual operacional.pdf</a:t>
            </a:r>
            <a:endParaRPr lang="es-MX" sz="1800" dirty="0">
              <a:solidFill>
                <a:srgbClr val="161616"/>
              </a:solidFill>
              <a:latin typeface="Arial" panose="020B0604020202020204" pitchFamily="34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2"/>
              </a:buBlip>
              <a:tabLst/>
              <a:defRPr/>
            </a:pPr>
            <a:r>
              <a:rPr lang="es-MX" sz="1800" dirty="0">
                <a:solidFill>
                  <a:srgbClr val="161616"/>
                </a:solidFill>
                <a:latin typeface="Arial" panose="020B0604020202020204" pitchFamily="34" charset="0"/>
              </a:rPr>
              <a:t>Plan De Migración</a:t>
            </a:r>
          </a:p>
        </p:txBody>
      </p:sp>
    </p:spTree>
    <p:extLst>
      <p:ext uri="{BB962C8B-B14F-4D97-AF65-F5344CB8AC3E}">
        <p14:creationId xmlns:p14="http://schemas.microsoft.com/office/powerpoint/2010/main" val="1888072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ángu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161616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a lib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b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b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b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b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bre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7D6C95-D753-421E-A58B-43A0C1F45F99}"/>
              </a:ext>
            </a:extLst>
          </p:cNvPr>
          <p:cNvSpPr txBox="1">
            <a:spLocks/>
          </p:cNvSpPr>
          <p:nvPr/>
        </p:nvSpPr>
        <p:spPr>
          <a:xfrm>
            <a:off x="528755" y="649369"/>
            <a:ext cx="4155892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800" dirty="0">
                <a:latin typeface="Ink Free" panose="03080402000500000000" pitchFamily="66" charset="0"/>
              </a:rPr>
              <a:t>PRUEBAS DE SOFTWARE</a:t>
            </a:r>
          </a:p>
          <a:p>
            <a:r>
              <a:rPr lang="es-ES" sz="2800" dirty="0">
                <a:latin typeface="Ink Free" panose="03080402000500000000" pitchFamily="66" charset="0"/>
              </a:rPr>
              <a:t>(documentación)</a:t>
            </a: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1B7A7189-2493-414B-8746-D9A4E3B0966F}"/>
              </a:ext>
            </a:extLst>
          </p:cNvPr>
          <p:cNvSpPr txBox="1">
            <a:spLocks/>
          </p:cNvSpPr>
          <p:nvPr/>
        </p:nvSpPr>
        <p:spPr>
          <a:xfrm>
            <a:off x="4211895" y="2524473"/>
            <a:ext cx="3026672" cy="27305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3"/>
              </a:buBlip>
              <a:tabLst/>
              <a:defRPr/>
            </a:pPr>
            <a:r>
              <a:rPr lang="es-MX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Las pruebas son la forma en que puede estar seguro acerca de la funcionalidad, el rendimiento y la experiencia del usuario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3"/>
              </a:buBlip>
              <a:tabLst/>
              <a:defRPr/>
            </a:pPr>
            <a:r>
              <a:rPr kumimoji="0" lang="es-MX" sz="140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4" action="ppaction://hlinkfile"/>
              </a:rPr>
              <a:t>Prueba De Software .</a:t>
            </a:r>
            <a:r>
              <a:rPr kumimoji="0" lang="es-MX" sz="1400" u="none" strike="noStrike" kern="1200" cap="none" spc="0" normalizeH="0" baseline="0" noProof="0" dirty="0" err="1">
                <a:ln>
                  <a:noFill/>
                </a:ln>
                <a:solidFill>
                  <a:srgbClr val="202124"/>
                </a:solidFill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4" action="ppaction://hlinkfile"/>
              </a:rPr>
              <a:t>pdf</a:t>
            </a:r>
            <a:endParaRPr kumimoji="0" lang="es-MX" sz="140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None/>
              <a:tabLst/>
              <a:defRPr/>
            </a:pPr>
            <a:endParaRPr kumimoji="0" lang="es-MX" sz="140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225D6234-3371-4259-98E4-BC902B25DB1D}"/>
              </a:ext>
            </a:extLst>
          </p:cNvPr>
          <p:cNvSpPr txBox="1">
            <a:spLocks/>
          </p:cNvSpPr>
          <p:nvPr/>
        </p:nvSpPr>
        <p:spPr>
          <a:xfrm>
            <a:off x="3762558" y="488619"/>
            <a:ext cx="4155892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800" dirty="0">
                <a:latin typeface="Ink Free" panose="03080402000500000000" pitchFamily="66" charset="0"/>
              </a:rPr>
              <a:t>PRUEBAS DE SOFTWARE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5571922B-4D1F-4350-AC94-5CACC88A95B2}"/>
              </a:ext>
            </a:extLst>
          </p:cNvPr>
          <p:cNvSpPr txBox="1">
            <a:spLocks/>
          </p:cNvSpPr>
          <p:nvPr/>
        </p:nvSpPr>
        <p:spPr>
          <a:xfrm>
            <a:off x="982267" y="2551613"/>
            <a:ext cx="3026672" cy="27305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3"/>
              </a:buBlip>
              <a:tabLst/>
              <a:defRPr/>
            </a:pPr>
            <a:r>
              <a:rPr lang="es-MX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MX" sz="1400" dirty="0">
                <a:solidFill>
                  <a:srgbClr val="202124"/>
                </a:solidFill>
                <a:latin typeface="arial" panose="020B0604020202020204" pitchFamily="34" charset="0"/>
              </a:rPr>
              <a:t>Son las pruebas ya realizadas </a:t>
            </a:r>
            <a:endParaRPr lang="es-MX" sz="14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3"/>
              </a:buBlip>
              <a:tabLst/>
              <a:defRPr/>
            </a:pPr>
            <a:r>
              <a:rPr kumimoji="0" lang="es-MX" sz="1400" u="none" strike="noStrike" kern="1200" cap="none" spc="0" normalizeH="0" baseline="0" noProof="0" dirty="0" err="1">
                <a:ln>
                  <a:noFill/>
                </a:ln>
                <a:solidFill>
                  <a:srgbClr val="202124"/>
                </a:solidFill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5" action="ppaction://hlinkfile"/>
              </a:rPr>
              <a:t>Documentacion</a:t>
            </a:r>
            <a:r>
              <a:rPr kumimoji="0" lang="es-MX" sz="140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5" action="ppaction://hlinkfile"/>
              </a:rPr>
              <a:t> de las pruebas .</a:t>
            </a:r>
            <a:r>
              <a:rPr kumimoji="0" lang="es-MX" sz="1400" u="none" strike="noStrike" kern="1200" cap="none" spc="0" normalizeH="0" baseline="0" noProof="0" dirty="0" err="1">
                <a:ln>
                  <a:noFill/>
                </a:ln>
                <a:solidFill>
                  <a:srgbClr val="202124"/>
                </a:solidFill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5" action="ppaction://hlinkfile"/>
              </a:rPr>
              <a:t>pdf</a:t>
            </a:r>
            <a:endParaRPr kumimoji="0" lang="es-MX" sz="140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None/>
              <a:tabLst/>
              <a:defRPr/>
            </a:pPr>
            <a:endParaRPr kumimoji="0" lang="es-MX" sz="140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70E85B34-5B9B-45B7-AF90-A3CAB6BD97ED}"/>
              </a:ext>
            </a:extLst>
          </p:cNvPr>
          <p:cNvSpPr txBox="1">
            <a:spLocks/>
          </p:cNvSpPr>
          <p:nvPr/>
        </p:nvSpPr>
        <p:spPr>
          <a:xfrm>
            <a:off x="7096569" y="440603"/>
            <a:ext cx="4155892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800" dirty="0">
                <a:latin typeface="Ink Free" panose="03080402000500000000" pitchFamily="66" charset="0"/>
              </a:rPr>
              <a:t>CODIGO</a:t>
            </a:r>
          </a:p>
          <a:p>
            <a:r>
              <a:rPr lang="es-ES" sz="2800" dirty="0">
                <a:latin typeface="Ink Free" panose="03080402000500000000" pitchFamily="66" charset="0"/>
              </a:rPr>
              <a:t>FUENTE 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B27EAC76-9C40-46B0-B891-E6A3C7124C91}"/>
              </a:ext>
            </a:extLst>
          </p:cNvPr>
          <p:cNvSpPr txBox="1">
            <a:spLocks/>
          </p:cNvSpPr>
          <p:nvPr/>
        </p:nvSpPr>
        <p:spPr>
          <a:xfrm>
            <a:off x="7783901" y="2488982"/>
            <a:ext cx="3026672" cy="27305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3"/>
              </a:buBlip>
              <a:tabLst/>
              <a:defRPr/>
            </a:pPr>
            <a:r>
              <a:rPr lang="es-MX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MX" sz="1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El código fuente de un programa informático es un conjunto de líneas de texto con los pasos que debe seguir la computadora para ejecutar un cargador.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FF09">
                  <a:lumMod val="75000"/>
                </a:srgbClr>
              </a:buClr>
              <a:buSzPct val="145000"/>
              <a:buBlip>
                <a:blip r:embed="rId3"/>
              </a:buBlip>
              <a:tabLst/>
              <a:defRPr/>
            </a:pPr>
            <a:r>
              <a:rPr kumimoji="0" lang="es-MX" sz="140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6" action="ppaction://hlinkfile"/>
              </a:rPr>
              <a:t>El </a:t>
            </a:r>
            <a:r>
              <a:rPr kumimoji="0" lang="es-MX" sz="1400" u="none" strike="noStrike" kern="1200" cap="none" spc="0" normalizeH="0" baseline="0" noProof="0" dirty="0" err="1">
                <a:ln>
                  <a:noFill/>
                </a:ln>
                <a:solidFill>
                  <a:srgbClr val="202124"/>
                </a:solidFill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6" action="ppaction://hlinkfile"/>
              </a:rPr>
              <a:t>codigo</a:t>
            </a:r>
            <a:r>
              <a:rPr kumimoji="0" lang="es-MX" sz="140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6" action="ppaction://hlinkfile"/>
              </a:rPr>
              <a:t> fuente.pdf</a:t>
            </a:r>
            <a:endParaRPr kumimoji="0" lang="es-MX" sz="140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4330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ángu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161616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a lib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b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b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b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b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bre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58" y="547505"/>
            <a:ext cx="4920956" cy="843939"/>
          </a:xfrm>
        </p:spPr>
        <p:txBody>
          <a:bodyPr rtlCol="0">
            <a:normAutofit/>
          </a:bodyPr>
          <a:lstStyle/>
          <a:p>
            <a:pPr algn="l"/>
            <a:r>
              <a:rPr lang="es-ES" sz="2800" dirty="0">
                <a:latin typeface="Ink Free" panose="03080402000500000000" pitchFamily="66" charset="0"/>
              </a:rPr>
              <a:t>SCRIPT BASE DE DATOS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BE14705-294A-48B5-B1F6-F8902E5B71BC}"/>
              </a:ext>
            </a:extLst>
          </p:cNvPr>
          <p:cNvSpPr txBox="1"/>
          <p:nvPr/>
        </p:nvSpPr>
        <p:spPr>
          <a:xfrm>
            <a:off x="649058" y="4464410"/>
            <a:ext cx="39757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s-CO" dirty="0"/>
              <a:t>Este prototipo se realizo en  el entrono de desarrollo grafico de Visual Studio  específicamente en el entorno de paginas web con lenguaje asp.net y para el manejo de las bases de datos utilizamos como gestor la aplicación SQL Server Management Studio</a:t>
            </a:r>
            <a:endParaRPr lang="es-MX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B381397-2448-4C56-AD59-74D651103A4F}"/>
              </a:ext>
            </a:extLst>
          </p:cNvPr>
          <p:cNvSpPr txBox="1">
            <a:spLocks/>
          </p:cNvSpPr>
          <p:nvPr/>
        </p:nvSpPr>
        <p:spPr>
          <a:xfrm>
            <a:off x="708413" y="3600420"/>
            <a:ext cx="4920956" cy="84393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2800" dirty="0">
                <a:latin typeface="Ink Free" panose="03080402000500000000" pitchFamily="66" charset="0"/>
              </a:rPr>
              <a:t>PROTOTIPO  FUNCIONAL  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C7569CE-73A4-49EE-96ED-A23F9F4F64D5}"/>
              </a:ext>
            </a:extLst>
          </p:cNvPr>
          <p:cNvSpPr txBox="1"/>
          <p:nvPr/>
        </p:nvSpPr>
        <p:spPr>
          <a:xfrm>
            <a:off x="708413" y="1635282"/>
            <a:ext cx="3975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s-CO" dirty="0"/>
              <a:t>Este Script se realizo en  el entrono SQL Server Management Studio para el manejo de las bases de datos.</a:t>
            </a:r>
          </a:p>
          <a:p>
            <a:pPr marL="285750" indent="-285750">
              <a:buBlip>
                <a:blip r:embed="rId3"/>
              </a:buBlip>
            </a:pPr>
            <a:r>
              <a:rPr lang="es-CO" dirty="0" err="1">
                <a:hlinkClick r:id="rId4" action="ppaction://hlinkfile"/>
              </a:rPr>
              <a:t>Scrip</a:t>
            </a:r>
            <a:r>
              <a:rPr lang="es-CO" dirty="0">
                <a:hlinkClick r:id="rId4" action="ppaction://hlinkfile"/>
              </a:rPr>
              <a:t> Base De Datos.pdf</a:t>
            </a:r>
            <a:endParaRPr lang="es-CO" dirty="0">
              <a:latin typeface="Ink Free" panose="03080402000500000000" pitchFamily="66" charset="0"/>
            </a:endParaRPr>
          </a:p>
        </p:txBody>
      </p:sp>
      <p:pic>
        <p:nvPicPr>
          <p:cNvPr id="4" name="Imagen 3" descr="Captura de pantalla de computadora&#10;&#10;Descripción generada automáticamente">
            <a:hlinkClick r:id="rId5"/>
            <a:extLst>
              <a:ext uri="{FF2B5EF4-FFF2-40B4-BE49-F238E27FC236}">
                <a16:creationId xmlns:a16="http://schemas.microsoft.com/office/drawing/2014/main" id="{9BD9485F-64C4-482E-BCAA-BC0BA07BB0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4596" y="1603332"/>
            <a:ext cx="6001309" cy="337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je">
  <a:themeElements>
    <a:clrScheme name="Personalizado 14">
      <a:dk1>
        <a:srgbClr val="FFFFFF"/>
      </a:dk1>
      <a:lt1>
        <a:srgbClr val="161616"/>
      </a:lt1>
      <a:dk2>
        <a:srgbClr val="FFFFFF"/>
      </a:dk2>
      <a:lt2>
        <a:srgbClr val="F8F8F8"/>
      </a:lt2>
      <a:accent1>
        <a:srgbClr val="EDFF09"/>
      </a:accent1>
      <a:accent2>
        <a:srgbClr val="EDFF09"/>
      </a:accent2>
      <a:accent3>
        <a:srgbClr val="373737"/>
      </a:accent3>
      <a:accent4>
        <a:srgbClr val="6E6E6E"/>
      </a:accent4>
      <a:accent5>
        <a:srgbClr val="6E6E6E"/>
      </a:accent5>
      <a:accent6>
        <a:srgbClr val="EDFF09"/>
      </a:accent6>
      <a:hlink>
        <a:srgbClr val="5F5F5F"/>
      </a:hlink>
      <a:folHlink>
        <a:srgbClr val="919191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7067_TF22644756.potx" id="{192FCEF1-D9A3-4BB2-BD09-E9A68CCAFCE8}" vid="{F827E824-24FD-40D1-B0D3-D24C023BD8E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Paralaje</Template>
  <TotalTime>1722</TotalTime>
  <Words>471</Words>
  <Application>Microsoft Office PowerPoint</Application>
  <PresentationFormat>Panorámica</PresentationFormat>
  <Paragraphs>83</Paragraphs>
  <Slides>9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arial</vt:lpstr>
      <vt:lpstr>Calibri</vt:lpstr>
      <vt:lpstr>Corbel</vt:lpstr>
      <vt:lpstr>Ink Free</vt:lpstr>
      <vt:lpstr>Wingdings</vt:lpstr>
      <vt:lpstr>Paralaje</vt:lpstr>
      <vt:lpstr>CARBOGRES SAS </vt:lpstr>
      <vt:lpstr>Requerimientos</vt:lpstr>
      <vt:lpstr>PLANTEAMIENTO DEL PROBLEMA </vt:lpstr>
      <vt:lpstr>Trimestre 2 </vt:lpstr>
      <vt:lpstr>DIAGRAMAS UML </vt:lpstr>
      <vt:lpstr>DOCUMENTOS ANEXOS </vt:lpstr>
      <vt:lpstr>DOCUMENTOS ANEXOS </vt:lpstr>
      <vt:lpstr>Presentación de PowerPoint</vt:lpstr>
      <vt:lpstr>SCRIPT BASE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CARBOGRES SAS </dc:title>
  <dc:creator>DIEGO ALEJANDRO CACERES SALAZAR</dc:creator>
  <cp:lastModifiedBy>DIEGO ALEJANDRO CACERES SALAZAR</cp:lastModifiedBy>
  <cp:revision>32</cp:revision>
  <dcterms:created xsi:type="dcterms:W3CDTF">2021-03-07T21:38:15Z</dcterms:created>
  <dcterms:modified xsi:type="dcterms:W3CDTF">2021-08-12T18:12:45Z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