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60" r:id="rId5"/>
    <p:sldId id="265" r:id="rId6"/>
    <p:sldId id="257" r:id="rId7"/>
    <p:sldId id="261" r:id="rId8"/>
    <p:sldId id="264" r:id="rId9"/>
    <p:sldId id="263" r:id="rId10"/>
    <p:sldId id="262" r:id="rId11"/>
  </p:sldIdLst>
  <p:sldSz cx="12192000" cy="6858000"/>
  <p:notesSz cx="6858000" cy="9144000"/>
  <p:defaultTextStyle>
    <a:defPPr rtl="0"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7" d="100"/>
          <a:sy n="77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9" d="100"/>
          <a:sy n="89" d="100"/>
        </p:scale>
        <p:origin x="3786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3DAF324-58DB-41BD-9925-AF02ECE1BAD8}" type="datetime1">
              <a:rPr lang="es-ES" smtClean="0"/>
              <a:t>30/06/2021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A45484C-7992-44E9-9002-213D76072A0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1592165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04D53AE-2037-4E76-9C56-D930AC0CC471}" type="datetime1">
              <a:rPr lang="es-ES" noProof="0" smtClean="0"/>
              <a:t>30/06/2021</a:t>
            </a:fld>
            <a:endParaRPr lang="es-ES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524A772-5D94-4F12-8B86-44D4FB26368F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6884203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524A772-5D94-4F12-8B86-44D4FB26368F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174109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524A772-5D94-4F12-8B86-44D4FB26368F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077250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24A772-5D94-4F12-8B86-44D4FB26368F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92004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24A772-5D94-4F12-8B86-44D4FB26368F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640422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24A772-5D94-4F12-8B86-44D4FB26368F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688395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24A772-5D94-4F12-8B86-44D4FB26368F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59076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upo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orma libre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orma libre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orma libre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orma libre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orma libre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orma libre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rtlCol="0"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4515377" y="3996267"/>
            <a:ext cx="6987645" cy="1388534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6916062-716F-4BB4-A997-8E8BEE4C9025}" type="datetime1">
              <a:rPr lang="es-ES" noProof="0" smtClean="0"/>
              <a:t>30/06/2021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rtlCol="0" anchor="b">
            <a:normAutofit/>
          </a:bodyPr>
          <a:lstStyle>
            <a:lvl1pPr algn="ctr">
              <a:defRPr sz="2400" b="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 rtlCol="0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3E46B2F-44CC-45B7-A010-EBA83946A11A}" type="datetime1">
              <a:rPr lang="es-ES" noProof="0" smtClean="0"/>
              <a:t>30/06/2021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rtlCol="0" anchor="ctr">
            <a:normAutofit/>
          </a:bodyPr>
          <a:lstStyle>
            <a:lvl1pPr algn="ctr">
              <a:defRPr sz="3200" b="0" cap="none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A1C52FD-27AB-44ED-9F0F-96861A2F5FC0}" type="datetime1">
              <a:rPr lang="es-ES" noProof="0" smtClean="0"/>
              <a:t>30/06/2021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uadro de texto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es-ES" sz="8000" noProof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Cuadro de texto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es-ES" sz="8000" noProof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rtlCol="0"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rtlCol="0"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AB0581F-BA4D-4D6C-8817-63F49DB97D30}" type="datetime1">
              <a:rPr lang="es-ES" noProof="0" smtClean="0"/>
              <a:t>30/06/2021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rtlCol="0" anchor="b">
            <a:normAutofit/>
          </a:bodyPr>
          <a:lstStyle>
            <a:lvl1pPr algn="r">
              <a:defRPr sz="3200" b="0" cap="none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C6117B6-5DD5-4008-9779-20B2335D040C}" type="datetime1">
              <a:rPr lang="es-ES" noProof="0" smtClean="0"/>
              <a:t>30/06/2021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 con c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uadro de texto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es-ES" sz="8000" noProof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Cuadro de texto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es-ES" sz="8000" noProof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rtlCol="0"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es-ES" noProof="0"/>
              <a:t>Haga clic para modificar los estilos de texto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597C378-A184-4DC4-836F-7BB804AB90B5}" type="datetime1">
              <a:rPr lang="es-ES" noProof="0" smtClean="0"/>
              <a:t>30/06/2021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es-ES" noProof="0"/>
              <a:t>Haga clic para modificar los estilos de texto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AA4CDDF-B480-41AC-8B62-ED5C73E838DF}" type="datetime1">
              <a:rPr lang="es-ES" noProof="0" smtClean="0"/>
              <a:t>30/06/2021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D5A940A-6C10-45AF-87CA-D1B8D38048A9}" type="datetime1">
              <a:rPr lang="es-ES" noProof="0" smtClean="0"/>
              <a:t>30/06/2021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rtlCol="0" anchor="t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CA7AE49-BFB5-4636-863B-91BF70286D45}" type="datetime1">
              <a:rPr lang="es-ES" noProof="0" smtClean="0"/>
              <a:t>30/06/2021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 anchor="ctr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C97F429-668E-40BD-833F-582534829C3D}" type="datetime1">
              <a:rPr lang="es-ES" noProof="0" smtClean="0"/>
              <a:t>30/06/2021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rtlCol="0" anchor="b"/>
          <a:lstStyle>
            <a:lvl1pPr algn="r">
              <a:defRPr sz="4000" b="0" cap="none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6DEBA0E-06BE-4B5A-80C3-062E849A7D60}" type="datetime1">
              <a:rPr lang="es-ES" noProof="0" smtClean="0"/>
              <a:t>30/06/2021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E5FA2DA-5733-427A-A6E4-F93987852D46}" type="datetime1">
              <a:rPr lang="es-ES" noProof="0" smtClean="0"/>
              <a:t>30/06/2021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5CE9E3D-3ADE-4DF1-A1D9-7E7CC02E5192}" type="datetime1">
              <a:rPr lang="es-ES" noProof="0" smtClean="0"/>
              <a:t>30/06/2021</a:t>
            </a:fld>
            <a:endParaRPr lang="es-ES" noProof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4FC9326-D335-4482-B422-8C82941CA4B0}" type="datetime1">
              <a:rPr lang="es-ES" noProof="0" smtClean="0"/>
              <a:t>30/06/2021</a:t>
            </a:fld>
            <a:endParaRPr lang="es-ES" noProof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30E5112-B9D9-4E8F-BE71-92429ABF0518}" type="datetime1">
              <a:rPr lang="es-ES" noProof="0" smtClean="0"/>
              <a:t>30/06/2021</a:t>
            </a:fld>
            <a:endParaRPr lang="es-ES" noProof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rtlCol="0" anchor="b">
            <a:normAutofit/>
          </a:bodyPr>
          <a:lstStyle>
            <a:lvl1pPr algn="ctr">
              <a:defRPr sz="2400" b="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rtlCol="0"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D0F5DBD-C903-46D8-AEC6-8BE95F985FF8}" type="datetime1">
              <a:rPr lang="es-ES" noProof="0" smtClean="0"/>
              <a:t>30/06/2021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rtlCol="0" anchor="b">
            <a:normAutofit/>
          </a:bodyPr>
          <a:lstStyle>
            <a:lvl1pPr algn="ctr">
              <a:defRPr sz="2800" b="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14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 rtlCol="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22FBBBA-83D3-498E-95D4-92B773A35EDB}" type="datetime1">
              <a:rPr lang="es-ES" noProof="0" smtClean="0"/>
              <a:t>30/06/2021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orma libre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orma libre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orma libre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orma libre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orma libre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orma libre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D09AD70A-8DAE-432E-8680-A855CCFA5BFA}" type="datetime1">
              <a:rPr lang="es-ES" noProof="0" smtClean="0"/>
              <a:t>30/06/2021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file:///C:\Users\Usuario\Documents\Word\PRESENTACION%202021%20SENA\PRIMER%20TRIMESTRE.pdf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Diagrmas%20.pdf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Arquitectura%20(1).pdf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Contrato%20de%20desarrollo.pdf" TargetMode="External"/><Relationship Id="rId5" Type="http://schemas.openxmlformats.org/officeDocument/2006/relationships/hyperlink" Target="cuadro%20comparativo.pdf" TargetMode="External"/><Relationship Id="rId4" Type="http://schemas.openxmlformats.org/officeDocument/2006/relationships/hyperlink" Target="manual%20operacional.pdf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El%20codigo%20fuente.pdf" TargetMode="External"/><Relationship Id="rId5" Type="http://schemas.openxmlformats.org/officeDocument/2006/relationships/hyperlink" Target="Documentacion%20de%20las%20pruebas%20.pdf" TargetMode="External"/><Relationship Id="rId4" Type="http://schemas.openxmlformats.org/officeDocument/2006/relationships/hyperlink" Target="Prueba%20De%20Software%20.pdf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hyperlink" Target="http://localhost:1878/WebForm3.aspx" TargetMode="External"/><Relationship Id="rId4" Type="http://schemas.openxmlformats.org/officeDocument/2006/relationships/hyperlink" Target="Scrip%20Base%20De%20Datos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ángulo 20">
            <a:extLst>
              <a:ext uri="{FF2B5EF4-FFF2-40B4-BE49-F238E27FC236}">
                <a16:creationId xmlns:a16="http://schemas.microsoft.com/office/drawing/2014/main" id="{E5A92FE9-DB05-4D0D-AF5A-BE8664B9F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grpSp>
        <p:nvGrpSpPr>
          <p:cNvPr id="23" name="Grupo 22">
            <a:extLst>
              <a:ext uri="{FF2B5EF4-FFF2-40B4-BE49-F238E27FC236}">
                <a16:creationId xmlns:a16="http://schemas.microsoft.com/office/drawing/2014/main" id="{53D9B26A-5143-49A7-BA98-D871D5BD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1"/>
            <a:ext cx="5014912" cy="6857999"/>
            <a:chOff x="2928938" y="-4763"/>
            <a:chExt cx="5014912" cy="6862763"/>
          </a:xfrm>
        </p:grpSpPr>
        <p:sp>
          <p:nvSpPr>
            <p:cNvPr id="24" name="Forma libre 6">
              <a:extLst>
                <a:ext uri="{FF2B5EF4-FFF2-40B4-BE49-F238E27FC236}">
                  <a16:creationId xmlns:a16="http://schemas.microsoft.com/office/drawing/2014/main" id="{68B85E55-A2A1-4682-B891-F201358A9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orma libre 7">
              <a:extLst>
                <a:ext uri="{FF2B5EF4-FFF2-40B4-BE49-F238E27FC236}">
                  <a16:creationId xmlns:a16="http://schemas.microsoft.com/office/drawing/2014/main" id="{45EF6EDB-9B5D-49E9-96FA-1AE08BF95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Forma libre 12">
              <a:extLst>
                <a:ext uri="{FF2B5EF4-FFF2-40B4-BE49-F238E27FC236}">
                  <a16:creationId xmlns:a16="http://schemas.microsoft.com/office/drawing/2014/main" id="{38338226-D6E2-4EEE-B271-DB4BD096D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Forma libre 13">
              <a:extLst>
                <a:ext uri="{FF2B5EF4-FFF2-40B4-BE49-F238E27FC236}">
                  <a16:creationId xmlns:a16="http://schemas.microsoft.com/office/drawing/2014/main" id="{4878FB48-17B3-4A11-8025-DE0945CD4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orma libre 14">
              <a:extLst>
                <a:ext uri="{FF2B5EF4-FFF2-40B4-BE49-F238E27FC236}">
                  <a16:creationId xmlns:a16="http://schemas.microsoft.com/office/drawing/2014/main" id="{4150A21C-DD6D-4D3C-9E95-7A3CA263B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orma libre 15">
              <a:extLst>
                <a:ext uri="{FF2B5EF4-FFF2-40B4-BE49-F238E27FC236}">
                  <a16:creationId xmlns:a16="http://schemas.microsoft.com/office/drawing/2014/main" id="{7505BF04-104D-4180-A284-42FCD6B04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652CD06E-EB43-4697-A9C1-290232C3BA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8190" y="924232"/>
            <a:ext cx="8702007" cy="3285866"/>
          </a:xfrm>
        </p:spPr>
        <p:txBody>
          <a:bodyPr rtlCol="0">
            <a:normAutofit/>
          </a:bodyPr>
          <a:lstStyle/>
          <a:p>
            <a:pPr algn="l"/>
            <a:r>
              <a:rPr lang="es-ES" sz="6200" dirty="0">
                <a:latin typeface="Ink Free" panose="03080402000500000000" pitchFamily="66" charset="0"/>
              </a:rPr>
              <a:t>CARBOGRES SAS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FBBDE4E-FFA3-44D5-BA0B-7575E2214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8190" y="4342592"/>
            <a:ext cx="7178070" cy="1633806"/>
          </a:xfrm>
        </p:spPr>
        <p:txBody>
          <a:bodyPr rtlCol="0">
            <a:noAutofit/>
          </a:bodyPr>
          <a:lstStyle/>
          <a:p>
            <a:pPr algn="l" rtl="0"/>
            <a:r>
              <a:rPr lang="es-ES" sz="1600" dirty="0">
                <a:latin typeface="Ink Free" panose="03080402000500000000" pitchFamily="66" charset="0"/>
              </a:rPr>
              <a:t>Ficha:2057746</a:t>
            </a:r>
          </a:p>
          <a:p>
            <a:pPr algn="l" rtl="0"/>
            <a:r>
              <a:rPr lang="es-ES" sz="1600" dirty="0">
                <a:latin typeface="Ink Free" panose="03080402000500000000" pitchFamily="66" charset="0"/>
              </a:rPr>
              <a:t>Diego Alejandro Cáceres Salazar</a:t>
            </a:r>
          </a:p>
          <a:p>
            <a:pPr algn="l" rtl="0"/>
            <a:r>
              <a:rPr lang="es-ES" sz="1600" dirty="0">
                <a:latin typeface="Ink Free" panose="03080402000500000000" pitchFamily="66" charset="0"/>
              </a:rPr>
              <a:t>Guisli Nataly Ramírez Sanabria </a:t>
            </a:r>
          </a:p>
        </p:txBody>
      </p:sp>
    </p:spTree>
    <p:extLst>
      <p:ext uri="{BB962C8B-B14F-4D97-AF65-F5344CB8AC3E}">
        <p14:creationId xmlns:p14="http://schemas.microsoft.com/office/powerpoint/2010/main" val="38844669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ángulo 20">
            <a:extLst>
              <a:ext uri="{FF2B5EF4-FFF2-40B4-BE49-F238E27FC236}">
                <a16:creationId xmlns:a16="http://schemas.microsoft.com/office/drawing/2014/main" id="{E5A92FE9-DB05-4D0D-AF5A-BE8664B9F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grpSp>
        <p:nvGrpSpPr>
          <p:cNvPr id="23" name="Grupo 22">
            <a:extLst>
              <a:ext uri="{FF2B5EF4-FFF2-40B4-BE49-F238E27FC236}">
                <a16:creationId xmlns:a16="http://schemas.microsoft.com/office/drawing/2014/main" id="{53D9B26A-5143-49A7-BA98-D871D5BD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1"/>
            <a:ext cx="5014912" cy="6857999"/>
            <a:chOff x="2928938" y="-4763"/>
            <a:chExt cx="5014912" cy="6862763"/>
          </a:xfrm>
        </p:grpSpPr>
        <p:sp>
          <p:nvSpPr>
            <p:cNvPr id="24" name="Forma libre 6">
              <a:extLst>
                <a:ext uri="{FF2B5EF4-FFF2-40B4-BE49-F238E27FC236}">
                  <a16:creationId xmlns:a16="http://schemas.microsoft.com/office/drawing/2014/main" id="{68B85E55-A2A1-4682-B891-F201358A9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orma libre 7">
              <a:extLst>
                <a:ext uri="{FF2B5EF4-FFF2-40B4-BE49-F238E27FC236}">
                  <a16:creationId xmlns:a16="http://schemas.microsoft.com/office/drawing/2014/main" id="{45EF6EDB-9B5D-49E9-96FA-1AE08BF95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Forma libre 12">
              <a:extLst>
                <a:ext uri="{FF2B5EF4-FFF2-40B4-BE49-F238E27FC236}">
                  <a16:creationId xmlns:a16="http://schemas.microsoft.com/office/drawing/2014/main" id="{38338226-D6E2-4EEE-B271-DB4BD096D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Forma libre 13">
              <a:extLst>
                <a:ext uri="{FF2B5EF4-FFF2-40B4-BE49-F238E27FC236}">
                  <a16:creationId xmlns:a16="http://schemas.microsoft.com/office/drawing/2014/main" id="{4878FB48-17B3-4A11-8025-DE0945CD4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orma libre 14">
              <a:extLst>
                <a:ext uri="{FF2B5EF4-FFF2-40B4-BE49-F238E27FC236}">
                  <a16:creationId xmlns:a16="http://schemas.microsoft.com/office/drawing/2014/main" id="{4150A21C-DD6D-4D3C-9E95-7A3CA263B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orma libre 15">
              <a:extLst>
                <a:ext uri="{FF2B5EF4-FFF2-40B4-BE49-F238E27FC236}">
                  <a16:creationId xmlns:a16="http://schemas.microsoft.com/office/drawing/2014/main" id="{7505BF04-104D-4180-A284-42FCD6B04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5" name="Título 4">
            <a:extLst>
              <a:ext uri="{FF2B5EF4-FFF2-40B4-BE49-F238E27FC236}">
                <a16:creationId xmlns:a16="http://schemas.microsoft.com/office/drawing/2014/main" id="{6B3F684B-9324-4169-B53B-D962E5ED1A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82443" y="413359"/>
            <a:ext cx="5227483" cy="1202498"/>
          </a:xfrm>
        </p:spPr>
        <p:txBody>
          <a:bodyPr/>
          <a:lstStyle/>
          <a:p>
            <a:pPr algn="ctr"/>
            <a:r>
              <a:rPr lang="es-CO" dirty="0">
                <a:latin typeface="Ink Free" panose="03080402000500000000" pitchFamily="66" charset="0"/>
              </a:rPr>
              <a:t>Requerimientos</a:t>
            </a:r>
            <a:endParaRPr lang="es-MX" dirty="0">
              <a:latin typeface="Ink Free" panose="03080402000500000000" pitchFamily="66" charset="0"/>
            </a:endParaRPr>
          </a:p>
        </p:txBody>
      </p:sp>
      <p:sp>
        <p:nvSpPr>
          <p:cNvPr id="14" name="Marcador de contenido 2">
            <a:extLst>
              <a:ext uri="{FF2B5EF4-FFF2-40B4-BE49-F238E27FC236}">
                <a16:creationId xmlns:a16="http://schemas.microsoft.com/office/drawing/2014/main" id="{55B26195-7474-482B-B5E9-C1CBB59189EE}"/>
              </a:ext>
            </a:extLst>
          </p:cNvPr>
          <p:cNvSpPr txBox="1">
            <a:spLocks/>
          </p:cNvSpPr>
          <p:nvPr/>
        </p:nvSpPr>
        <p:spPr>
          <a:xfrm>
            <a:off x="627318" y="2304888"/>
            <a:ext cx="3127612" cy="323370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EDFF09">
                  <a:lumMod val="75000"/>
                </a:srgbClr>
              </a:buClr>
              <a:buSzPct val="145000"/>
              <a:buBlip>
                <a:blip r:embed="rId3"/>
              </a:buBlip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srgbClr val="161616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Marcador de contenido 2">
            <a:extLst>
              <a:ext uri="{FF2B5EF4-FFF2-40B4-BE49-F238E27FC236}">
                <a16:creationId xmlns:a16="http://schemas.microsoft.com/office/drawing/2014/main" id="{4B172510-2F5E-49EA-8A88-DA9D7825F8CF}"/>
              </a:ext>
            </a:extLst>
          </p:cNvPr>
          <p:cNvSpPr txBox="1">
            <a:spLocks/>
          </p:cNvSpPr>
          <p:nvPr/>
        </p:nvSpPr>
        <p:spPr>
          <a:xfrm>
            <a:off x="1117921" y="2194242"/>
            <a:ext cx="5721290" cy="40812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EDFF09">
                  <a:lumMod val="75000"/>
                </a:srgbClr>
              </a:buClr>
              <a:buSzPct val="145000"/>
              <a:buBlip>
                <a:blip r:embed="rId3"/>
              </a:buBlip>
              <a:tabLst/>
              <a:defRPr/>
            </a:pP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srgbClr val="161616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UML</a:t>
            </a: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EDFF09">
                  <a:lumMod val="75000"/>
                </a:srgbClr>
              </a:buClr>
              <a:buSzPct val="145000"/>
              <a:buBlip>
                <a:blip r:embed="rId3"/>
              </a:buBlip>
              <a:tabLst/>
              <a:defRPr/>
            </a:pP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srgbClr val="161616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Diagramas de bases de datos </a:t>
            </a: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EDFF09">
                  <a:lumMod val="75000"/>
                </a:srgbClr>
              </a:buClr>
              <a:buSzPct val="145000"/>
              <a:buBlip>
                <a:blip r:embed="rId3"/>
              </a:buBlip>
              <a:tabLst/>
              <a:defRPr/>
            </a:pP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srgbClr val="161616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Diagramas de arquitectura </a:t>
            </a: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EDFF09">
                  <a:lumMod val="75000"/>
                </a:srgbClr>
              </a:buClr>
              <a:buSzPct val="145000"/>
              <a:buBlip>
                <a:blip r:embed="rId3"/>
              </a:buBlip>
              <a:tabLst/>
              <a:defRPr/>
            </a:pP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srgbClr val="161616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Plan de pruebas de software casos de prueba</a:t>
            </a: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EDFF09">
                  <a:lumMod val="75000"/>
                </a:srgbClr>
              </a:buClr>
              <a:buSzPct val="145000"/>
              <a:buBlip>
                <a:blip r:embed="rId3"/>
              </a:buBlip>
              <a:tabLst/>
              <a:defRPr/>
            </a:pP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srgbClr val="161616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Cuadro comparativo de proveedores</a:t>
            </a: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EDFF09">
                  <a:lumMod val="75000"/>
                </a:srgbClr>
              </a:buClr>
              <a:buSzPct val="145000"/>
              <a:buBlip>
                <a:blip r:embed="rId3"/>
              </a:buBlip>
              <a:tabLst/>
              <a:defRPr/>
            </a:pP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srgbClr val="161616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Contrato de desarrollo de software </a:t>
            </a: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EDFF09">
                  <a:lumMod val="75000"/>
                </a:srgbClr>
              </a:buClr>
              <a:buSzPct val="145000"/>
              <a:buBlip>
                <a:blip r:embed="rId3"/>
              </a:buBlip>
              <a:tabLst/>
              <a:defRPr/>
            </a:pP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srgbClr val="161616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Documentación de las pruebas de software </a:t>
            </a: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EDFF09">
                  <a:lumMod val="75000"/>
                </a:srgbClr>
              </a:buClr>
              <a:buSzPct val="145000"/>
              <a:buBlip>
                <a:blip r:embed="rId3"/>
              </a:buBlip>
              <a:tabLst/>
              <a:defRPr/>
            </a:pP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srgbClr val="161616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El código fuente de la aplicación.</a:t>
            </a: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EDFF09">
                  <a:lumMod val="75000"/>
                </a:srgbClr>
              </a:buClr>
              <a:buSzPct val="145000"/>
              <a:buBlip>
                <a:blip r:embed="rId3"/>
              </a:buBlip>
              <a:tabLst/>
              <a:defRPr/>
            </a:pPr>
            <a:r>
              <a:rPr lang="es-MX" sz="1800" dirty="0" err="1">
                <a:solidFill>
                  <a:srgbClr val="16161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Regalame</a:t>
            </a:r>
            <a:r>
              <a:rPr lang="es-MX" sz="1800" dirty="0">
                <a:solidFill>
                  <a:srgbClr val="16161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5 que necesito el pc </a:t>
            </a:r>
            <a:r>
              <a:rPr lang="es-MX" sz="1800" dirty="0" err="1">
                <a:solidFill>
                  <a:srgbClr val="16161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</a:t>
            </a:r>
            <a:r>
              <a:rPr lang="es-MX" sz="1800" dirty="0">
                <a:solidFill>
                  <a:srgbClr val="16161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una </a:t>
            </a:r>
            <a:r>
              <a:rPr lang="es-MX" sz="1800">
                <a:solidFill>
                  <a:srgbClr val="16161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facturitaok</a:t>
            </a: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srgbClr val="161616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00481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ángulo 20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srgbClr val="161616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grpSp>
        <p:nvGrpSpPr>
          <p:cNvPr id="23" name="Grupo 22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Forma libre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orma libre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Forma libre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Forma libre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orma libre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orma libre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6802" y="276145"/>
            <a:ext cx="3248128" cy="1752599"/>
          </a:xfrm>
        </p:spPr>
        <p:txBody>
          <a:bodyPr rtlCol="0">
            <a:normAutofit/>
          </a:bodyPr>
          <a:lstStyle/>
          <a:p>
            <a:r>
              <a:rPr lang="es-ES" sz="2800" dirty="0">
                <a:latin typeface="Ink Free" panose="03080402000500000000" pitchFamily="66" charset="0"/>
              </a:rPr>
              <a:t>PLANTEAMIENTO DEL PROBLEMA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0DFF4FA-F598-4962-B6AB-31A8BE724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4084" y="2215010"/>
            <a:ext cx="3127612" cy="3233704"/>
          </a:xfrm>
        </p:spPr>
        <p:txBody>
          <a:bodyPr rtlCol="0" anchor="t">
            <a:normAutofit fontScale="85000" lnSpcReduction="10000"/>
          </a:bodyPr>
          <a:lstStyle/>
          <a:p>
            <a:pPr lvl="0">
              <a:lnSpc>
                <a:spcPct val="107000"/>
              </a:lnSpc>
              <a:buBlip>
                <a:blip r:embed="rId3"/>
              </a:buBlip>
            </a:pPr>
            <a:r>
              <a:rPr lang="es-C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Controlar en ingreso y salida del material de las bodegas.</a:t>
            </a:r>
            <a:endParaRPr lang="es-MX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buBlip>
                <a:blip r:embed="rId3"/>
              </a:buBlip>
            </a:pPr>
            <a:r>
              <a:rPr lang="es-C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Control del personal contratado y su respectivo cargo.</a:t>
            </a:r>
            <a:endParaRPr lang="es-MX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buBlip>
                <a:blip r:embed="rId3"/>
              </a:buBlip>
            </a:pPr>
            <a:r>
              <a:rPr lang="es-C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Control de los vehículos que ingresan y salen de las diferentes bodegas.</a:t>
            </a:r>
            <a:endParaRPr lang="es-MX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  <a:buBlip>
                <a:blip r:embed="rId3"/>
              </a:buBlip>
            </a:pPr>
            <a:r>
              <a:rPr lang="es-C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Generar un historial con la hora y salida de la mercancía en las bodegas.</a:t>
            </a:r>
            <a:endParaRPr lang="es-MX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/>
            <a:endParaRPr lang="es-ES" sz="1800" dirty="0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FB0C8446-55D8-4819-9A48-B92397F1E2C1}"/>
              </a:ext>
            </a:extLst>
          </p:cNvPr>
          <p:cNvSpPr txBox="1">
            <a:spLocks/>
          </p:cNvSpPr>
          <p:nvPr/>
        </p:nvSpPr>
        <p:spPr>
          <a:xfrm>
            <a:off x="4445443" y="469901"/>
            <a:ext cx="3127612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800" b="0" i="0" u="none" strike="noStrike" kern="1200" cap="none" spc="0" normalizeH="0" baseline="0" noProof="0" dirty="0">
                <a:ln w="3175" cmpd="sng">
                  <a:noFill/>
                </a:ln>
                <a:solidFill>
                  <a:srgbClr val="161616"/>
                </a:solidFill>
                <a:effectLst/>
                <a:uLnTx/>
                <a:uFillTx/>
                <a:latin typeface="Ink Free" panose="03080402000500000000" pitchFamily="66" charset="0"/>
                <a:ea typeface="+mj-ea"/>
                <a:cs typeface="+mj-cs"/>
              </a:rPr>
              <a:t>OBJETIVO GENERAL </a:t>
            </a:r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F55AB647-50C4-4723-A9E5-F31B35F7F13D}"/>
              </a:ext>
            </a:extLst>
          </p:cNvPr>
          <p:cNvSpPr txBox="1">
            <a:spLocks/>
          </p:cNvSpPr>
          <p:nvPr/>
        </p:nvSpPr>
        <p:spPr>
          <a:xfrm>
            <a:off x="8630323" y="415132"/>
            <a:ext cx="3127612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800" b="0" i="0" u="none" strike="noStrike" kern="1200" cap="none" spc="0" normalizeH="0" baseline="0" noProof="0" dirty="0">
                <a:ln w="3175" cmpd="sng">
                  <a:noFill/>
                </a:ln>
                <a:solidFill>
                  <a:srgbClr val="161616"/>
                </a:solidFill>
                <a:effectLst/>
                <a:uLnTx/>
                <a:uFillTx/>
                <a:latin typeface="Ink Free" panose="03080402000500000000" pitchFamily="66" charset="0"/>
                <a:ea typeface="+mj-ea"/>
                <a:cs typeface="+mj-cs"/>
              </a:rPr>
              <a:t>OBJETIVOS ESPECIFICOS  </a:t>
            </a:r>
          </a:p>
        </p:txBody>
      </p:sp>
      <p:sp>
        <p:nvSpPr>
          <p:cNvPr id="14" name="Marcador de contenido 2">
            <a:extLst>
              <a:ext uri="{FF2B5EF4-FFF2-40B4-BE49-F238E27FC236}">
                <a16:creationId xmlns:a16="http://schemas.microsoft.com/office/drawing/2014/main" id="{7846F5F7-30BC-460D-8B26-F887D43A1B1E}"/>
              </a:ext>
            </a:extLst>
          </p:cNvPr>
          <p:cNvSpPr txBox="1">
            <a:spLocks/>
          </p:cNvSpPr>
          <p:nvPr/>
        </p:nvSpPr>
        <p:spPr>
          <a:xfrm>
            <a:off x="627318" y="2304888"/>
            <a:ext cx="3127612" cy="323370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EDFF09">
                  <a:lumMod val="75000"/>
                </a:srgbClr>
              </a:buClr>
              <a:buSzPct val="145000"/>
              <a:buBlip>
                <a:blip r:embed="rId3"/>
              </a:buBlip>
              <a:tabLst/>
              <a:defRPr/>
            </a:pP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srgbClr val="161616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Actual mente la empresa maneja en ingreso y salida en diferentes libros los cuales están en cada una de las bodegas y esto no permite tener un control exacto del inventario en bodega</a:t>
            </a: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srgbClr val="161616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Marcador de contenido 2">
            <a:extLst>
              <a:ext uri="{FF2B5EF4-FFF2-40B4-BE49-F238E27FC236}">
                <a16:creationId xmlns:a16="http://schemas.microsoft.com/office/drawing/2014/main" id="{01BFF862-A940-4552-BD8B-E96B02696DBC}"/>
              </a:ext>
            </a:extLst>
          </p:cNvPr>
          <p:cNvSpPr txBox="1">
            <a:spLocks/>
          </p:cNvSpPr>
          <p:nvPr/>
        </p:nvSpPr>
        <p:spPr>
          <a:xfrm>
            <a:off x="4524255" y="2222632"/>
            <a:ext cx="3127612" cy="323370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EDFF09">
                  <a:lumMod val="75000"/>
                </a:srgbClr>
              </a:buClr>
              <a:buSzPct val="145000"/>
              <a:buBlip>
                <a:blip r:embed="rId3"/>
              </a:buBlip>
              <a:tabLst/>
              <a:defRPr/>
            </a:pP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srgbClr val="161616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+mn-cs"/>
              </a:rPr>
              <a:t>Diseñar un aplicativo de escritorio que permita mejorar el control del inventario y del personal involucrado que esta empresa maneja en sus distintas bodegas</a:t>
            </a: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srgbClr val="161616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D6019A20-A87B-4185-B638-FC1056690DF6}"/>
              </a:ext>
            </a:extLst>
          </p:cNvPr>
          <p:cNvSpPr txBox="1"/>
          <p:nvPr/>
        </p:nvSpPr>
        <p:spPr>
          <a:xfrm>
            <a:off x="4564583" y="5538592"/>
            <a:ext cx="30469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>
                <a:latin typeface="Ink Free" panose="03080402000500000000" pitchFamily="66" charset="0"/>
                <a:hlinkClick r:id="rId4" action="ppaction://hlinkfile"/>
              </a:rPr>
              <a:t>PRIMER TRIMESTRE.pdf</a:t>
            </a:r>
            <a:endParaRPr lang="es-MX" dirty="0">
              <a:latin typeface="Ink Free" panose="03080402000500000000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61673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ángulo 20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srgbClr val="161616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grpSp>
        <p:nvGrpSpPr>
          <p:cNvPr id="23" name="Grupo 22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Forma libre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orma libre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Forma libre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Forma libre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orma libre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orma libre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702" y="318891"/>
            <a:ext cx="8234433" cy="1752599"/>
          </a:xfrm>
        </p:spPr>
        <p:txBody>
          <a:bodyPr rtlCol="0">
            <a:normAutofit/>
          </a:bodyPr>
          <a:lstStyle/>
          <a:p>
            <a:pPr algn="l"/>
            <a:r>
              <a:rPr lang="es-ES" sz="2800" dirty="0">
                <a:latin typeface="Ink Free" panose="03080402000500000000" pitchFamily="66" charset="0"/>
              </a:rPr>
              <a:t>DIAGRAMAS UML </a:t>
            </a:r>
          </a:p>
        </p:txBody>
      </p:sp>
      <p:sp>
        <p:nvSpPr>
          <p:cNvPr id="15" name="Marcador de contenido 2">
            <a:extLst>
              <a:ext uri="{FF2B5EF4-FFF2-40B4-BE49-F238E27FC236}">
                <a16:creationId xmlns:a16="http://schemas.microsoft.com/office/drawing/2014/main" id="{01BFF862-A940-4552-BD8B-E96B02696DBC}"/>
              </a:ext>
            </a:extLst>
          </p:cNvPr>
          <p:cNvSpPr txBox="1">
            <a:spLocks/>
          </p:cNvSpPr>
          <p:nvPr/>
        </p:nvSpPr>
        <p:spPr>
          <a:xfrm>
            <a:off x="432558" y="2090540"/>
            <a:ext cx="6248952" cy="36213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EDFF09">
                  <a:lumMod val="75000"/>
                </a:srgbClr>
              </a:buClr>
              <a:buSzPct val="145000"/>
              <a:buNone/>
              <a:tabLst/>
              <a:defRPr/>
            </a:pPr>
            <a:r>
              <a:rPr lang="es-CO" sz="1800" dirty="0">
                <a:solidFill>
                  <a:srgbClr val="161616"/>
                </a:solidFill>
                <a:latin typeface="Arial" panose="020B0604020202020204" pitchFamily="34" charset="0"/>
              </a:rPr>
              <a:t>En el siguiente documento se encuentra los siguientes diagramas </a:t>
            </a:r>
            <a:endParaRPr lang="es-MX" sz="1800" dirty="0">
              <a:solidFill>
                <a:srgbClr val="161616"/>
              </a:solidFill>
              <a:latin typeface="Arial" panose="020B0604020202020204" pitchFamily="34" charset="0"/>
            </a:endParaRP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EDFF09">
                  <a:lumMod val="75000"/>
                </a:srgbClr>
              </a:buClr>
              <a:buSzPct val="145000"/>
              <a:buBlip>
                <a:blip r:embed="rId3"/>
              </a:buBlip>
              <a:tabLst/>
              <a:defRPr/>
            </a:pPr>
            <a:r>
              <a:rPr lang="es-MX" sz="1800" dirty="0">
                <a:solidFill>
                  <a:srgbClr val="161616"/>
                </a:solidFill>
                <a:latin typeface="Arial" panose="020B0604020202020204" pitchFamily="34" charset="0"/>
              </a:rPr>
              <a:t>Diagrama De Distribución……………………………</a:t>
            </a: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EDFF09">
                  <a:lumMod val="75000"/>
                </a:srgbClr>
              </a:buClr>
              <a:buSzPct val="145000"/>
              <a:buBlip>
                <a:blip r:embed="rId3"/>
              </a:buBlip>
              <a:tabLst/>
              <a:defRPr/>
            </a:pPr>
            <a:r>
              <a:rPr lang="es-MX" sz="1800" dirty="0">
                <a:solidFill>
                  <a:srgbClr val="161616"/>
                </a:solidFill>
                <a:latin typeface="Arial" panose="020B0604020202020204" pitchFamily="34" charset="0"/>
              </a:rPr>
              <a:t>Diagrama De Clases…………………………………</a:t>
            </a: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EDFF09">
                  <a:lumMod val="75000"/>
                </a:srgbClr>
              </a:buClr>
              <a:buSzPct val="145000"/>
              <a:buBlip>
                <a:blip r:embed="rId3"/>
              </a:buBlip>
              <a:tabLst/>
              <a:defRPr/>
            </a:pPr>
            <a:r>
              <a:rPr lang="es-MX" sz="1800" dirty="0">
                <a:solidFill>
                  <a:srgbClr val="161616"/>
                </a:solidFill>
                <a:latin typeface="Arial" panose="020B0604020202020204" pitchFamily="34" charset="0"/>
              </a:rPr>
              <a:t>Diagramas de Bases de Datos……………………..</a:t>
            </a: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EDFF09">
                  <a:lumMod val="75000"/>
                </a:srgbClr>
              </a:buClr>
              <a:buSzPct val="145000"/>
              <a:buBlip>
                <a:blip r:embed="rId3"/>
              </a:buBlip>
              <a:tabLst/>
              <a:defRPr/>
            </a:pPr>
            <a:r>
              <a:rPr lang="es-MX" sz="1800" dirty="0">
                <a:solidFill>
                  <a:srgbClr val="161616"/>
                </a:solidFill>
                <a:latin typeface="Arial" panose="020B0604020202020204" pitchFamily="34" charset="0"/>
              </a:rPr>
              <a:t>Diagramas de Arquitectura………………………….</a:t>
            </a: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EDFF09">
                  <a:lumMod val="75000"/>
                </a:srgbClr>
              </a:buClr>
              <a:buSzPct val="145000"/>
              <a:buBlip>
                <a:blip r:embed="rId3"/>
              </a:buBlip>
              <a:tabLst/>
              <a:defRPr/>
            </a:pPr>
            <a:r>
              <a:rPr lang="es-MX" sz="1800" dirty="0">
                <a:solidFill>
                  <a:srgbClr val="161616"/>
                </a:solidFill>
                <a:latin typeface="Arial" panose="020B0604020202020204" pitchFamily="34" charset="0"/>
              </a:rPr>
              <a:t>Modelo Tecnológico de la Aplicación………………</a:t>
            </a: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EDFF09">
                  <a:lumMod val="75000"/>
                </a:srgbClr>
              </a:buClr>
              <a:buSzPct val="145000"/>
              <a:buBlip>
                <a:blip r:embed="rId3"/>
              </a:buBlip>
              <a:tabLst/>
              <a:defRPr/>
            </a:pPr>
            <a:r>
              <a:rPr lang="es-MX" sz="1800" dirty="0" err="1">
                <a:solidFill>
                  <a:srgbClr val="161616"/>
                </a:solidFill>
                <a:latin typeface="Arial" panose="020B0604020202020204" pitchFamily="34" charset="0"/>
                <a:hlinkClick r:id="rId4" action="ppaction://hlinkfile"/>
              </a:rPr>
              <a:t>Diagrmas</a:t>
            </a:r>
            <a:r>
              <a:rPr lang="es-MX" sz="1800" dirty="0">
                <a:solidFill>
                  <a:srgbClr val="161616"/>
                </a:solidFill>
                <a:latin typeface="Arial" panose="020B0604020202020204" pitchFamily="34" charset="0"/>
                <a:hlinkClick r:id="rId4" action="ppaction://hlinkfile"/>
              </a:rPr>
              <a:t> .</a:t>
            </a:r>
            <a:r>
              <a:rPr lang="es-MX" sz="1800" dirty="0" err="1">
                <a:solidFill>
                  <a:srgbClr val="161616"/>
                </a:solidFill>
                <a:latin typeface="Arial" panose="020B0604020202020204" pitchFamily="34" charset="0"/>
                <a:hlinkClick r:id="rId4" action="ppaction://hlinkfile"/>
              </a:rPr>
              <a:t>pdf</a:t>
            </a:r>
            <a:endParaRPr lang="es-MX" sz="1800" dirty="0">
              <a:solidFill>
                <a:srgbClr val="161616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49924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158902-AF75-41EC-9F43-E32BE2534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>
                <a:solidFill>
                  <a:schemeClr val="bg1"/>
                </a:solidFill>
                <a:latin typeface="Ink Free" panose="03080402000500000000" pitchFamily="66" charset="0"/>
              </a:rPr>
              <a:t>DOCUMENTOS ANEXOS </a:t>
            </a:r>
            <a:endParaRPr lang="es-MX" dirty="0">
              <a:latin typeface="Ink Free" panose="03080402000500000000" pitchFamily="66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8305713-48BF-44EF-85FB-2D07BB486B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 dirty="0"/>
          </a:p>
          <a:p>
            <a:endParaRPr lang="es-MX" dirty="0"/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B48D6CC4-B069-4F18-8980-311B786B38C1}"/>
              </a:ext>
            </a:extLst>
          </p:cNvPr>
          <p:cNvSpPr txBox="1">
            <a:spLocks/>
          </p:cNvSpPr>
          <p:nvPr/>
        </p:nvSpPr>
        <p:spPr>
          <a:xfrm>
            <a:off x="432558" y="2090539"/>
            <a:ext cx="9851310" cy="37591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EDFF09">
                  <a:lumMod val="75000"/>
                </a:srgbClr>
              </a:buClr>
              <a:buSzPct val="145000"/>
              <a:buNone/>
              <a:tabLst/>
              <a:defRPr/>
            </a:pPr>
            <a:r>
              <a:rPr lang="es-CO" sz="1800" dirty="0">
                <a:solidFill>
                  <a:srgbClr val="161616"/>
                </a:solidFill>
                <a:latin typeface="Arial" panose="020B0604020202020204" pitchFamily="34" charset="0"/>
              </a:rPr>
              <a:t>En el siguiente documento se encuentra los siguientes documentos  </a:t>
            </a:r>
            <a:endParaRPr lang="es-MX" sz="1800" dirty="0">
              <a:solidFill>
                <a:srgbClr val="161616"/>
              </a:solidFill>
              <a:latin typeface="Arial" panose="020B0604020202020204" pitchFamily="34" charset="0"/>
            </a:endParaRP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EDFF09">
                  <a:lumMod val="75000"/>
                </a:srgbClr>
              </a:buClr>
              <a:buSzPct val="145000"/>
              <a:buBlip>
                <a:blip r:embed="rId2"/>
              </a:buBlip>
              <a:tabLst/>
              <a:defRPr/>
            </a:pPr>
            <a:r>
              <a:rPr lang="es-MX" sz="1800" dirty="0">
                <a:solidFill>
                  <a:srgbClr val="161616"/>
                </a:solidFill>
                <a:latin typeface="Arial" panose="020B0604020202020204" pitchFamily="34" charset="0"/>
              </a:rPr>
              <a:t>Arquitectura del aplicativo……………………………</a:t>
            </a: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EDFF09">
                  <a:lumMod val="75000"/>
                </a:srgbClr>
              </a:buClr>
              <a:buSzPct val="145000"/>
              <a:buBlip>
                <a:blip r:embed="rId2"/>
              </a:buBlip>
              <a:tabLst/>
              <a:defRPr/>
            </a:pPr>
            <a:r>
              <a:rPr lang="es-MX" sz="1800" dirty="0">
                <a:solidFill>
                  <a:srgbClr val="161616"/>
                </a:solidFill>
                <a:latin typeface="Arial" panose="020B0604020202020204" pitchFamily="34" charset="0"/>
                <a:hlinkClick r:id="rId3" action="ppaction://hlinkfile"/>
              </a:rPr>
              <a:t>Arquitectura (1).pdf</a:t>
            </a:r>
            <a:endParaRPr lang="es-MX" sz="1800" dirty="0">
              <a:solidFill>
                <a:srgbClr val="161616"/>
              </a:solidFill>
              <a:latin typeface="Arial" panose="020B0604020202020204" pitchFamily="34" charset="0"/>
            </a:endParaRP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EDFF09">
                  <a:lumMod val="75000"/>
                </a:srgbClr>
              </a:buClr>
              <a:buSzPct val="145000"/>
              <a:buBlip>
                <a:blip r:embed="rId2"/>
              </a:buBlip>
              <a:tabLst/>
              <a:defRPr/>
            </a:pPr>
            <a:r>
              <a:rPr lang="es-MX" sz="1800" dirty="0">
                <a:solidFill>
                  <a:srgbClr val="161616"/>
                </a:solidFill>
                <a:latin typeface="Arial" panose="020B0604020202020204" pitchFamily="34" charset="0"/>
              </a:rPr>
              <a:t>Manual operacional..…………………………………</a:t>
            </a: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EDFF09">
                  <a:lumMod val="75000"/>
                </a:srgbClr>
              </a:buClr>
              <a:buSzPct val="145000"/>
              <a:buBlip>
                <a:blip r:embed="rId2"/>
              </a:buBlip>
              <a:tabLst/>
              <a:defRPr/>
            </a:pPr>
            <a:r>
              <a:rPr lang="es-MX" sz="1800" dirty="0">
                <a:solidFill>
                  <a:srgbClr val="161616"/>
                </a:solidFill>
                <a:latin typeface="Arial" panose="020B0604020202020204" pitchFamily="34" charset="0"/>
                <a:hlinkClick r:id="rId4" action="ppaction://hlinkfile"/>
              </a:rPr>
              <a:t>manual operacional.pdf</a:t>
            </a:r>
            <a:endParaRPr lang="es-MX" sz="1800" dirty="0">
              <a:solidFill>
                <a:srgbClr val="161616"/>
              </a:solidFill>
              <a:latin typeface="Arial" panose="020B0604020202020204" pitchFamily="34" charset="0"/>
            </a:endParaRP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EDFF09">
                  <a:lumMod val="75000"/>
                </a:srgbClr>
              </a:buClr>
              <a:buSzPct val="145000"/>
              <a:buBlip>
                <a:blip r:embed="rId2"/>
              </a:buBlip>
              <a:tabLst/>
              <a:defRPr/>
            </a:pPr>
            <a:r>
              <a:rPr lang="es-MX" sz="1800" dirty="0">
                <a:solidFill>
                  <a:srgbClr val="161616"/>
                </a:solidFill>
                <a:latin typeface="Arial" panose="020B0604020202020204" pitchFamily="34" charset="0"/>
              </a:rPr>
              <a:t>Cuadro comparativo…………..……………………..</a:t>
            </a: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EDFF09">
                  <a:lumMod val="75000"/>
                </a:srgbClr>
              </a:buClr>
              <a:buSzPct val="145000"/>
              <a:buBlip>
                <a:blip r:embed="rId2"/>
              </a:buBlip>
              <a:tabLst/>
              <a:defRPr/>
            </a:pPr>
            <a:r>
              <a:rPr lang="es-MX" sz="1800" dirty="0">
                <a:solidFill>
                  <a:srgbClr val="161616"/>
                </a:solidFill>
                <a:latin typeface="Arial" panose="020B0604020202020204" pitchFamily="34" charset="0"/>
                <a:hlinkClick r:id="rId5" action="ppaction://hlinkfile"/>
              </a:rPr>
              <a:t>cuadro comparativo.pdf</a:t>
            </a:r>
            <a:endParaRPr lang="es-MX" sz="1800" dirty="0">
              <a:solidFill>
                <a:srgbClr val="161616"/>
              </a:solidFill>
              <a:latin typeface="Arial" panose="020B0604020202020204" pitchFamily="34" charset="0"/>
            </a:endParaRP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EDFF09">
                  <a:lumMod val="75000"/>
                </a:srgbClr>
              </a:buClr>
              <a:buSzPct val="145000"/>
              <a:buBlip>
                <a:blip r:embed="rId2"/>
              </a:buBlip>
              <a:tabLst/>
              <a:defRPr/>
            </a:pPr>
            <a:r>
              <a:rPr lang="es-MX" sz="1800" dirty="0">
                <a:solidFill>
                  <a:srgbClr val="161616"/>
                </a:solidFill>
                <a:latin typeface="Arial" panose="020B0604020202020204" pitchFamily="34" charset="0"/>
              </a:rPr>
              <a:t>Contrato de desarrollo……………………………….</a:t>
            </a: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EDFF09">
                  <a:lumMod val="75000"/>
                </a:srgbClr>
              </a:buClr>
              <a:buSzPct val="145000"/>
              <a:buBlip>
                <a:blip r:embed="rId2"/>
              </a:buBlip>
              <a:tabLst/>
              <a:defRPr/>
            </a:pPr>
            <a:r>
              <a:rPr lang="es-MX" sz="1800" dirty="0">
                <a:solidFill>
                  <a:srgbClr val="161616"/>
                </a:solidFill>
                <a:latin typeface="Arial" panose="020B0604020202020204" pitchFamily="34" charset="0"/>
                <a:hlinkClick r:id="rId6" action="ppaction://hlinkfile"/>
              </a:rPr>
              <a:t>Contrato de desarrollo.pdf</a:t>
            </a:r>
            <a:endParaRPr lang="es-MX" sz="1800" dirty="0">
              <a:solidFill>
                <a:srgbClr val="161616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9862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ángulo 20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srgbClr val="161616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grpSp>
        <p:nvGrpSpPr>
          <p:cNvPr id="23" name="Grupo 22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Forma libre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orma libre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Forma libre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Forma libre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orma libre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orma libre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16" name="Título 1">
            <a:extLst>
              <a:ext uri="{FF2B5EF4-FFF2-40B4-BE49-F238E27FC236}">
                <a16:creationId xmlns:a16="http://schemas.microsoft.com/office/drawing/2014/main" id="{107D6C95-D753-421E-A58B-43A0C1F45F99}"/>
              </a:ext>
            </a:extLst>
          </p:cNvPr>
          <p:cNvSpPr txBox="1">
            <a:spLocks/>
          </p:cNvSpPr>
          <p:nvPr/>
        </p:nvSpPr>
        <p:spPr>
          <a:xfrm>
            <a:off x="528755" y="649369"/>
            <a:ext cx="4155892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2800" dirty="0">
                <a:latin typeface="Ink Free" panose="03080402000500000000" pitchFamily="66" charset="0"/>
              </a:rPr>
              <a:t>PRUEBAS DE SOFTWARE</a:t>
            </a:r>
          </a:p>
          <a:p>
            <a:r>
              <a:rPr lang="es-ES" sz="2800" dirty="0">
                <a:latin typeface="Ink Free" panose="03080402000500000000" pitchFamily="66" charset="0"/>
              </a:rPr>
              <a:t>(documentación)</a:t>
            </a:r>
          </a:p>
        </p:txBody>
      </p:sp>
      <p:sp>
        <p:nvSpPr>
          <p:cNvPr id="17" name="Marcador de contenido 2">
            <a:extLst>
              <a:ext uri="{FF2B5EF4-FFF2-40B4-BE49-F238E27FC236}">
                <a16:creationId xmlns:a16="http://schemas.microsoft.com/office/drawing/2014/main" id="{1B7A7189-2493-414B-8746-D9A4E3B0966F}"/>
              </a:ext>
            </a:extLst>
          </p:cNvPr>
          <p:cNvSpPr txBox="1">
            <a:spLocks/>
          </p:cNvSpPr>
          <p:nvPr/>
        </p:nvSpPr>
        <p:spPr>
          <a:xfrm>
            <a:off x="4211895" y="2524473"/>
            <a:ext cx="3026672" cy="27305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EDFF09">
                  <a:lumMod val="75000"/>
                </a:srgbClr>
              </a:buClr>
              <a:buSzPct val="145000"/>
              <a:buBlip>
                <a:blip r:embed="rId3"/>
              </a:buBlip>
              <a:tabLst/>
              <a:defRPr/>
            </a:pPr>
            <a:r>
              <a:rPr lang="es-MX" sz="1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Las pruebas son la forma en que puede estar seguro acerca de la funcionalidad, el rendimiento y la experiencia del usuario</a:t>
            </a: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EDFF09">
                  <a:lumMod val="75000"/>
                </a:srgbClr>
              </a:buClr>
              <a:buSzPct val="145000"/>
              <a:buBlip>
                <a:blip r:embed="rId3"/>
              </a:buBlip>
              <a:tabLst/>
              <a:defRPr/>
            </a:pPr>
            <a:r>
              <a:rPr kumimoji="0" lang="es-MX" sz="1400" u="none" strike="noStrike" kern="1200" cap="none" spc="0" normalizeH="0" baseline="0" noProof="0" dirty="0">
                <a:ln>
                  <a:noFill/>
                </a:ln>
                <a:solidFill>
                  <a:srgbClr val="202124"/>
                </a:solidFill>
                <a:uLnTx/>
                <a:uFillTx/>
                <a:latin typeface="arial" panose="020B0604020202020204" pitchFamily="34" charset="0"/>
                <a:ea typeface="+mn-ea"/>
                <a:cs typeface="+mn-cs"/>
                <a:hlinkClick r:id="rId4" action="ppaction://hlinkfile"/>
              </a:rPr>
              <a:t>Prueba De Software .</a:t>
            </a:r>
            <a:r>
              <a:rPr kumimoji="0" lang="es-MX" sz="1400" u="none" strike="noStrike" kern="1200" cap="none" spc="0" normalizeH="0" baseline="0" noProof="0" dirty="0" err="1">
                <a:ln>
                  <a:noFill/>
                </a:ln>
                <a:solidFill>
                  <a:srgbClr val="202124"/>
                </a:solidFill>
                <a:uLnTx/>
                <a:uFillTx/>
                <a:latin typeface="arial" panose="020B0604020202020204" pitchFamily="34" charset="0"/>
                <a:ea typeface="+mn-ea"/>
                <a:cs typeface="+mn-cs"/>
                <a:hlinkClick r:id="rId4" action="ppaction://hlinkfile"/>
              </a:rPr>
              <a:t>pdf</a:t>
            </a:r>
            <a:endParaRPr kumimoji="0" lang="es-MX" sz="1400" u="none" strike="noStrike" kern="1200" cap="none" spc="0" normalizeH="0" baseline="0" noProof="0" dirty="0">
              <a:ln>
                <a:noFill/>
              </a:ln>
              <a:solidFill>
                <a:srgbClr val="202124"/>
              </a:solidFill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EDFF09">
                  <a:lumMod val="75000"/>
                </a:srgbClr>
              </a:buClr>
              <a:buSzPct val="145000"/>
              <a:buNone/>
              <a:tabLst/>
              <a:defRPr/>
            </a:pPr>
            <a:endParaRPr kumimoji="0" lang="es-MX" sz="1400" u="none" strike="noStrike" kern="1200" cap="none" spc="0" normalizeH="0" baseline="0" noProof="0" dirty="0">
              <a:ln>
                <a:noFill/>
              </a:ln>
              <a:solidFill>
                <a:srgbClr val="202124"/>
              </a:solidFill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225D6234-3371-4259-98E4-BC902B25DB1D}"/>
              </a:ext>
            </a:extLst>
          </p:cNvPr>
          <p:cNvSpPr txBox="1">
            <a:spLocks/>
          </p:cNvSpPr>
          <p:nvPr/>
        </p:nvSpPr>
        <p:spPr>
          <a:xfrm>
            <a:off x="3762558" y="488619"/>
            <a:ext cx="4155892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2800" dirty="0">
                <a:latin typeface="Ink Free" panose="03080402000500000000" pitchFamily="66" charset="0"/>
              </a:rPr>
              <a:t>PRUEBAS DE SOFTWARE</a:t>
            </a:r>
          </a:p>
        </p:txBody>
      </p:sp>
      <p:sp>
        <p:nvSpPr>
          <p:cNvPr id="13" name="Marcador de contenido 2">
            <a:extLst>
              <a:ext uri="{FF2B5EF4-FFF2-40B4-BE49-F238E27FC236}">
                <a16:creationId xmlns:a16="http://schemas.microsoft.com/office/drawing/2014/main" id="{5571922B-4D1F-4350-AC94-5CACC88A95B2}"/>
              </a:ext>
            </a:extLst>
          </p:cNvPr>
          <p:cNvSpPr txBox="1">
            <a:spLocks/>
          </p:cNvSpPr>
          <p:nvPr/>
        </p:nvSpPr>
        <p:spPr>
          <a:xfrm>
            <a:off x="982267" y="2551613"/>
            <a:ext cx="3026672" cy="27305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EDFF09">
                  <a:lumMod val="75000"/>
                </a:srgbClr>
              </a:buClr>
              <a:buSzPct val="145000"/>
              <a:buBlip>
                <a:blip r:embed="rId3"/>
              </a:buBlip>
              <a:tabLst/>
              <a:defRPr/>
            </a:pPr>
            <a:r>
              <a:rPr lang="es-MX" sz="1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s-MX" sz="1400" dirty="0">
                <a:solidFill>
                  <a:srgbClr val="202124"/>
                </a:solidFill>
                <a:latin typeface="arial" panose="020B0604020202020204" pitchFamily="34" charset="0"/>
              </a:rPr>
              <a:t>Son las pruebas ya realizadas </a:t>
            </a:r>
            <a:endParaRPr lang="es-MX" sz="1400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EDFF09">
                  <a:lumMod val="75000"/>
                </a:srgbClr>
              </a:buClr>
              <a:buSzPct val="145000"/>
              <a:buBlip>
                <a:blip r:embed="rId3"/>
              </a:buBlip>
              <a:tabLst/>
              <a:defRPr/>
            </a:pPr>
            <a:r>
              <a:rPr kumimoji="0" lang="es-MX" sz="1400" u="none" strike="noStrike" kern="1200" cap="none" spc="0" normalizeH="0" baseline="0" noProof="0" dirty="0" err="1">
                <a:ln>
                  <a:noFill/>
                </a:ln>
                <a:solidFill>
                  <a:srgbClr val="202124"/>
                </a:solidFill>
                <a:uLnTx/>
                <a:uFillTx/>
                <a:latin typeface="arial" panose="020B0604020202020204" pitchFamily="34" charset="0"/>
                <a:ea typeface="+mn-ea"/>
                <a:cs typeface="+mn-cs"/>
                <a:hlinkClick r:id="rId5" action="ppaction://hlinkfile"/>
              </a:rPr>
              <a:t>Documentacion</a:t>
            </a:r>
            <a:r>
              <a:rPr kumimoji="0" lang="es-MX" sz="1400" u="none" strike="noStrike" kern="1200" cap="none" spc="0" normalizeH="0" baseline="0" noProof="0" dirty="0">
                <a:ln>
                  <a:noFill/>
                </a:ln>
                <a:solidFill>
                  <a:srgbClr val="202124"/>
                </a:solidFill>
                <a:uLnTx/>
                <a:uFillTx/>
                <a:latin typeface="arial" panose="020B0604020202020204" pitchFamily="34" charset="0"/>
                <a:ea typeface="+mn-ea"/>
                <a:cs typeface="+mn-cs"/>
                <a:hlinkClick r:id="rId5" action="ppaction://hlinkfile"/>
              </a:rPr>
              <a:t> de las pruebas .</a:t>
            </a:r>
            <a:r>
              <a:rPr kumimoji="0" lang="es-MX" sz="1400" u="none" strike="noStrike" kern="1200" cap="none" spc="0" normalizeH="0" baseline="0" noProof="0" dirty="0" err="1">
                <a:ln>
                  <a:noFill/>
                </a:ln>
                <a:solidFill>
                  <a:srgbClr val="202124"/>
                </a:solidFill>
                <a:uLnTx/>
                <a:uFillTx/>
                <a:latin typeface="arial" panose="020B0604020202020204" pitchFamily="34" charset="0"/>
                <a:ea typeface="+mn-ea"/>
                <a:cs typeface="+mn-cs"/>
                <a:hlinkClick r:id="rId5" action="ppaction://hlinkfile"/>
              </a:rPr>
              <a:t>pdf</a:t>
            </a:r>
            <a:endParaRPr kumimoji="0" lang="es-MX" sz="1400" u="none" strike="noStrike" kern="1200" cap="none" spc="0" normalizeH="0" baseline="0" noProof="0" dirty="0">
              <a:ln>
                <a:noFill/>
              </a:ln>
              <a:solidFill>
                <a:srgbClr val="202124"/>
              </a:solidFill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EDFF09">
                  <a:lumMod val="75000"/>
                </a:srgbClr>
              </a:buClr>
              <a:buSzPct val="145000"/>
              <a:buNone/>
              <a:tabLst/>
              <a:defRPr/>
            </a:pPr>
            <a:endParaRPr kumimoji="0" lang="es-MX" sz="1400" u="none" strike="noStrike" kern="1200" cap="none" spc="0" normalizeH="0" baseline="0" noProof="0" dirty="0">
              <a:ln>
                <a:noFill/>
              </a:ln>
              <a:solidFill>
                <a:srgbClr val="202124"/>
              </a:solidFill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4" name="Título 1">
            <a:extLst>
              <a:ext uri="{FF2B5EF4-FFF2-40B4-BE49-F238E27FC236}">
                <a16:creationId xmlns:a16="http://schemas.microsoft.com/office/drawing/2014/main" id="{70E85B34-5B9B-45B7-AF90-A3CAB6BD97ED}"/>
              </a:ext>
            </a:extLst>
          </p:cNvPr>
          <p:cNvSpPr txBox="1">
            <a:spLocks/>
          </p:cNvSpPr>
          <p:nvPr/>
        </p:nvSpPr>
        <p:spPr>
          <a:xfrm>
            <a:off x="7096569" y="440603"/>
            <a:ext cx="4155892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2800" dirty="0">
                <a:latin typeface="Ink Free" panose="03080402000500000000" pitchFamily="66" charset="0"/>
              </a:rPr>
              <a:t>CODIGO</a:t>
            </a:r>
          </a:p>
          <a:p>
            <a:r>
              <a:rPr lang="es-ES" sz="2800" dirty="0">
                <a:latin typeface="Ink Free" panose="03080402000500000000" pitchFamily="66" charset="0"/>
              </a:rPr>
              <a:t>FUENTE </a:t>
            </a:r>
          </a:p>
        </p:txBody>
      </p:sp>
      <p:sp>
        <p:nvSpPr>
          <p:cNvPr id="15" name="Marcador de contenido 2">
            <a:extLst>
              <a:ext uri="{FF2B5EF4-FFF2-40B4-BE49-F238E27FC236}">
                <a16:creationId xmlns:a16="http://schemas.microsoft.com/office/drawing/2014/main" id="{B27EAC76-9C40-46B0-B891-E6A3C7124C91}"/>
              </a:ext>
            </a:extLst>
          </p:cNvPr>
          <p:cNvSpPr txBox="1">
            <a:spLocks/>
          </p:cNvSpPr>
          <p:nvPr/>
        </p:nvSpPr>
        <p:spPr>
          <a:xfrm>
            <a:off x="7783901" y="2488982"/>
            <a:ext cx="3026672" cy="27305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EDFF09">
                  <a:lumMod val="75000"/>
                </a:srgbClr>
              </a:buClr>
              <a:buSzPct val="145000"/>
              <a:buBlip>
                <a:blip r:embed="rId3"/>
              </a:buBlip>
              <a:tabLst/>
              <a:defRPr/>
            </a:pPr>
            <a:r>
              <a:rPr lang="es-MX" sz="1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s-MX" sz="1400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El código fuente de un programa informático es un conjunto de líneas de texto con los pasos que debe seguir la computadora para ejecutar un cargador.</a:t>
            </a: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EDFF09">
                  <a:lumMod val="75000"/>
                </a:srgbClr>
              </a:buClr>
              <a:buSzPct val="145000"/>
              <a:buBlip>
                <a:blip r:embed="rId3"/>
              </a:buBlip>
              <a:tabLst/>
              <a:defRPr/>
            </a:pPr>
            <a:r>
              <a:rPr kumimoji="0" lang="es-MX" sz="1400" u="none" strike="noStrike" kern="1200" cap="none" spc="0" normalizeH="0" baseline="0" noProof="0" dirty="0">
                <a:ln>
                  <a:noFill/>
                </a:ln>
                <a:solidFill>
                  <a:srgbClr val="202124"/>
                </a:solidFill>
                <a:uLnTx/>
                <a:uFillTx/>
                <a:latin typeface="arial" panose="020B0604020202020204" pitchFamily="34" charset="0"/>
                <a:ea typeface="+mn-ea"/>
                <a:cs typeface="+mn-cs"/>
                <a:hlinkClick r:id="rId6" action="ppaction://hlinkfile"/>
              </a:rPr>
              <a:t>El </a:t>
            </a:r>
            <a:r>
              <a:rPr kumimoji="0" lang="es-MX" sz="1400" u="none" strike="noStrike" kern="1200" cap="none" spc="0" normalizeH="0" baseline="0" noProof="0" dirty="0" err="1">
                <a:ln>
                  <a:noFill/>
                </a:ln>
                <a:solidFill>
                  <a:srgbClr val="202124"/>
                </a:solidFill>
                <a:uLnTx/>
                <a:uFillTx/>
                <a:latin typeface="arial" panose="020B0604020202020204" pitchFamily="34" charset="0"/>
                <a:ea typeface="+mn-ea"/>
                <a:cs typeface="+mn-cs"/>
                <a:hlinkClick r:id="rId6" action="ppaction://hlinkfile"/>
              </a:rPr>
              <a:t>codigo</a:t>
            </a:r>
            <a:r>
              <a:rPr kumimoji="0" lang="es-MX" sz="1400" u="none" strike="noStrike" kern="1200" cap="none" spc="0" normalizeH="0" baseline="0" noProof="0" dirty="0">
                <a:ln>
                  <a:noFill/>
                </a:ln>
                <a:solidFill>
                  <a:srgbClr val="202124"/>
                </a:solidFill>
                <a:uLnTx/>
                <a:uFillTx/>
                <a:latin typeface="arial" panose="020B0604020202020204" pitchFamily="34" charset="0"/>
                <a:ea typeface="+mn-ea"/>
                <a:cs typeface="+mn-cs"/>
                <a:hlinkClick r:id="rId6" action="ppaction://hlinkfile"/>
              </a:rPr>
              <a:t> fuente.pdf</a:t>
            </a:r>
            <a:endParaRPr kumimoji="0" lang="es-MX" sz="1400" u="none" strike="noStrike" kern="1200" cap="none" spc="0" normalizeH="0" baseline="0" noProof="0" dirty="0">
              <a:ln>
                <a:noFill/>
              </a:ln>
              <a:solidFill>
                <a:srgbClr val="202124"/>
              </a:solidFill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43304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ángulo 20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srgbClr val="161616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grpSp>
        <p:nvGrpSpPr>
          <p:cNvPr id="23" name="Grupo 22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Forma libre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orma libre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Forma libre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Forma libre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orma libre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orma libre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058" y="547505"/>
            <a:ext cx="4920956" cy="843939"/>
          </a:xfrm>
        </p:spPr>
        <p:txBody>
          <a:bodyPr rtlCol="0">
            <a:normAutofit/>
          </a:bodyPr>
          <a:lstStyle/>
          <a:p>
            <a:pPr algn="l"/>
            <a:r>
              <a:rPr lang="es-ES" sz="2800" dirty="0">
                <a:latin typeface="Ink Free" panose="03080402000500000000" pitchFamily="66" charset="0"/>
              </a:rPr>
              <a:t>SCRIPT BASE DE DATOS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3BE14705-294A-48B5-B1F6-F8902E5B71BC}"/>
              </a:ext>
            </a:extLst>
          </p:cNvPr>
          <p:cNvSpPr txBox="1"/>
          <p:nvPr/>
        </p:nvSpPr>
        <p:spPr>
          <a:xfrm>
            <a:off x="649058" y="4464410"/>
            <a:ext cx="397578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3"/>
              </a:buBlip>
            </a:pPr>
            <a:r>
              <a:rPr lang="es-CO" dirty="0"/>
              <a:t>Este prototipo se realizo en  el entrono de desarrollo grafico de Visual Studio  específicamente en el entorno de paginas web con lenguaje asp.net y para el manejo de las bases de datos utilizamos como gestor la aplicación SQL Server Management Studio</a:t>
            </a:r>
            <a:endParaRPr lang="es-MX" dirty="0"/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1B381397-2448-4C56-AD59-74D651103A4F}"/>
              </a:ext>
            </a:extLst>
          </p:cNvPr>
          <p:cNvSpPr txBox="1">
            <a:spLocks/>
          </p:cNvSpPr>
          <p:nvPr/>
        </p:nvSpPr>
        <p:spPr>
          <a:xfrm>
            <a:off x="708413" y="3600420"/>
            <a:ext cx="4920956" cy="84393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s-ES" sz="2800" dirty="0">
                <a:latin typeface="Ink Free" panose="03080402000500000000" pitchFamily="66" charset="0"/>
              </a:rPr>
              <a:t>PROTOTIPO  FUNCIONAL   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1C7569CE-73A4-49EE-96ED-A23F9F4F64D5}"/>
              </a:ext>
            </a:extLst>
          </p:cNvPr>
          <p:cNvSpPr txBox="1"/>
          <p:nvPr/>
        </p:nvSpPr>
        <p:spPr>
          <a:xfrm>
            <a:off x="708413" y="1635282"/>
            <a:ext cx="39757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3"/>
              </a:buBlip>
            </a:pPr>
            <a:r>
              <a:rPr lang="es-CO" dirty="0"/>
              <a:t>Este Script se realizo en  el entrono SQL Server Management Studio para el manejo de las bases de datos.</a:t>
            </a:r>
          </a:p>
          <a:p>
            <a:pPr marL="285750" indent="-285750">
              <a:buBlip>
                <a:blip r:embed="rId3"/>
              </a:buBlip>
            </a:pPr>
            <a:r>
              <a:rPr lang="es-CO" dirty="0" err="1">
                <a:hlinkClick r:id="rId4" action="ppaction://hlinkfile"/>
              </a:rPr>
              <a:t>Scrip</a:t>
            </a:r>
            <a:r>
              <a:rPr lang="es-CO" dirty="0">
                <a:hlinkClick r:id="rId4" action="ppaction://hlinkfile"/>
              </a:rPr>
              <a:t> Base De Datos.pdf</a:t>
            </a:r>
            <a:endParaRPr lang="es-CO" dirty="0">
              <a:latin typeface="Ink Free" panose="03080402000500000000" pitchFamily="66" charset="0"/>
            </a:endParaRPr>
          </a:p>
        </p:txBody>
      </p:sp>
      <p:pic>
        <p:nvPicPr>
          <p:cNvPr id="4" name="Imagen 3" descr="Captura de pantalla de computadora&#10;&#10;Descripción generada automáticamente">
            <a:hlinkClick r:id="rId5"/>
            <a:extLst>
              <a:ext uri="{FF2B5EF4-FFF2-40B4-BE49-F238E27FC236}">
                <a16:creationId xmlns:a16="http://schemas.microsoft.com/office/drawing/2014/main" id="{9BD9485F-64C4-482E-BCAA-BC0BA07BB0E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64596" y="1603332"/>
            <a:ext cx="6001309" cy="3374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59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aje">
  <a:themeElements>
    <a:clrScheme name="Personalizado 15">
      <a:dk1>
        <a:srgbClr val="FFFFFF"/>
      </a:dk1>
      <a:lt1>
        <a:srgbClr val="161616"/>
      </a:lt1>
      <a:dk2>
        <a:srgbClr val="FFFFFF"/>
      </a:dk2>
      <a:lt2>
        <a:srgbClr val="F8F8F8"/>
      </a:lt2>
      <a:accent1>
        <a:srgbClr val="EDFF09"/>
      </a:accent1>
      <a:accent2>
        <a:srgbClr val="EDFF09"/>
      </a:accent2>
      <a:accent3>
        <a:srgbClr val="C4C4C4"/>
      </a:accent3>
      <a:accent4>
        <a:srgbClr val="8A8A8A"/>
      </a:accent4>
      <a:accent5>
        <a:srgbClr val="8A8A8A"/>
      </a:accent5>
      <a:accent6>
        <a:srgbClr val="EDFF09"/>
      </a:accent6>
      <a:hlink>
        <a:srgbClr val="5F5F5F"/>
      </a:hlink>
      <a:folHlink>
        <a:srgbClr val="919191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07067_TF22644756.potx" id="{192FCEF1-D9A3-4BB2-BD09-E9A68CCAFCE8}" vid="{F827E824-24FD-40D1-B0D3-D24C023BD8E7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33315AA3-EAE3-44ED-8368-BAC2FFFB481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27C19A7-3107-4CB2-BD0D-F7C79BE028C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7023227-530E-4024-91EF-312A851A758C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Diseño Paralaje</Template>
  <TotalTime>1692</TotalTime>
  <Words>424</Words>
  <Application>Microsoft Office PowerPoint</Application>
  <PresentationFormat>Panorámica</PresentationFormat>
  <Paragraphs>64</Paragraphs>
  <Slides>7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3" baseType="lpstr">
      <vt:lpstr>arial</vt:lpstr>
      <vt:lpstr>arial</vt:lpstr>
      <vt:lpstr>Calibri</vt:lpstr>
      <vt:lpstr>Corbel</vt:lpstr>
      <vt:lpstr>Ink Free</vt:lpstr>
      <vt:lpstr>Paralaje</vt:lpstr>
      <vt:lpstr>CARBOGRES SAS </vt:lpstr>
      <vt:lpstr>Requerimientos</vt:lpstr>
      <vt:lpstr>PLANTEAMIENTO DEL PROBLEMA </vt:lpstr>
      <vt:lpstr>DIAGRAMAS UML </vt:lpstr>
      <vt:lpstr>DOCUMENTOS ANEXOS </vt:lpstr>
      <vt:lpstr>Presentación de PowerPoint</vt:lpstr>
      <vt:lpstr>SCRIPT BASE DE DATOS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CARBOGRES SAS </dc:title>
  <dc:creator>DIEGO ALEJANDRO CACERES SALAZAR</dc:creator>
  <cp:lastModifiedBy>DIEGO ALEJANDRO CACERES SALAZAR</cp:lastModifiedBy>
  <cp:revision>30</cp:revision>
  <dcterms:created xsi:type="dcterms:W3CDTF">2021-03-07T21:38:15Z</dcterms:created>
  <dcterms:modified xsi:type="dcterms:W3CDTF">2021-06-30T21:26:05Z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