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6.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Robot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1pPr>
            <a:lvl2pPr indent="-304800" lvl="1" marL="914400" marR="0" rtl="0" algn="l">
              <a:lnSpc>
                <a:spcPct val="100000"/>
              </a:lnSpc>
              <a:spcBef>
                <a:spcPts val="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2pPr>
            <a:lvl3pPr indent="-304800" lvl="2" marL="1371600" marR="0" rtl="0" algn="l">
              <a:lnSpc>
                <a:spcPct val="100000"/>
              </a:lnSpc>
              <a:spcBef>
                <a:spcPts val="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00000"/>
              </a:lnSpc>
              <a:spcBef>
                <a:spcPts val="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00000"/>
              </a:lnSpc>
              <a:spcBef>
                <a:spcPts val="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6pPr>
            <a:lvl7pPr indent="-304800" lvl="6" marL="3200400" marR="0" rtl="0" algn="l">
              <a:lnSpc>
                <a:spcPct val="100000"/>
              </a:lnSpc>
              <a:spcBef>
                <a:spcPts val="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7pPr>
            <a:lvl8pPr indent="-304800" lvl="7" marL="3657600" marR="0" rtl="0" algn="l">
              <a:lnSpc>
                <a:spcPct val="100000"/>
              </a:lnSpc>
              <a:spcBef>
                <a:spcPts val="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8pPr>
            <a:lvl9pPr indent="-304800" lvl="8" marL="4114800" marR="0" rtl="0" algn="l">
              <a:lnSpc>
                <a:spcPct val="100000"/>
              </a:lnSpc>
              <a:spcBef>
                <a:spcPts val="0"/>
              </a:spcBef>
              <a:spcAft>
                <a:spcPts val="0"/>
              </a:spcAft>
              <a:buClr>
                <a:schemeClr val="dk1"/>
              </a:buClr>
              <a:buSzPts val="1200"/>
              <a:buFont typeface="Calibri"/>
              <a:buChar char="■"/>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Google Shape;29;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0" name="Google Shape;3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06" name="Google Shape;1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25" name="Google Shape;1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31" name="Google Shape;13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42" name="Google Shape;14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48" name="Google Shape;14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2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54" name="Google Shape;15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b9e945be6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66" name="Google Shape;166;g7b9e945be6_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b9e945be6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72" name="Google Shape;172;g7b9e945be6_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179" name="Google Shape;179;p22: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300"/>
              <a:buFont typeface="Calibri"/>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 name="Google Shape;36;p3: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37" name="Google Shape;37;p3: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es-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189" name="Google Shape;189;p23: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300"/>
              <a:buFont typeface="Calibri"/>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b9e945be6_5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b9e945be6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7b9e945be6_5_14: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00"/>
              <a:buFont typeface="Calibri"/>
              <a:buNone/>
            </a:pPr>
            <a:fld id="{00000000-1234-1234-1234-123412341234}" type="slidenum">
              <a:rPr lang="es-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b9e945be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7b9e945be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205" name="Google Shape;205;g7b9e945be6_0_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300"/>
              <a:buFont typeface="Calibri"/>
              <a:buNone/>
            </a:pPr>
            <a:fld id="{00000000-1234-1234-1234-123412341234}" type="slidenum">
              <a:rPr lang="es-E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14" name="Google Shape;21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20" name="Google Shape;22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32" name="Google Shape;23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38" name="Google Shape;23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3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50" name="Google Shape;25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56" name="Google Shape;25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62" name="Google Shape;26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46" name="Google Shape;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74" name="Google Shape;27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281" name="Google Shape;281;p31: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300"/>
              <a:buFont typeface="Calibri"/>
              <a:buNone/>
            </a:pPr>
            <a:fld id="{00000000-1234-1234-1234-123412341234}" type="slidenum">
              <a:rPr lang="es-E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b9e945be6_5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b9e945be6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7b9e945be6_5_8: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00"/>
              <a:buFont typeface="Calibri"/>
              <a:buNone/>
            </a:pPr>
            <a:fld id="{00000000-1234-1234-1234-123412341234}" type="slidenum">
              <a:rPr lang="es-E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3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295" name="Google Shape;29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indent="-171450" lvl="0" marL="171450" rtl="0" algn="l">
              <a:lnSpc>
                <a:spcPct val="100000"/>
              </a:lnSpc>
              <a:spcBef>
                <a:spcPts val="0"/>
              </a:spcBef>
              <a:spcAft>
                <a:spcPts val="0"/>
              </a:spcAft>
              <a:buClr>
                <a:schemeClr val="dk1"/>
              </a:buClr>
              <a:buSzPts val="1200"/>
              <a:buFont typeface="Calibri"/>
              <a:buChar char="-"/>
            </a:pPr>
            <a:r>
              <a:rPr lang="es-ES"/>
              <a:t>Al tener una foto de fondo los textos deben ser concisos.</a:t>
            </a:r>
            <a:endParaRPr/>
          </a:p>
          <a:p>
            <a:pPr indent="-171450" lvl="0" marL="171450" rtl="0" algn="l">
              <a:lnSpc>
                <a:spcPct val="100000"/>
              </a:lnSpc>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indent="-171450" lvl="0" marL="171450" rtl="0" algn="l">
              <a:lnSpc>
                <a:spcPct val="100000"/>
              </a:lnSpc>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305" name="Google Shape;305;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3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13" name="Google Shape;31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2" name="Google Shape;5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8" name="Google Shape;5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1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70" name="Google Shape;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1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76" name="Google Shape;7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88" name="Google Shape;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94" name="Google Shape;9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ADA ESTILO 2">
  <p:cSld name="PORTADA ESTILO 2">
    <p:spTree>
      <p:nvGrpSpPr>
        <p:cNvPr id="11" name="Shape 11"/>
        <p:cNvGrpSpPr/>
        <p:nvPr/>
      </p:nvGrpSpPr>
      <p:grpSpPr>
        <a:xfrm>
          <a:off x="0" y="0"/>
          <a:ext cx="0" cy="0"/>
          <a:chOff x="0" y="0"/>
          <a:chExt cx="0" cy="0"/>
        </a:xfrm>
      </p:grpSpPr>
      <p:pic>
        <p:nvPicPr>
          <p:cNvPr descr="Sin título2.png" id="12" name="Google Shape;12;p2"/>
          <p:cNvPicPr preferRelativeResize="0"/>
          <p:nvPr/>
        </p:nvPicPr>
        <p:blipFill rotWithShape="1">
          <a:blip r:embed="rId2">
            <a:alphaModFix/>
          </a:blip>
          <a:srcRect b="0" l="0" r="0" t="0"/>
          <a:stretch/>
        </p:blipFill>
        <p:spPr>
          <a:xfrm>
            <a:off x="12828" y="0"/>
            <a:ext cx="9144000"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GENERAL">
  <p:cSld name="ESQUEMA GENERAL">
    <p:spTree>
      <p:nvGrpSpPr>
        <p:cNvPr id="13" name="Shape 13"/>
        <p:cNvGrpSpPr/>
        <p:nvPr/>
      </p:nvGrpSpPr>
      <p:grpSpPr>
        <a:xfrm>
          <a:off x="0" y="0"/>
          <a:ext cx="0" cy="0"/>
          <a:chOff x="0" y="0"/>
          <a:chExt cx="0" cy="0"/>
        </a:xfrm>
      </p:grpSpPr>
      <p:pic>
        <p:nvPicPr>
          <p:cNvPr descr="Sin título3.png" id="14" name="Google Shape;14;p3"/>
          <p:cNvPicPr preferRelativeResize="0"/>
          <p:nvPr/>
        </p:nvPicPr>
        <p:blipFill rotWithShape="1">
          <a:blip r:embed="rId2">
            <a:alphaModFix/>
          </a:blip>
          <a:srcRect b="0" l="0" r="0" t="0"/>
          <a:stretch/>
        </p:blipFill>
        <p:spPr>
          <a:xfrm>
            <a:off x="0" y="0"/>
            <a:ext cx="9166949"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ÍTULO ESTILO 1">
  <p:cSld name="CAPÍTULO ESTILO 1">
    <p:spTree>
      <p:nvGrpSpPr>
        <p:cNvPr id="15" name="Shape 15"/>
        <p:cNvGrpSpPr/>
        <p:nvPr/>
      </p:nvGrpSpPr>
      <p:grpSpPr>
        <a:xfrm>
          <a:off x="0" y="0"/>
          <a:ext cx="0" cy="0"/>
          <a:chOff x="0" y="0"/>
          <a:chExt cx="0" cy="0"/>
        </a:xfrm>
      </p:grpSpPr>
      <p:pic>
        <p:nvPicPr>
          <p:cNvPr descr="Sin título4.png" id="16" name="Google Shape;16;p4"/>
          <p:cNvPicPr preferRelativeResize="0"/>
          <p:nvPr/>
        </p:nvPicPr>
        <p:blipFill rotWithShape="1">
          <a:blip r:embed="rId2">
            <a:alphaModFix/>
          </a:blip>
          <a:srcRect b="0" l="0" r="0" t="0"/>
          <a:stretch/>
        </p:blipFill>
        <p:spPr>
          <a:xfrm>
            <a:off x="-76975" y="0"/>
            <a:ext cx="9256753" cy="51434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CIÓN1">
  <p:cSld name="SECCIÓN1">
    <p:spTree>
      <p:nvGrpSpPr>
        <p:cNvPr id="17" name="Shape 17"/>
        <p:cNvGrpSpPr/>
        <p:nvPr/>
      </p:nvGrpSpPr>
      <p:grpSpPr>
        <a:xfrm>
          <a:off x="0" y="0"/>
          <a:ext cx="0" cy="0"/>
          <a:chOff x="0" y="0"/>
          <a:chExt cx="0" cy="0"/>
        </a:xfrm>
      </p:grpSpPr>
      <p:pic>
        <p:nvPicPr>
          <p:cNvPr descr="Sin título5.png" id="18" name="Google Shape;18;p5"/>
          <p:cNvPicPr preferRelativeResize="0"/>
          <p:nvPr/>
        </p:nvPicPr>
        <p:blipFill rotWithShape="1">
          <a:blip r:embed="rId2">
            <a:alphaModFix/>
          </a:blip>
          <a:srcRect b="0" l="0" r="0" t="0"/>
          <a:stretch/>
        </p:blipFill>
        <p:spPr>
          <a:xfrm>
            <a:off x="0" y="0"/>
            <a:ext cx="9169657"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GRAL 2">
  <p:cSld name="ESQUEMA GRAL 2">
    <p:spTree>
      <p:nvGrpSpPr>
        <p:cNvPr id="19" name="Shape 19"/>
        <p:cNvGrpSpPr/>
        <p:nvPr/>
      </p:nvGrpSpPr>
      <p:grpSpPr>
        <a:xfrm>
          <a:off x="0" y="0"/>
          <a:ext cx="0" cy="0"/>
          <a:chOff x="0" y="0"/>
          <a:chExt cx="0" cy="0"/>
        </a:xfrm>
      </p:grpSpPr>
      <p:pic>
        <p:nvPicPr>
          <p:cNvPr descr="Sin título6.png" id="20" name="Google Shape;20;p6"/>
          <p:cNvPicPr preferRelativeResize="0"/>
          <p:nvPr/>
        </p:nvPicPr>
        <p:blipFill rotWithShape="1">
          <a:blip r:embed="rId2">
            <a:alphaModFix/>
          </a:blip>
          <a:srcRect b="0" l="0" r="0" t="0"/>
          <a:stretch/>
        </p:blipFill>
        <p:spPr>
          <a:xfrm>
            <a:off x="-89803" y="0"/>
            <a:ext cx="9269582"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2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NAL">
  <p:cSld name="FINAL">
    <p:spTree>
      <p:nvGrpSpPr>
        <p:cNvPr id="22" name="Shape 22"/>
        <p:cNvGrpSpPr/>
        <p:nvPr/>
      </p:nvGrpSpPr>
      <p:grpSpPr>
        <a:xfrm>
          <a:off x="0" y="0"/>
          <a:ext cx="0" cy="0"/>
          <a:chOff x="0" y="0"/>
          <a:chExt cx="0" cy="0"/>
        </a:xfrm>
      </p:grpSpPr>
      <p:pic>
        <p:nvPicPr>
          <p:cNvPr descr="Sin título11.png" id="23" name="Google Shape;23;p8"/>
          <p:cNvPicPr preferRelativeResize="0"/>
          <p:nvPr/>
        </p:nvPicPr>
        <p:blipFill rotWithShape="1">
          <a:blip r:embed="rId2">
            <a:alphaModFix/>
          </a:blip>
          <a:srcRect b="0" l="0" r="0" t="0"/>
          <a:stretch/>
        </p:blipFill>
        <p:spPr>
          <a:xfrm>
            <a:off x="-89803" y="0"/>
            <a:ext cx="9256753" cy="51434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ÍTULO ESTILO 2">
  <p:cSld name="CAPÍTULO ESTILO 2">
    <p:spTree>
      <p:nvGrpSpPr>
        <p:cNvPr id="24" name="Shape 24"/>
        <p:cNvGrpSpPr/>
        <p:nvPr/>
      </p:nvGrpSpPr>
      <p:grpSpPr>
        <a:xfrm>
          <a:off x="0" y="0"/>
          <a:ext cx="0" cy="0"/>
          <a:chOff x="0" y="0"/>
          <a:chExt cx="0" cy="0"/>
        </a:xfrm>
      </p:grpSpPr>
      <p:pic>
        <p:nvPicPr>
          <p:cNvPr descr="Sin título7.png" id="25" name="Google Shape;25;p9"/>
          <p:cNvPicPr preferRelativeResize="0"/>
          <p:nvPr/>
        </p:nvPicPr>
        <p:blipFill rotWithShape="1">
          <a:blip r:embed="rId2">
            <a:alphaModFix/>
          </a:blip>
          <a:srcRect b="0" l="0" r="0" t="0"/>
          <a:stretch/>
        </p:blipFill>
        <p:spPr>
          <a:xfrm>
            <a:off x="0" y="0"/>
            <a:ext cx="9179778" cy="514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ADA ESTILO 1">
  <p:cSld name="PORTADA ESTILO 1">
    <p:spTree>
      <p:nvGrpSpPr>
        <p:cNvPr id="26" name="Shape 26"/>
        <p:cNvGrpSpPr/>
        <p:nvPr/>
      </p:nvGrpSpPr>
      <p:grpSpPr>
        <a:xfrm>
          <a:off x="0" y="0"/>
          <a:ext cx="0" cy="0"/>
          <a:chOff x="0" y="0"/>
          <a:chExt cx="0" cy="0"/>
        </a:xfrm>
      </p:grpSpPr>
      <p:pic>
        <p:nvPicPr>
          <p:cNvPr descr="Sin título.png" id="27" name="Google Shape;27;p10"/>
          <p:cNvPicPr preferRelativeResize="0"/>
          <p:nvPr/>
        </p:nvPicPr>
        <p:blipFill rotWithShape="1">
          <a:blip r:embed="rId2">
            <a:alphaModFix/>
          </a:blip>
          <a:srcRect b="0" l="0" r="0" t="0"/>
          <a:stretch/>
        </p:blipFill>
        <p:spPr>
          <a:xfrm>
            <a:off x="-76973" y="0"/>
            <a:ext cx="9269582" cy="5156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6092"/>
        </a:solidFill>
      </p:bgPr>
    </p:bg>
    <p:spTree>
      <p:nvGrpSpPr>
        <p:cNvPr id="9" name="Shape 9"/>
        <p:cNvGrpSpPr/>
        <p:nvPr/>
      </p:nvGrpSpPr>
      <p:grpSpPr>
        <a:xfrm>
          <a:off x="0" y="0"/>
          <a:ext cx="0" cy="0"/>
          <a:chOff x="0" y="0"/>
          <a:chExt cx="0" cy="0"/>
        </a:xfrm>
      </p:grpSpPr>
      <p:sp>
        <p:nvSpPr>
          <p:cNvPr id="10" name="Google Shape;10;p1"/>
          <p:cNvSpPr txBox="1"/>
          <p:nvPr/>
        </p:nvSpPr>
        <p:spPr>
          <a:xfrm>
            <a:off x="7650702" y="4751012"/>
            <a:ext cx="1493297" cy="39248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7F7F7F"/>
              </a:buClr>
              <a:buSzPts val="200"/>
              <a:buFont typeface="Calibri"/>
              <a:buNone/>
            </a:pPr>
            <a:r>
              <a:rPr b="1" i="0" lang="es-ES" sz="800" u="none" cap="none" strike="noStrike">
                <a:solidFill>
                  <a:srgbClr val="7F7F7F"/>
                </a:solidFill>
                <a:latin typeface="Calibri"/>
                <a:ea typeface="Calibri"/>
                <a:cs typeface="Calibri"/>
                <a:sym typeface="Calibri"/>
              </a:rPr>
              <a:t>GC-F-004 V.01</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document/d/1oNn_aGAX-niS5vIg4fnSGFBhsQbQffwI3EVT9VPpBkE/edit?usp=sharing" TargetMode="External"/><Relationship Id="rId4" Type="http://schemas.openxmlformats.org/officeDocument/2006/relationships/hyperlink" Target="https://docs.google.com/document/d/1oNn_aGAX-niS5vIg4fnSGFBhsQbQffwI3EVT9VPpBkE/edit?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rive.google.com/file/d/0B4XvL0gaiJAtN2JDQk16bUlsVHlibWFUYmFQWEVnSDVidWZJ/view?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rive.google.com/file/d/0B4XvL0gaiJAtN2JDQk16bUlsVHlibWFUYmFQWEVnSDVidWZJ/view?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2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hyperlink" Target="https://drive.google.com/file/d/1t3NLdg6CouIwc7eqQ7Fn4CLSJ7LSRARQ/view?usp=sharing" TargetMode="External"/><Relationship Id="rId6" Type="http://schemas.openxmlformats.org/officeDocument/2006/relationships/image" Target="../media/image1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rive.google.com/file/d/1HBli9oreOXm9Vd5a_zUOG_DsehmvX0_A/view?usp=sha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hyperlink" Target="https://google.gantter.com/gantterforgoogleapps/index.html?fileID=18QT_1S0uSWw-bmPKCu1EtOpZ9NkhGEj1#amode=normal&amp;fileID=1XciEV3vcEBZGuAar9VXUAvytOEW-TirQ" TargetMode="External"/><Relationship Id="rId6" Type="http://schemas.openxmlformats.org/officeDocument/2006/relationships/image" Target="../media/image3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2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concepto.de/base-de-datos/" TargetMode="External"/><Relationship Id="rId4" Type="http://schemas.openxmlformats.org/officeDocument/2006/relationships/hyperlink" Target="https://concepto.de/base-de-datos/" TargetMode="External"/><Relationship Id="rId5" Type="http://schemas.openxmlformats.org/officeDocument/2006/relationships/hyperlink" Target="https://concepto.de/informacion/" TargetMode="External"/><Relationship Id="rId6" Type="http://schemas.openxmlformats.org/officeDocument/2006/relationships/hyperlink" Target="https://concepto.de/analisis-3/" TargetMode="External"/><Relationship Id="rId7" Type="http://schemas.openxmlformats.org/officeDocument/2006/relationships/hyperlink" Target="https://www.ecured.cu/UML" TargetMode="External"/><Relationship Id="rId8" Type="http://schemas.openxmlformats.org/officeDocument/2006/relationships/hyperlink" Target="https://nextech.pe/que-es-bpmn-y-para-que-sirv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7.jpg"/><Relationship Id="rId4" Type="http://schemas.openxmlformats.org/officeDocument/2006/relationships/image" Target="../media/image28.png"/><Relationship Id="rId5"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Google Shape;32;p11"/>
          <p:cNvSpPr txBox="1"/>
          <p:nvPr/>
        </p:nvSpPr>
        <p:spPr>
          <a:xfrm>
            <a:off x="754225" y="486836"/>
            <a:ext cx="4432500" cy="258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E5C5D"/>
              </a:buClr>
              <a:buSzPts val="800"/>
              <a:buFont typeface="Calibri"/>
              <a:buNone/>
            </a:pPr>
            <a:r>
              <a:rPr b="1" i="0" lang="es-ES" sz="3200" u="none" cap="none" strike="noStrike">
                <a:solidFill>
                  <a:srgbClr val="5E5C5D"/>
                </a:solidFill>
                <a:latin typeface="Calibri"/>
                <a:ea typeface="Calibri"/>
                <a:cs typeface="Calibri"/>
                <a:sym typeface="Calibri"/>
              </a:rPr>
              <a:t>Sistema de información a Implementar en el CEET sede barrio Colombia</a:t>
            </a:r>
            <a:endParaRPr b="0" i="0" sz="1400" u="none" cap="none" strike="noStrike">
              <a:solidFill>
                <a:srgbClr val="000000"/>
              </a:solidFill>
              <a:latin typeface="Arial"/>
              <a:ea typeface="Arial"/>
              <a:cs typeface="Arial"/>
              <a:sym typeface="Arial"/>
            </a:endParaRPr>
          </a:p>
        </p:txBody>
      </p:sp>
      <p:sp>
        <p:nvSpPr>
          <p:cNvPr id="33" name="Google Shape;33;p11"/>
          <p:cNvSpPr txBox="1"/>
          <p:nvPr/>
        </p:nvSpPr>
        <p:spPr>
          <a:xfrm>
            <a:off x="754235" y="3068358"/>
            <a:ext cx="370789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9220"/>
              </a:buClr>
              <a:buSzPts val="450"/>
              <a:buFont typeface="Calibri"/>
              <a:buNone/>
            </a:pPr>
            <a:r>
              <a:rPr b="1" i="0" lang="es-ES" sz="1800" u="none" cap="none" strike="noStrike">
                <a:solidFill>
                  <a:srgbClr val="FF9220"/>
                </a:solidFill>
                <a:latin typeface="Calibri"/>
                <a:ea typeface="Calibri"/>
                <a:cs typeface="Calibri"/>
                <a:sym typeface="Calibri"/>
              </a:rPr>
              <a:t>Programacion en Software</a:t>
            </a:r>
            <a:endParaRPr b="1" i="0" sz="1800" u="none" cap="none" strike="noStrike">
              <a:solidFill>
                <a:srgbClr val="FF9220"/>
              </a:solidFill>
              <a:latin typeface="Calibri"/>
              <a:ea typeface="Calibri"/>
              <a:cs typeface="Calibri"/>
              <a:sym typeface="Calibri"/>
            </a:endParaRPr>
          </a:p>
          <a:p>
            <a:pPr indent="0" lvl="0" marL="0" marR="0" rtl="0" algn="l">
              <a:lnSpc>
                <a:spcPct val="100000"/>
              </a:lnSpc>
              <a:spcBef>
                <a:spcPts val="0"/>
              </a:spcBef>
              <a:spcAft>
                <a:spcPts val="0"/>
              </a:spcAft>
              <a:buClr>
                <a:srgbClr val="FF9220"/>
              </a:buClr>
              <a:buSzPts val="450"/>
              <a:buFont typeface="Calibri"/>
              <a:buNone/>
            </a:pPr>
            <a:r>
              <a:t/>
            </a:r>
            <a:endParaRPr b="1" i="0" sz="1800" u="none" cap="none" strike="noStrike">
              <a:solidFill>
                <a:srgbClr val="FF922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nvSpPr>
        <p:spPr>
          <a:xfrm>
            <a:off x="0" y="0"/>
            <a:ext cx="9144000" cy="51434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09" name="Google Shape;109;p20"/>
          <p:cNvSpPr txBox="1"/>
          <p:nvPr/>
        </p:nvSpPr>
        <p:spPr>
          <a:xfrm>
            <a:off x="1414131" y="2019727"/>
            <a:ext cx="6191636" cy="125510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Calibri"/>
              <a:buNone/>
            </a:pPr>
            <a:r>
              <a:rPr b="1" i="0" lang="es-ES" sz="6000" u="none" cap="none" strike="noStrike">
                <a:solidFill>
                  <a:schemeClr val="lt1"/>
                </a:solidFill>
                <a:latin typeface="Calibri"/>
                <a:ea typeface="Calibri"/>
                <a:cs typeface="Calibri"/>
                <a:sym typeface="Calibri"/>
              </a:rPr>
              <a:t>Objetivo General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nvSpPr>
        <p:spPr>
          <a:xfrm>
            <a:off x="954675" y="144886"/>
            <a:ext cx="2591261"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Arial"/>
              <a:buNone/>
            </a:pPr>
            <a:r>
              <a:t/>
            </a:r>
            <a:endParaRPr b="1" i="0" sz="2000" u="none" cap="none" strike="noStrike">
              <a:solidFill>
                <a:srgbClr val="E8E6E8"/>
              </a:solidFill>
              <a:latin typeface="Calibri"/>
              <a:ea typeface="Calibri"/>
              <a:cs typeface="Calibri"/>
              <a:sym typeface="Calibri"/>
            </a:endParaRPr>
          </a:p>
        </p:txBody>
      </p:sp>
      <p:sp>
        <p:nvSpPr>
          <p:cNvPr id="115" name="Google Shape;115;p21"/>
          <p:cNvSpPr txBox="1"/>
          <p:nvPr/>
        </p:nvSpPr>
        <p:spPr>
          <a:xfrm>
            <a:off x="553337" y="162651"/>
            <a:ext cx="28128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8E6E8"/>
              </a:buClr>
              <a:buSzPts val="450"/>
              <a:buFont typeface="Calibri"/>
              <a:buNone/>
            </a:pPr>
            <a:r>
              <a:rPr b="1" lang="es-ES" sz="1800">
                <a:solidFill>
                  <a:srgbClr val="E8E6E8"/>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pic>
        <p:nvPicPr>
          <p:cNvPr id="116" name="Google Shape;116;p21"/>
          <p:cNvPicPr preferRelativeResize="0"/>
          <p:nvPr/>
        </p:nvPicPr>
        <p:blipFill rotWithShape="1">
          <a:blip r:embed="rId3">
            <a:alphaModFix/>
          </a:blip>
          <a:srcRect b="0" l="0" r="0" t="0"/>
          <a:stretch/>
        </p:blipFill>
        <p:spPr>
          <a:xfrm>
            <a:off x="594777" y="510489"/>
            <a:ext cx="217897" cy="36000"/>
          </a:xfrm>
          <a:prstGeom prst="rect">
            <a:avLst/>
          </a:prstGeom>
          <a:noFill/>
          <a:ln>
            <a:noFill/>
          </a:ln>
        </p:spPr>
      </p:pic>
      <p:sp>
        <p:nvSpPr>
          <p:cNvPr id="117" name="Google Shape;117;p21"/>
          <p:cNvSpPr txBox="1"/>
          <p:nvPr/>
        </p:nvSpPr>
        <p:spPr>
          <a:xfrm>
            <a:off x="1101720" y="263086"/>
            <a:ext cx="2591261" cy="40010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00"/>
              <a:buFont typeface="Calibri"/>
              <a:buNone/>
            </a:pPr>
            <a:r>
              <a:rPr b="1" i="0" lang="es-ES" sz="2000" u="none" cap="none" strike="noStrike">
                <a:solidFill>
                  <a:schemeClr val="lt1"/>
                </a:solidFill>
                <a:latin typeface="Calibri"/>
                <a:ea typeface="Calibri"/>
                <a:cs typeface="Calibri"/>
                <a:sym typeface="Calibri"/>
              </a:rPr>
              <a:t>Objetivo General</a:t>
            </a:r>
            <a:endParaRPr b="0" i="0" sz="1400" u="none" cap="none" strike="noStrike">
              <a:solidFill>
                <a:srgbClr val="000000"/>
              </a:solidFill>
              <a:latin typeface="Arial"/>
              <a:ea typeface="Arial"/>
              <a:cs typeface="Arial"/>
              <a:sym typeface="Arial"/>
            </a:endParaRPr>
          </a:p>
        </p:txBody>
      </p:sp>
      <p:sp>
        <p:nvSpPr>
          <p:cNvPr id="118" name="Google Shape;118;p21"/>
          <p:cNvSpPr txBox="1"/>
          <p:nvPr/>
        </p:nvSpPr>
        <p:spPr>
          <a:xfrm>
            <a:off x="990199" y="1552504"/>
            <a:ext cx="2591261"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1" i="0" sz="1600" u="none" cap="none" strike="noStrike">
              <a:solidFill>
                <a:srgbClr val="ACC42D"/>
              </a:solidFill>
              <a:latin typeface="Calibri"/>
              <a:ea typeface="Calibri"/>
              <a:cs typeface="Calibri"/>
              <a:sym typeface="Calibri"/>
            </a:endParaRPr>
          </a:p>
        </p:txBody>
      </p:sp>
      <p:sp>
        <p:nvSpPr>
          <p:cNvPr id="119" name="Google Shape;119;p21"/>
          <p:cNvSpPr txBox="1"/>
          <p:nvPr/>
        </p:nvSpPr>
        <p:spPr>
          <a:xfrm>
            <a:off x="954675" y="1645766"/>
            <a:ext cx="2591261"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1" i="0" sz="1600" u="none" cap="none" strike="noStrike">
              <a:solidFill>
                <a:srgbClr val="5E5C5D"/>
              </a:solidFill>
              <a:latin typeface="Calibri"/>
              <a:ea typeface="Calibri"/>
              <a:cs typeface="Calibri"/>
              <a:sym typeface="Calibri"/>
            </a:endParaRPr>
          </a:p>
        </p:txBody>
      </p:sp>
      <p:sp>
        <p:nvSpPr>
          <p:cNvPr id="120" name="Google Shape;120;p21"/>
          <p:cNvSpPr txBox="1"/>
          <p:nvPr/>
        </p:nvSpPr>
        <p:spPr>
          <a:xfrm>
            <a:off x="3999760" y="1742081"/>
            <a:ext cx="4264200" cy="1591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7F7F7F"/>
              </a:buClr>
              <a:buSzPts val="350"/>
              <a:buFont typeface="Calibri"/>
              <a:buNone/>
            </a:pPr>
            <a:r>
              <a:rPr b="0" i="0" lang="es-ES" sz="2000" u="none" cap="none" strike="noStrike">
                <a:solidFill>
                  <a:srgbClr val="7F7F7F"/>
                </a:solidFill>
                <a:latin typeface="Calibri"/>
                <a:ea typeface="Calibri"/>
                <a:cs typeface="Calibri"/>
                <a:sym typeface="Calibri"/>
              </a:rPr>
              <a:t>Implementar un sistema de información que gestione, publique y permita la consulta de  la información de fichas, programas y competencias en el centro CEET sede barrio Colombia.</a:t>
            </a:r>
            <a:endParaRPr b="0" i="0" sz="2000" u="none" cap="none" strike="noStrike">
              <a:solidFill>
                <a:srgbClr val="7F7F7F"/>
              </a:solidFill>
              <a:latin typeface="Calibri"/>
              <a:ea typeface="Calibri"/>
              <a:cs typeface="Calibri"/>
              <a:sym typeface="Calibri"/>
            </a:endParaRPr>
          </a:p>
        </p:txBody>
      </p:sp>
      <p:pic>
        <p:nvPicPr>
          <p:cNvPr id="121" name="Google Shape;121;p21"/>
          <p:cNvPicPr preferRelativeResize="0"/>
          <p:nvPr/>
        </p:nvPicPr>
        <p:blipFill rotWithShape="1">
          <a:blip r:embed="rId4">
            <a:alphaModFix/>
          </a:blip>
          <a:srcRect b="0" l="0" r="0" t="0"/>
          <a:stretch/>
        </p:blipFill>
        <p:spPr>
          <a:xfrm>
            <a:off x="1101720" y="1963366"/>
            <a:ext cx="265429" cy="41909"/>
          </a:xfrm>
          <a:prstGeom prst="rect">
            <a:avLst/>
          </a:prstGeom>
          <a:noFill/>
          <a:ln>
            <a:noFill/>
          </a:ln>
        </p:spPr>
      </p:pic>
      <p:pic>
        <p:nvPicPr>
          <p:cNvPr id="122" name="Google Shape;122;p21"/>
          <p:cNvPicPr preferRelativeResize="0"/>
          <p:nvPr/>
        </p:nvPicPr>
        <p:blipFill rotWithShape="1">
          <a:blip r:embed="rId5">
            <a:alphaModFix/>
          </a:blip>
          <a:srcRect b="-5957" l="0" r="0" t="5960"/>
          <a:stretch/>
        </p:blipFill>
        <p:spPr>
          <a:xfrm>
            <a:off x="0" y="1742081"/>
            <a:ext cx="3692981" cy="20561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nvSpPr>
        <p:spPr>
          <a:xfrm>
            <a:off x="0" y="0"/>
            <a:ext cx="9144000" cy="51434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8" name="Google Shape;128;p22"/>
          <p:cNvSpPr txBox="1"/>
          <p:nvPr/>
        </p:nvSpPr>
        <p:spPr>
          <a:xfrm>
            <a:off x="1100470" y="2103686"/>
            <a:ext cx="6943060" cy="125510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rPr b="1" i="0" lang="es-ES" sz="4800" u="none" cap="none" strike="noStrike">
                <a:solidFill>
                  <a:schemeClr val="lt1"/>
                </a:solidFill>
                <a:latin typeface="Calibri"/>
                <a:ea typeface="Calibri"/>
                <a:cs typeface="Calibri"/>
                <a:sym typeface="Calibri"/>
              </a:rPr>
              <a:t>Objetivos específicos</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nvSpPr>
        <p:spPr>
          <a:xfrm>
            <a:off x="954675" y="144886"/>
            <a:ext cx="2591261"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Arial"/>
              <a:buNone/>
            </a:pPr>
            <a:r>
              <a:t/>
            </a:r>
            <a:endParaRPr b="1" i="0" sz="2000" u="none" cap="none" strike="noStrike">
              <a:solidFill>
                <a:srgbClr val="E8E6E8"/>
              </a:solidFill>
              <a:latin typeface="Calibri"/>
              <a:ea typeface="Calibri"/>
              <a:cs typeface="Calibri"/>
              <a:sym typeface="Calibri"/>
            </a:endParaRPr>
          </a:p>
        </p:txBody>
      </p:sp>
      <p:sp>
        <p:nvSpPr>
          <p:cNvPr id="134" name="Google Shape;134;p23"/>
          <p:cNvSpPr txBox="1"/>
          <p:nvPr/>
        </p:nvSpPr>
        <p:spPr>
          <a:xfrm>
            <a:off x="553337" y="162651"/>
            <a:ext cx="28128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8E6E8"/>
              </a:buClr>
              <a:buSzPts val="450"/>
              <a:buFont typeface="Calibri"/>
              <a:buNone/>
            </a:pPr>
            <a:r>
              <a:rPr b="1" lang="es-ES" sz="1800">
                <a:solidFill>
                  <a:srgbClr val="E8E6E8"/>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pic>
        <p:nvPicPr>
          <p:cNvPr id="135" name="Google Shape;135;p23"/>
          <p:cNvPicPr preferRelativeResize="0"/>
          <p:nvPr/>
        </p:nvPicPr>
        <p:blipFill rotWithShape="1">
          <a:blip r:embed="rId3">
            <a:alphaModFix/>
          </a:blip>
          <a:srcRect b="0" l="0" r="0" t="0"/>
          <a:stretch/>
        </p:blipFill>
        <p:spPr>
          <a:xfrm>
            <a:off x="594777" y="510489"/>
            <a:ext cx="217897" cy="36000"/>
          </a:xfrm>
          <a:prstGeom prst="rect">
            <a:avLst/>
          </a:prstGeom>
          <a:noFill/>
          <a:ln>
            <a:noFill/>
          </a:ln>
        </p:spPr>
      </p:pic>
      <p:sp>
        <p:nvSpPr>
          <p:cNvPr id="136" name="Google Shape;136;p23"/>
          <p:cNvSpPr txBox="1"/>
          <p:nvPr/>
        </p:nvSpPr>
        <p:spPr>
          <a:xfrm>
            <a:off x="1044832" y="263086"/>
            <a:ext cx="2591261" cy="40010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00"/>
              <a:buFont typeface="Calibri"/>
              <a:buNone/>
            </a:pPr>
            <a:r>
              <a:rPr b="1" i="0" lang="es-ES" sz="2000" u="none" cap="none" strike="noStrike">
                <a:solidFill>
                  <a:schemeClr val="lt1"/>
                </a:solidFill>
                <a:latin typeface="Calibri"/>
                <a:ea typeface="Calibri"/>
                <a:cs typeface="Calibri"/>
                <a:sym typeface="Calibri"/>
              </a:rPr>
              <a:t>Objetivos Específicos</a:t>
            </a:r>
            <a:endParaRPr b="0" i="0" sz="1400" u="none" cap="none" strike="noStrike">
              <a:solidFill>
                <a:srgbClr val="000000"/>
              </a:solidFill>
              <a:latin typeface="Arial"/>
              <a:ea typeface="Arial"/>
              <a:cs typeface="Arial"/>
              <a:sym typeface="Arial"/>
            </a:endParaRPr>
          </a:p>
        </p:txBody>
      </p:sp>
      <p:sp>
        <p:nvSpPr>
          <p:cNvPr id="137" name="Google Shape;137;p23"/>
          <p:cNvSpPr txBox="1"/>
          <p:nvPr/>
        </p:nvSpPr>
        <p:spPr>
          <a:xfrm>
            <a:off x="3699900" y="1643589"/>
            <a:ext cx="4519680" cy="283671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7F7F7F"/>
              </a:buClr>
              <a:buSzPts val="350"/>
              <a:buFont typeface="Calibri"/>
              <a:buNone/>
            </a:pPr>
            <a:r>
              <a:rPr b="0" i="0" lang="es-ES" sz="1800" u="none" cap="none" strike="noStrike">
                <a:solidFill>
                  <a:srgbClr val="7F7F7F"/>
                </a:solidFill>
                <a:latin typeface="Calibri"/>
                <a:ea typeface="Calibri"/>
                <a:cs typeface="Calibri"/>
                <a:sym typeface="Calibri"/>
              </a:rPr>
              <a:t>1.Almacenar la información de las fichas en periodos académicos.</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50"/>
              <a:buFont typeface="Arial"/>
              <a:buNone/>
            </a:pPr>
            <a:r>
              <a:t/>
            </a:r>
            <a:endParaRPr b="0" i="0" sz="1800" u="none" cap="none" strike="noStrike">
              <a:solidFill>
                <a:srgbClr val="7F7F7F"/>
              </a:solidFill>
              <a:latin typeface="Calibri"/>
              <a:ea typeface="Calibri"/>
              <a:cs typeface="Calibri"/>
              <a:sym typeface="Calibri"/>
            </a:endParaRPr>
          </a:p>
          <a:p>
            <a:pPr indent="0" lvl="0" marL="0" marR="0" rtl="0" algn="just">
              <a:lnSpc>
                <a:spcPct val="100000"/>
              </a:lnSpc>
              <a:spcBef>
                <a:spcPts val="0"/>
              </a:spcBef>
              <a:spcAft>
                <a:spcPts val="0"/>
              </a:spcAft>
              <a:buClr>
                <a:srgbClr val="7F7F7F"/>
              </a:buClr>
              <a:buSzPts val="350"/>
              <a:buFont typeface="Calibri"/>
              <a:buNone/>
            </a:pPr>
            <a:r>
              <a:rPr b="0" i="0" lang="es-ES" sz="1800" u="none" cap="none" strike="noStrike">
                <a:solidFill>
                  <a:srgbClr val="7F7F7F"/>
                </a:solidFill>
                <a:latin typeface="Calibri"/>
                <a:ea typeface="Calibri"/>
                <a:cs typeface="Calibri"/>
                <a:sym typeface="Calibri"/>
              </a:rPr>
              <a:t>2.Mostrar los programas de formación del CEET y las competencias de los mismos.</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50"/>
              <a:buFont typeface="Arial"/>
              <a:buNone/>
            </a:pPr>
            <a:r>
              <a:t/>
            </a:r>
            <a:endParaRPr b="0" i="0" sz="1800" u="none" cap="none" strike="noStrike">
              <a:solidFill>
                <a:srgbClr val="7F7F7F"/>
              </a:solidFill>
              <a:latin typeface="Calibri"/>
              <a:ea typeface="Calibri"/>
              <a:cs typeface="Calibri"/>
              <a:sym typeface="Calibri"/>
            </a:endParaRPr>
          </a:p>
          <a:p>
            <a:pPr indent="0" lvl="0" marL="0" marR="0" rtl="0" algn="just">
              <a:lnSpc>
                <a:spcPct val="100000"/>
              </a:lnSpc>
              <a:spcBef>
                <a:spcPts val="0"/>
              </a:spcBef>
              <a:spcAft>
                <a:spcPts val="0"/>
              </a:spcAft>
              <a:buClr>
                <a:srgbClr val="7F7F7F"/>
              </a:buClr>
              <a:buSzPts val="350"/>
              <a:buFont typeface="Calibri"/>
              <a:buNone/>
            </a:pPr>
            <a:r>
              <a:rPr b="0" i="0" lang="es-ES" sz="1800" u="none" cap="none" strike="noStrike">
                <a:solidFill>
                  <a:srgbClr val="7F7F7F"/>
                </a:solidFill>
                <a:latin typeface="Calibri"/>
                <a:ea typeface="Calibri"/>
                <a:cs typeface="Calibri"/>
                <a:sym typeface="Calibri"/>
              </a:rPr>
              <a:t>3.Gestionar los usuarios que ingresan como aprendices</a:t>
            </a:r>
            <a:r>
              <a:rPr lang="es-ES" sz="1800">
                <a:solidFill>
                  <a:srgbClr val="7F7F7F"/>
                </a:solidFill>
                <a:latin typeface="Calibri"/>
                <a:ea typeface="Calibri"/>
                <a:cs typeface="Calibri"/>
                <a:sym typeface="Calibri"/>
              </a:rPr>
              <a:t> o</a:t>
            </a:r>
            <a:r>
              <a:rPr b="0" i="0" lang="es-ES" sz="1800" u="none" cap="none" strike="noStrike">
                <a:solidFill>
                  <a:srgbClr val="7F7F7F"/>
                </a:solidFill>
                <a:latin typeface="Calibri"/>
                <a:ea typeface="Calibri"/>
                <a:cs typeface="Calibri"/>
                <a:sym typeface="Calibri"/>
              </a:rPr>
              <a:t> laboran </a:t>
            </a:r>
            <a:r>
              <a:rPr lang="es-ES" sz="1800">
                <a:solidFill>
                  <a:srgbClr val="7F7F7F"/>
                </a:solidFill>
                <a:latin typeface="Calibri"/>
                <a:ea typeface="Calibri"/>
                <a:cs typeface="Calibri"/>
                <a:sym typeface="Calibri"/>
              </a:rPr>
              <a:t>e</a:t>
            </a:r>
            <a:r>
              <a:rPr b="0" i="0" lang="es-ES" sz="1800" u="none" cap="none" strike="noStrike">
                <a:solidFill>
                  <a:srgbClr val="7F7F7F"/>
                </a:solidFill>
                <a:latin typeface="Calibri"/>
                <a:ea typeface="Calibri"/>
                <a:cs typeface="Calibri"/>
                <a:sym typeface="Calibri"/>
              </a:rPr>
              <a:t>n el SENA c</a:t>
            </a:r>
            <a:r>
              <a:rPr lang="es-ES" sz="1800">
                <a:solidFill>
                  <a:srgbClr val="7F7F7F"/>
                </a:solidFill>
                <a:latin typeface="Calibri"/>
                <a:ea typeface="Calibri"/>
                <a:cs typeface="Calibri"/>
                <a:sym typeface="Calibri"/>
              </a:rPr>
              <a:t>entro </a:t>
            </a:r>
            <a:r>
              <a:rPr b="0" i="0" lang="es-ES" sz="1800" u="none" cap="none" strike="noStrike">
                <a:solidFill>
                  <a:srgbClr val="7F7F7F"/>
                </a:solidFill>
                <a:latin typeface="Calibri"/>
                <a:ea typeface="Calibri"/>
                <a:cs typeface="Calibri"/>
                <a:sym typeface="Calibri"/>
              </a:rPr>
              <a:t>CEET y  sede Barrio Colombia.</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50"/>
              <a:buFont typeface="Arial"/>
              <a:buNone/>
            </a:pPr>
            <a:r>
              <a:t/>
            </a:r>
            <a:endParaRPr b="0" i="0" sz="1800" u="none" cap="none" strike="noStrike">
              <a:solidFill>
                <a:srgbClr val="7F7F7F"/>
              </a:solidFill>
              <a:latin typeface="Calibri"/>
              <a:ea typeface="Calibri"/>
              <a:cs typeface="Calibri"/>
              <a:sym typeface="Calibri"/>
            </a:endParaRPr>
          </a:p>
          <a:p>
            <a:pPr indent="0" lvl="0" marL="0" marR="0" rtl="0" algn="just">
              <a:lnSpc>
                <a:spcPct val="100000"/>
              </a:lnSpc>
              <a:spcBef>
                <a:spcPts val="0"/>
              </a:spcBef>
              <a:spcAft>
                <a:spcPts val="0"/>
              </a:spcAft>
              <a:buClr>
                <a:srgbClr val="7F7F7F"/>
              </a:buClr>
              <a:buSzPts val="350"/>
              <a:buFont typeface="Calibri"/>
              <a:buNone/>
            </a:pPr>
            <a:r>
              <a:t/>
            </a:r>
            <a:endParaRPr b="0" i="0" sz="1800" u="none" cap="none" strike="noStrike">
              <a:solidFill>
                <a:srgbClr val="000000"/>
              </a:solidFill>
              <a:latin typeface="Arial"/>
              <a:ea typeface="Arial"/>
              <a:cs typeface="Arial"/>
              <a:sym typeface="Arial"/>
            </a:endParaRPr>
          </a:p>
        </p:txBody>
      </p:sp>
      <p:pic>
        <p:nvPicPr>
          <p:cNvPr id="138" name="Google Shape;138;p23"/>
          <p:cNvPicPr preferRelativeResize="0"/>
          <p:nvPr/>
        </p:nvPicPr>
        <p:blipFill rotWithShape="1">
          <a:blip r:embed="rId4">
            <a:alphaModFix/>
          </a:blip>
          <a:srcRect b="0" l="0" r="0" t="0"/>
          <a:stretch/>
        </p:blipFill>
        <p:spPr>
          <a:xfrm>
            <a:off x="1101720" y="1963366"/>
            <a:ext cx="265429" cy="41909"/>
          </a:xfrm>
          <a:prstGeom prst="rect">
            <a:avLst/>
          </a:prstGeom>
          <a:noFill/>
          <a:ln>
            <a:noFill/>
          </a:ln>
        </p:spPr>
      </p:pic>
      <p:pic>
        <p:nvPicPr>
          <p:cNvPr id="139" name="Google Shape;139;p23"/>
          <p:cNvPicPr preferRelativeResize="0"/>
          <p:nvPr/>
        </p:nvPicPr>
        <p:blipFill rotWithShape="1">
          <a:blip r:embed="rId5">
            <a:alphaModFix/>
          </a:blip>
          <a:srcRect b="0" l="0" r="0" t="-16507"/>
          <a:stretch/>
        </p:blipFill>
        <p:spPr>
          <a:xfrm>
            <a:off x="0" y="1328875"/>
            <a:ext cx="3600450" cy="248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nvSpPr>
        <p:spPr>
          <a:xfrm>
            <a:off x="-60525" y="0"/>
            <a:ext cx="9144000" cy="5143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rgbClr val="EFEFEF"/>
              </a:solidFill>
              <a:latin typeface="Calibri"/>
              <a:ea typeface="Calibri"/>
              <a:cs typeface="Calibri"/>
              <a:sym typeface="Calibri"/>
            </a:endParaRPr>
          </a:p>
        </p:txBody>
      </p:sp>
      <p:sp>
        <p:nvSpPr>
          <p:cNvPr id="145" name="Google Shape;145;p24"/>
          <p:cNvSpPr txBox="1"/>
          <p:nvPr/>
        </p:nvSpPr>
        <p:spPr>
          <a:xfrm>
            <a:off x="938323" y="1666061"/>
            <a:ext cx="7267500" cy="1042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Calibri"/>
              <a:buNone/>
            </a:pPr>
            <a:r>
              <a:rPr b="1" i="0" lang="es-ES" sz="5400" u="sng" cap="none" strike="noStrike">
                <a:solidFill>
                  <a:srgbClr val="EFEFEF"/>
                </a:solidFill>
                <a:latin typeface="Calibri"/>
                <a:ea typeface="Calibri"/>
                <a:cs typeface="Calibri"/>
                <a:sym typeface="Calibri"/>
                <a:hlinkClick r:id="rId3"/>
              </a:rPr>
              <a:t>Documentación</a:t>
            </a:r>
            <a:endParaRPr b="1" i="0" sz="5400" u="none" cap="none" strike="noStrike">
              <a:solidFill>
                <a:srgbClr val="EFEFE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350"/>
              <a:buFont typeface="Calibri"/>
              <a:buNone/>
            </a:pPr>
            <a:r>
              <a:rPr b="1" i="0" lang="es-ES" sz="5400" u="sng" cap="none" strike="noStrike">
                <a:solidFill>
                  <a:srgbClr val="EFEFEF"/>
                </a:solidFill>
                <a:latin typeface="Calibri"/>
                <a:ea typeface="Calibri"/>
                <a:cs typeface="Calibri"/>
                <a:sym typeface="Calibri"/>
                <a:hlinkClick r:id="rId4"/>
              </a:rPr>
              <a:t> IEEE830</a:t>
            </a:r>
            <a:endParaRPr b="1" i="0" sz="5400" u="none" cap="none" strike="noStrike">
              <a:solidFill>
                <a:srgbClr val="EFEFE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350"/>
              <a:buFont typeface="Calibri"/>
              <a:buNone/>
            </a:pPr>
            <a:r>
              <a:t/>
            </a:r>
            <a:endParaRPr b="1" i="0" sz="5400" u="none" cap="none" strike="noStrik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nvSpPr>
        <p:spPr>
          <a:xfrm>
            <a:off x="-72625" y="0"/>
            <a:ext cx="9144000" cy="5143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51" name="Google Shape;151;p25"/>
          <p:cNvSpPr txBox="1"/>
          <p:nvPr/>
        </p:nvSpPr>
        <p:spPr>
          <a:xfrm>
            <a:off x="865623" y="1760061"/>
            <a:ext cx="7267500" cy="1042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Calibri"/>
              <a:buNone/>
            </a:pPr>
            <a:r>
              <a:rPr b="1" i="0" lang="es-ES" sz="6000" u="sng" cap="none" strike="noStrike">
                <a:solidFill>
                  <a:srgbClr val="FFFFFF"/>
                </a:solidFill>
                <a:latin typeface="Calibri"/>
                <a:ea typeface="Calibri"/>
                <a:cs typeface="Calibri"/>
                <a:sym typeface="Calibri"/>
                <a:hlinkClick r:id="rId3"/>
              </a:rPr>
              <a:t>Casos de uso </a:t>
            </a:r>
            <a:endParaRPr b="1" i="0" sz="60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350"/>
              <a:buFont typeface="Calibri"/>
              <a:buNone/>
            </a:pPr>
            <a:r>
              <a:t/>
            </a:r>
            <a:endParaRPr b="1" i="0" sz="54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nvSpPr>
        <p:spPr>
          <a:xfrm>
            <a:off x="954675" y="144886"/>
            <a:ext cx="2591261"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Arial"/>
              <a:buNone/>
            </a:pPr>
            <a:r>
              <a:t/>
            </a:r>
            <a:endParaRPr b="1" i="0" sz="2000" u="none" cap="none" strike="noStrike">
              <a:solidFill>
                <a:srgbClr val="E8E6E8"/>
              </a:solidFill>
              <a:latin typeface="Calibri"/>
              <a:ea typeface="Calibri"/>
              <a:cs typeface="Calibri"/>
              <a:sym typeface="Calibri"/>
            </a:endParaRPr>
          </a:p>
        </p:txBody>
      </p:sp>
      <p:sp>
        <p:nvSpPr>
          <p:cNvPr id="157" name="Google Shape;157;p26"/>
          <p:cNvSpPr txBox="1"/>
          <p:nvPr/>
        </p:nvSpPr>
        <p:spPr>
          <a:xfrm>
            <a:off x="553337" y="162651"/>
            <a:ext cx="28128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8E6E8"/>
              </a:buClr>
              <a:buSzPts val="450"/>
              <a:buFont typeface="Calibri"/>
              <a:buNone/>
            </a:pPr>
            <a:r>
              <a:rPr b="1" lang="es-ES" sz="1800">
                <a:solidFill>
                  <a:srgbClr val="E8E6E8"/>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pic>
        <p:nvPicPr>
          <p:cNvPr id="158" name="Google Shape;158;p26"/>
          <p:cNvPicPr preferRelativeResize="0"/>
          <p:nvPr/>
        </p:nvPicPr>
        <p:blipFill rotWithShape="1">
          <a:blip r:embed="rId3">
            <a:alphaModFix/>
          </a:blip>
          <a:srcRect b="0" l="0" r="0" t="0"/>
          <a:stretch/>
        </p:blipFill>
        <p:spPr>
          <a:xfrm>
            <a:off x="594777" y="510489"/>
            <a:ext cx="217897" cy="36000"/>
          </a:xfrm>
          <a:prstGeom prst="rect">
            <a:avLst/>
          </a:prstGeom>
          <a:noFill/>
          <a:ln>
            <a:noFill/>
          </a:ln>
        </p:spPr>
      </p:pic>
      <p:sp>
        <p:nvSpPr>
          <p:cNvPr id="159" name="Google Shape;159;p26"/>
          <p:cNvSpPr txBox="1"/>
          <p:nvPr/>
        </p:nvSpPr>
        <p:spPr>
          <a:xfrm>
            <a:off x="864747" y="162651"/>
            <a:ext cx="2845331" cy="40010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00"/>
              <a:buFont typeface="Calibri"/>
              <a:buNone/>
            </a:pPr>
            <a:r>
              <a:rPr b="1" i="0" lang="es-ES" sz="2000" u="none" cap="none" strike="noStrike">
                <a:solidFill>
                  <a:schemeClr val="lt1"/>
                </a:solidFill>
                <a:latin typeface="Calibri"/>
                <a:ea typeface="Calibri"/>
                <a:cs typeface="Calibri"/>
                <a:sym typeface="Calibri"/>
              </a:rPr>
              <a:t>Diagrama Casos de usos	</a:t>
            </a:r>
            <a:endParaRPr b="0" i="0" sz="1400" u="none" cap="none" strike="noStrike">
              <a:solidFill>
                <a:srgbClr val="000000"/>
              </a:solidFill>
              <a:latin typeface="Arial"/>
              <a:ea typeface="Arial"/>
              <a:cs typeface="Arial"/>
              <a:sym typeface="Arial"/>
            </a:endParaRPr>
          </a:p>
        </p:txBody>
      </p:sp>
      <p:sp>
        <p:nvSpPr>
          <p:cNvPr id="160" name="Google Shape;160;p26"/>
          <p:cNvSpPr txBox="1"/>
          <p:nvPr/>
        </p:nvSpPr>
        <p:spPr>
          <a:xfrm>
            <a:off x="990199" y="1552504"/>
            <a:ext cx="2591261"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1" i="0" sz="1600" u="none" cap="none" strike="noStrike">
              <a:solidFill>
                <a:srgbClr val="ACC42D"/>
              </a:solidFill>
              <a:latin typeface="Calibri"/>
              <a:ea typeface="Calibri"/>
              <a:cs typeface="Calibri"/>
              <a:sym typeface="Calibri"/>
            </a:endParaRPr>
          </a:p>
        </p:txBody>
      </p:sp>
      <p:sp>
        <p:nvSpPr>
          <p:cNvPr id="161" name="Google Shape;161;p26"/>
          <p:cNvSpPr txBox="1"/>
          <p:nvPr/>
        </p:nvSpPr>
        <p:spPr>
          <a:xfrm>
            <a:off x="4609974" y="2086316"/>
            <a:ext cx="4264200" cy="159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350"/>
              <a:buFont typeface="Calibri"/>
              <a:buNone/>
            </a:pPr>
            <a:r>
              <a:t/>
            </a:r>
            <a:endParaRPr b="0" i="0" sz="1800" u="none" cap="none" strike="noStrike">
              <a:solidFill>
                <a:srgbClr val="7F7F7F"/>
              </a:solidFill>
              <a:latin typeface="Calibri"/>
              <a:ea typeface="Calibri"/>
              <a:cs typeface="Calibri"/>
              <a:sym typeface="Calibri"/>
            </a:endParaRPr>
          </a:p>
        </p:txBody>
      </p:sp>
      <p:pic>
        <p:nvPicPr>
          <p:cNvPr id="162" name="Google Shape;162;p26"/>
          <p:cNvPicPr preferRelativeResize="0"/>
          <p:nvPr/>
        </p:nvPicPr>
        <p:blipFill rotWithShape="1">
          <a:blip r:embed="rId4">
            <a:alphaModFix/>
          </a:blip>
          <a:srcRect b="0" l="0" r="0" t="0"/>
          <a:stretch/>
        </p:blipFill>
        <p:spPr>
          <a:xfrm>
            <a:off x="1101720" y="1963366"/>
            <a:ext cx="265429" cy="41909"/>
          </a:xfrm>
          <a:prstGeom prst="rect">
            <a:avLst/>
          </a:prstGeom>
          <a:noFill/>
          <a:ln>
            <a:noFill/>
          </a:ln>
        </p:spPr>
      </p:pic>
      <p:pic>
        <p:nvPicPr>
          <p:cNvPr id="163" name="Google Shape;163;p26"/>
          <p:cNvPicPr preferRelativeResize="0"/>
          <p:nvPr/>
        </p:nvPicPr>
        <p:blipFill>
          <a:blip r:embed="rId5">
            <a:alphaModFix/>
          </a:blip>
          <a:stretch>
            <a:fillRect/>
          </a:stretch>
        </p:blipFill>
        <p:spPr>
          <a:xfrm>
            <a:off x="152400" y="852775"/>
            <a:ext cx="8721776" cy="41383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nvSpPr>
        <p:spPr>
          <a:xfrm>
            <a:off x="0" y="0"/>
            <a:ext cx="9144000" cy="5143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69" name="Google Shape;169;p27"/>
          <p:cNvSpPr txBox="1"/>
          <p:nvPr/>
        </p:nvSpPr>
        <p:spPr>
          <a:xfrm>
            <a:off x="938248" y="1760061"/>
            <a:ext cx="7267500" cy="1042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Calibri"/>
              <a:buNone/>
            </a:pPr>
            <a:r>
              <a:rPr b="1" i="0" lang="es-ES" sz="4600" u="sng" cap="none" strike="noStrike">
                <a:solidFill>
                  <a:srgbClr val="FFFFFF"/>
                </a:solidFill>
                <a:latin typeface="Calibri"/>
                <a:ea typeface="Calibri"/>
                <a:cs typeface="Calibri"/>
                <a:sym typeface="Calibri"/>
                <a:hlinkClick r:id="rId3"/>
              </a:rPr>
              <a:t>Casos de uso extendido</a:t>
            </a:r>
            <a:endParaRPr b="1" i="0" sz="46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350"/>
              <a:buFont typeface="Calibri"/>
              <a:buNone/>
            </a:pPr>
            <a:r>
              <a:t/>
            </a:r>
            <a:endParaRPr b="1" i="0" sz="5400" u="none" cap="none" strike="noStrik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nvSpPr>
        <p:spPr>
          <a:xfrm>
            <a:off x="0" y="0"/>
            <a:ext cx="9144000" cy="5143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75" name="Google Shape;175;p28"/>
          <p:cNvSpPr txBox="1"/>
          <p:nvPr/>
        </p:nvSpPr>
        <p:spPr>
          <a:xfrm>
            <a:off x="877723" y="1760061"/>
            <a:ext cx="7267500" cy="1042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Calibri"/>
              <a:buNone/>
            </a:pPr>
            <a:r>
              <a:rPr b="1" lang="es-ES" sz="6000">
                <a:solidFill>
                  <a:srgbClr val="FFFFFF"/>
                </a:solidFill>
                <a:latin typeface="Calibri"/>
                <a:ea typeface="Calibri"/>
                <a:cs typeface="Calibri"/>
                <a:sym typeface="Calibri"/>
              </a:rPr>
              <a:t>Modelo BPMN</a:t>
            </a:r>
            <a:endParaRPr b="1" i="0" sz="60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350"/>
              <a:buFont typeface="Calibri"/>
              <a:buNone/>
            </a:pPr>
            <a:r>
              <a:t/>
            </a:r>
            <a:endParaRPr b="1" i="0" sz="5400" u="none" cap="none" strike="noStrik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nvSpPr>
        <p:spPr>
          <a:xfrm>
            <a:off x="954675" y="144886"/>
            <a:ext cx="25914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Arial"/>
              <a:buNone/>
            </a:pPr>
            <a:r>
              <a:t/>
            </a:r>
            <a:endParaRPr b="1" i="0" sz="2000" u="none" cap="none" strike="noStrike">
              <a:solidFill>
                <a:srgbClr val="E8E6E8"/>
              </a:solidFill>
              <a:latin typeface="Calibri"/>
              <a:ea typeface="Calibri"/>
              <a:cs typeface="Calibri"/>
              <a:sym typeface="Calibri"/>
            </a:endParaRPr>
          </a:p>
        </p:txBody>
      </p:sp>
      <p:sp>
        <p:nvSpPr>
          <p:cNvPr id="182" name="Google Shape;182;p29"/>
          <p:cNvSpPr txBox="1"/>
          <p:nvPr/>
        </p:nvSpPr>
        <p:spPr>
          <a:xfrm>
            <a:off x="553337" y="162651"/>
            <a:ext cx="281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8E6E8"/>
              </a:buClr>
              <a:buSzPts val="450"/>
              <a:buFont typeface="Calibri"/>
              <a:buNone/>
            </a:pPr>
            <a:r>
              <a:rPr b="1" lang="es-ES" sz="1800">
                <a:solidFill>
                  <a:srgbClr val="E8E6E8"/>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pic>
        <p:nvPicPr>
          <p:cNvPr id="183" name="Google Shape;183;p29"/>
          <p:cNvPicPr preferRelativeResize="0"/>
          <p:nvPr/>
        </p:nvPicPr>
        <p:blipFill rotWithShape="1">
          <a:blip r:embed="rId3">
            <a:alphaModFix/>
          </a:blip>
          <a:srcRect b="0" l="0" r="0" t="0"/>
          <a:stretch/>
        </p:blipFill>
        <p:spPr>
          <a:xfrm>
            <a:off x="594777" y="510489"/>
            <a:ext cx="217897" cy="36000"/>
          </a:xfrm>
          <a:prstGeom prst="rect">
            <a:avLst/>
          </a:prstGeom>
          <a:noFill/>
          <a:ln>
            <a:noFill/>
          </a:ln>
        </p:spPr>
      </p:pic>
      <p:sp>
        <p:nvSpPr>
          <p:cNvPr id="184" name="Google Shape;184;p29"/>
          <p:cNvSpPr txBox="1"/>
          <p:nvPr/>
        </p:nvSpPr>
        <p:spPr>
          <a:xfrm>
            <a:off x="827772" y="162651"/>
            <a:ext cx="28452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00"/>
              <a:buFont typeface="Calibri"/>
              <a:buNone/>
            </a:pPr>
            <a:r>
              <a:rPr b="1" i="0" lang="es-ES" sz="2000" u="none" cap="none" strike="noStrike">
                <a:solidFill>
                  <a:schemeClr val="lt1"/>
                </a:solidFill>
                <a:latin typeface="Calibri"/>
                <a:ea typeface="Calibri"/>
                <a:cs typeface="Calibri"/>
                <a:sym typeface="Calibri"/>
              </a:rPr>
              <a:t>Diagrama BPMN	</a:t>
            </a:r>
            <a:endParaRPr b="0" i="0" sz="1400" u="none" cap="none" strike="noStrike">
              <a:solidFill>
                <a:srgbClr val="000000"/>
              </a:solidFill>
              <a:latin typeface="Arial"/>
              <a:ea typeface="Arial"/>
              <a:cs typeface="Arial"/>
              <a:sym typeface="Arial"/>
            </a:endParaRPr>
          </a:p>
        </p:txBody>
      </p:sp>
      <p:pic>
        <p:nvPicPr>
          <p:cNvPr id="185" name="Google Shape;185;p29"/>
          <p:cNvPicPr preferRelativeResize="0"/>
          <p:nvPr/>
        </p:nvPicPr>
        <p:blipFill rotWithShape="1">
          <a:blip r:embed="rId4">
            <a:alphaModFix/>
          </a:blip>
          <a:srcRect b="1700" l="0" r="0" t="-4223"/>
          <a:stretch/>
        </p:blipFill>
        <p:spPr>
          <a:xfrm>
            <a:off x="1893675" y="852875"/>
            <a:ext cx="5356652" cy="4290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12"/>
          <p:cNvSpPr txBox="1"/>
          <p:nvPr/>
        </p:nvSpPr>
        <p:spPr>
          <a:xfrm>
            <a:off x="821067" y="2603816"/>
            <a:ext cx="9144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t/>
            </a:r>
            <a:endParaRPr b="1" i="0" sz="8000" u="none" cap="none" strike="noStrike">
              <a:solidFill>
                <a:srgbClr val="92D050"/>
              </a:solidFill>
              <a:latin typeface="Calibri"/>
              <a:ea typeface="Calibri"/>
              <a:cs typeface="Calibri"/>
              <a:sym typeface="Calibri"/>
            </a:endParaRPr>
          </a:p>
        </p:txBody>
      </p:sp>
      <p:sp>
        <p:nvSpPr>
          <p:cNvPr id="40" name="Google Shape;40;p12"/>
          <p:cNvSpPr txBox="1"/>
          <p:nvPr/>
        </p:nvSpPr>
        <p:spPr>
          <a:xfrm>
            <a:off x="2977450" y="1547545"/>
            <a:ext cx="2003113"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50"/>
              <a:buFont typeface="Calibri"/>
              <a:buNone/>
            </a:pPr>
            <a:r>
              <a:rPr b="1" i="0" lang="es-ES" sz="2200" u="none" cap="none" strike="noStrike">
                <a:solidFill>
                  <a:schemeClr val="lt1"/>
                </a:solidFill>
                <a:latin typeface="Calibri"/>
                <a:ea typeface="Calibri"/>
                <a:cs typeface="Calibri"/>
                <a:sym typeface="Calibri"/>
              </a:rPr>
              <a:t>Luis Fernando Alonso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50"/>
              <a:buFont typeface="Arial"/>
              <a:buNone/>
            </a:pPr>
            <a:r>
              <a:t/>
            </a:r>
            <a:endParaRPr b="1" i="0" sz="2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550"/>
              <a:buFont typeface="Calibri"/>
              <a:buNone/>
            </a:pPr>
            <a:r>
              <a:rPr b="1" i="0" lang="es-ES" sz="2200" u="none" cap="none" strike="noStrike">
                <a:solidFill>
                  <a:schemeClr val="lt1"/>
                </a:solidFill>
                <a:latin typeface="Calibri"/>
                <a:ea typeface="Calibri"/>
                <a:cs typeface="Calibri"/>
                <a:sym typeface="Calibri"/>
              </a:rPr>
              <a:t>Andres Osorio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50"/>
              <a:buFont typeface="Arial"/>
              <a:buNone/>
            </a:pPr>
            <a:r>
              <a:t/>
            </a:r>
            <a:endParaRPr b="1" i="0" sz="2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550"/>
              <a:buFont typeface="Calibri"/>
              <a:buNone/>
            </a:pPr>
            <a:r>
              <a:rPr b="1" i="0" lang="es-ES" sz="2200" u="none" cap="none" strike="noStrike">
                <a:solidFill>
                  <a:schemeClr val="lt1"/>
                </a:solidFill>
                <a:latin typeface="Calibri"/>
                <a:ea typeface="Calibri"/>
                <a:cs typeface="Calibri"/>
                <a:sym typeface="Calibri"/>
              </a:rPr>
              <a:t>Andres Molano</a:t>
            </a:r>
            <a:endParaRPr b="0" i="0" sz="1400" u="none" cap="none" strike="noStrike">
              <a:solidFill>
                <a:srgbClr val="000000"/>
              </a:solidFill>
              <a:latin typeface="Arial"/>
              <a:ea typeface="Arial"/>
              <a:cs typeface="Arial"/>
              <a:sym typeface="Arial"/>
            </a:endParaRPr>
          </a:p>
        </p:txBody>
      </p:sp>
      <p:pic>
        <p:nvPicPr>
          <p:cNvPr id="41" name="Google Shape;41;p12"/>
          <p:cNvPicPr preferRelativeResize="0"/>
          <p:nvPr/>
        </p:nvPicPr>
        <p:blipFill rotWithShape="1">
          <a:blip r:embed="rId3">
            <a:alphaModFix/>
          </a:blip>
          <a:srcRect b="0" l="0" r="0" t="0"/>
          <a:stretch/>
        </p:blipFill>
        <p:spPr>
          <a:xfrm>
            <a:off x="3167485" y="3988008"/>
            <a:ext cx="1623042" cy="45718"/>
          </a:xfrm>
          <a:prstGeom prst="rect">
            <a:avLst/>
          </a:prstGeom>
          <a:noFill/>
          <a:ln>
            <a:noFill/>
          </a:ln>
        </p:spPr>
      </p:pic>
      <p:sp>
        <p:nvSpPr>
          <p:cNvPr id="42" name="Google Shape;42;p12"/>
          <p:cNvSpPr txBox="1"/>
          <p:nvPr/>
        </p:nvSpPr>
        <p:spPr>
          <a:xfrm>
            <a:off x="289497" y="1770243"/>
            <a:ext cx="1977541"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50"/>
              <a:buFont typeface="Calibri"/>
              <a:buNone/>
            </a:pPr>
            <a:r>
              <a:rPr b="1" i="0" lang="es-ES" sz="2200" u="none" cap="none" strike="noStrike">
                <a:solidFill>
                  <a:schemeClr val="lt1"/>
                </a:solidFill>
                <a:latin typeface="Calibri"/>
                <a:ea typeface="Calibri"/>
                <a:cs typeface="Calibri"/>
                <a:sym typeface="Calibri"/>
              </a:rPr>
              <a:t>Jhon Alonso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50"/>
              <a:buFont typeface="Arial"/>
              <a:buNone/>
            </a:pPr>
            <a:r>
              <a:t/>
            </a:r>
            <a:endParaRPr b="1" i="0" sz="2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50"/>
              <a:buFont typeface="Arial"/>
              <a:buNone/>
            </a:pPr>
            <a:r>
              <a:t/>
            </a:r>
            <a:endParaRPr b="1" i="0" sz="2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550"/>
              <a:buFont typeface="Calibri"/>
              <a:buNone/>
            </a:pPr>
            <a:r>
              <a:rPr b="1" i="0" lang="es-ES" sz="2200" u="none" cap="none" strike="noStrike">
                <a:solidFill>
                  <a:schemeClr val="lt1"/>
                </a:solidFill>
                <a:latin typeface="Calibri"/>
                <a:ea typeface="Calibri"/>
                <a:cs typeface="Calibri"/>
                <a:sym typeface="Calibri"/>
              </a:rPr>
              <a:t>David Vargas</a:t>
            </a:r>
            <a:endParaRPr b="0" i="0" sz="1400" u="none" cap="none" strike="noStrike">
              <a:solidFill>
                <a:srgbClr val="000000"/>
              </a:solidFill>
              <a:latin typeface="Arial"/>
              <a:ea typeface="Arial"/>
              <a:cs typeface="Arial"/>
              <a:sym typeface="Arial"/>
            </a:endParaRPr>
          </a:p>
        </p:txBody>
      </p:sp>
      <p:pic>
        <p:nvPicPr>
          <p:cNvPr id="43" name="Google Shape;43;p12"/>
          <p:cNvPicPr preferRelativeResize="0"/>
          <p:nvPr/>
        </p:nvPicPr>
        <p:blipFill rotWithShape="1">
          <a:blip r:embed="rId4">
            <a:alphaModFix/>
          </a:blip>
          <a:srcRect b="0" l="0" r="0" t="0"/>
          <a:stretch/>
        </p:blipFill>
        <p:spPr>
          <a:xfrm>
            <a:off x="5690975" y="1670657"/>
            <a:ext cx="36000" cy="234021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nvSpPr>
        <p:spPr>
          <a:xfrm>
            <a:off x="954675" y="144886"/>
            <a:ext cx="25914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Arial"/>
              <a:buNone/>
            </a:pPr>
            <a:r>
              <a:t/>
            </a:r>
            <a:endParaRPr b="1" i="0" sz="2000" u="none" cap="none" strike="noStrike">
              <a:solidFill>
                <a:srgbClr val="E8E6E8"/>
              </a:solidFill>
              <a:latin typeface="Calibri"/>
              <a:ea typeface="Calibri"/>
              <a:cs typeface="Calibri"/>
              <a:sym typeface="Calibri"/>
            </a:endParaRPr>
          </a:p>
        </p:txBody>
      </p:sp>
      <p:sp>
        <p:nvSpPr>
          <p:cNvPr id="192" name="Google Shape;192;p30"/>
          <p:cNvSpPr txBox="1"/>
          <p:nvPr/>
        </p:nvSpPr>
        <p:spPr>
          <a:xfrm>
            <a:off x="553337" y="162651"/>
            <a:ext cx="281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8E6E8"/>
              </a:buClr>
              <a:buSzPts val="450"/>
              <a:buFont typeface="Calibri"/>
              <a:buNone/>
            </a:pPr>
            <a:r>
              <a:rPr b="1" lang="es-ES" sz="1800">
                <a:solidFill>
                  <a:srgbClr val="E8E6E8"/>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pic>
        <p:nvPicPr>
          <p:cNvPr id="193" name="Google Shape;193;p30"/>
          <p:cNvPicPr preferRelativeResize="0"/>
          <p:nvPr/>
        </p:nvPicPr>
        <p:blipFill rotWithShape="1">
          <a:blip r:embed="rId3">
            <a:alphaModFix/>
          </a:blip>
          <a:srcRect b="0" l="0" r="0" t="0"/>
          <a:stretch/>
        </p:blipFill>
        <p:spPr>
          <a:xfrm>
            <a:off x="594777" y="510489"/>
            <a:ext cx="217897" cy="36000"/>
          </a:xfrm>
          <a:prstGeom prst="rect">
            <a:avLst/>
          </a:prstGeom>
          <a:noFill/>
          <a:ln>
            <a:noFill/>
          </a:ln>
        </p:spPr>
      </p:pic>
      <p:sp>
        <p:nvSpPr>
          <p:cNvPr id="194" name="Google Shape;194;p30"/>
          <p:cNvSpPr txBox="1"/>
          <p:nvPr/>
        </p:nvSpPr>
        <p:spPr>
          <a:xfrm>
            <a:off x="864747" y="162651"/>
            <a:ext cx="28452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00"/>
              <a:buFont typeface="Calibri"/>
              <a:buNone/>
            </a:pPr>
            <a:r>
              <a:rPr b="1" i="0" lang="es-ES" sz="2000" u="none" cap="none" strike="noStrike">
                <a:solidFill>
                  <a:schemeClr val="lt1"/>
                </a:solidFill>
                <a:latin typeface="Calibri"/>
                <a:ea typeface="Calibri"/>
                <a:cs typeface="Calibri"/>
                <a:sym typeface="Calibri"/>
              </a:rPr>
              <a:t>Diagrama BPMN</a:t>
            </a:r>
            <a:endParaRPr b="1" i="0" sz="2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500"/>
              <a:buFont typeface="Calibri"/>
              <a:buNone/>
            </a:pPr>
            <a:r>
              <a:rPr b="1" i="0" lang="es-ES" sz="2000" u="none" cap="none" strike="noStrike">
                <a:solidFill>
                  <a:schemeClr val="lt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195" name="Google Shape;195;p30"/>
          <p:cNvPicPr preferRelativeResize="0"/>
          <p:nvPr/>
        </p:nvPicPr>
        <p:blipFill rotWithShape="1">
          <a:blip r:embed="rId4">
            <a:alphaModFix/>
          </a:blip>
          <a:srcRect b="0" l="0" r="0" t="0"/>
          <a:stretch/>
        </p:blipFill>
        <p:spPr>
          <a:xfrm>
            <a:off x="0" y="1310075"/>
            <a:ext cx="9143998" cy="343691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31"/>
          <p:cNvPicPr preferRelativeResize="0"/>
          <p:nvPr/>
        </p:nvPicPr>
        <p:blipFill>
          <a:blip r:embed="rId3">
            <a:alphaModFix/>
          </a:blip>
          <a:stretch>
            <a:fillRect/>
          </a:stretch>
        </p:blipFill>
        <p:spPr>
          <a:xfrm>
            <a:off x="800100" y="857250"/>
            <a:ext cx="7543800" cy="4286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nvSpPr>
        <p:spPr>
          <a:xfrm>
            <a:off x="954675" y="144886"/>
            <a:ext cx="25914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Arial"/>
              <a:buNone/>
            </a:pPr>
            <a:r>
              <a:t/>
            </a:r>
            <a:endParaRPr b="1" i="0" sz="2000" u="none" cap="none" strike="noStrike">
              <a:solidFill>
                <a:srgbClr val="E8E6E8"/>
              </a:solidFill>
              <a:latin typeface="Calibri"/>
              <a:ea typeface="Calibri"/>
              <a:cs typeface="Calibri"/>
              <a:sym typeface="Calibri"/>
            </a:endParaRPr>
          </a:p>
        </p:txBody>
      </p:sp>
      <p:sp>
        <p:nvSpPr>
          <p:cNvPr id="208" name="Google Shape;208;p32"/>
          <p:cNvSpPr txBox="1"/>
          <p:nvPr/>
        </p:nvSpPr>
        <p:spPr>
          <a:xfrm>
            <a:off x="553337" y="162651"/>
            <a:ext cx="281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8E6E8"/>
              </a:buClr>
              <a:buSzPts val="450"/>
              <a:buFont typeface="Calibri"/>
              <a:buNone/>
            </a:pPr>
            <a:r>
              <a:rPr b="1" lang="es-ES" sz="1800">
                <a:solidFill>
                  <a:srgbClr val="E8E6E8"/>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pic>
        <p:nvPicPr>
          <p:cNvPr id="209" name="Google Shape;209;p32"/>
          <p:cNvPicPr preferRelativeResize="0"/>
          <p:nvPr/>
        </p:nvPicPr>
        <p:blipFill rotWithShape="1">
          <a:blip r:embed="rId3">
            <a:alphaModFix/>
          </a:blip>
          <a:srcRect b="0" l="0" r="0" t="0"/>
          <a:stretch/>
        </p:blipFill>
        <p:spPr>
          <a:xfrm>
            <a:off x="594777" y="510489"/>
            <a:ext cx="217897" cy="36000"/>
          </a:xfrm>
          <a:prstGeom prst="rect">
            <a:avLst/>
          </a:prstGeom>
          <a:noFill/>
          <a:ln>
            <a:noFill/>
          </a:ln>
        </p:spPr>
      </p:pic>
      <p:sp>
        <p:nvSpPr>
          <p:cNvPr id="210" name="Google Shape;210;p32"/>
          <p:cNvSpPr txBox="1"/>
          <p:nvPr/>
        </p:nvSpPr>
        <p:spPr>
          <a:xfrm>
            <a:off x="864747" y="162651"/>
            <a:ext cx="28452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00"/>
              <a:buFont typeface="Calibri"/>
              <a:buNone/>
            </a:pPr>
            <a:r>
              <a:rPr b="1" i="0" lang="es-ES" sz="2000" u="none" cap="none" strike="noStrike">
                <a:solidFill>
                  <a:schemeClr val="lt1"/>
                </a:solidFill>
                <a:latin typeface="Calibri"/>
                <a:ea typeface="Calibri"/>
                <a:cs typeface="Calibri"/>
                <a:sym typeface="Calibri"/>
              </a:rPr>
              <a:t>Diagrama BPMN</a:t>
            </a:r>
            <a:endParaRPr b="1" i="0" sz="2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500"/>
              <a:buFont typeface="Calibri"/>
              <a:buNone/>
            </a:pPr>
            <a:r>
              <a:rPr b="1" i="0" lang="es-ES" sz="2000" u="none" cap="none" strike="noStrike">
                <a:solidFill>
                  <a:schemeClr val="lt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211" name="Google Shape;211;p32"/>
          <p:cNvPicPr preferRelativeResize="0"/>
          <p:nvPr/>
        </p:nvPicPr>
        <p:blipFill>
          <a:blip r:embed="rId4">
            <a:alphaModFix/>
          </a:blip>
          <a:stretch>
            <a:fillRect/>
          </a:stretch>
        </p:blipFill>
        <p:spPr>
          <a:xfrm>
            <a:off x="152400" y="1005286"/>
            <a:ext cx="8679869" cy="39839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nvSpPr>
        <p:spPr>
          <a:xfrm>
            <a:off x="0" y="0"/>
            <a:ext cx="9144000" cy="51434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217" name="Google Shape;217;p33"/>
          <p:cNvSpPr txBox="1"/>
          <p:nvPr/>
        </p:nvSpPr>
        <p:spPr>
          <a:xfrm>
            <a:off x="938323" y="2050524"/>
            <a:ext cx="7267353" cy="10424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Calibri"/>
              <a:buNone/>
            </a:pPr>
            <a:r>
              <a:rPr b="1" i="0" lang="es-ES" sz="5400" u="none" cap="none" strike="noStrike">
                <a:solidFill>
                  <a:schemeClr val="lt1"/>
                </a:solidFill>
                <a:latin typeface="Calibri"/>
                <a:ea typeface="Calibri"/>
                <a:cs typeface="Calibri"/>
                <a:sym typeface="Calibri"/>
              </a:rPr>
              <a:t>Modelo Relación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nvSpPr>
        <p:spPr>
          <a:xfrm>
            <a:off x="954675" y="144886"/>
            <a:ext cx="2591261"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Arial"/>
              <a:buNone/>
            </a:pPr>
            <a:r>
              <a:t/>
            </a:r>
            <a:endParaRPr b="1" i="0" sz="2000" u="none" cap="none" strike="noStrike">
              <a:solidFill>
                <a:srgbClr val="E8E6E8"/>
              </a:solidFill>
              <a:latin typeface="Calibri"/>
              <a:ea typeface="Calibri"/>
              <a:cs typeface="Calibri"/>
              <a:sym typeface="Calibri"/>
            </a:endParaRPr>
          </a:p>
        </p:txBody>
      </p:sp>
      <p:sp>
        <p:nvSpPr>
          <p:cNvPr id="223" name="Google Shape;223;p34"/>
          <p:cNvSpPr txBox="1"/>
          <p:nvPr/>
        </p:nvSpPr>
        <p:spPr>
          <a:xfrm>
            <a:off x="553337" y="162651"/>
            <a:ext cx="28128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8E6E8"/>
              </a:buClr>
              <a:buSzPts val="450"/>
              <a:buFont typeface="Calibri"/>
              <a:buNone/>
            </a:pPr>
            <a:r>
              <a:rPr b="1" lang="es-ES" sz="1800">
                <a:solidFill>
                  <a:srgbClr val="E8E6E8"/>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pic>
        <p:nvPicPr>
          <p:cNvPr id="224" name="Google Shape;224;p34"/>
          <p:cNvPicPr preferRelativeResize="0"/>
          <p:nvPr/>
        </p:nvPicPr>
        <p:blipFill rotWithShape="1">
          <a:blip r:embed="rId3">
            <a:alphaModFix/>
          </a:blip>
          <a:srcRect b="0" l="0" r="0" t="0"/>
          <a:stretch/>
        </p:blipFill>
        <p:spPr>
          <a:xfrm>
            <a:off x="594777" y="510489"/>
            <a:ext cx="217897" cy="36000"/>
          </a:xfrm>
          <a:prstGeom prst="rect">
            <a:avLst/>
          </a:prstGeom>
          <a:noFill/>
          <a:ln>
            <a:noFill/>
          </a:ln>
        </p:spPr>
      </p:pic>
      <p:sp>
        <p:nvSpPr>
          <p:cNvPr id="225" name="Google Shape;225;p34"/>
          <p:cNvSpPr txBox="1"/>
          <p:nvPr/>
        </p:nvSpPr>
        <p:spPr>
          <a:xfrm>
            <a:off x="876064" y="162651"/>
            <a:ext cx="2845331" cy="40010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00"/>
              <a:buFont typeface="Calibri"/>
              <a:buNone/>
            </a:pPr>
            <a:r>
              <a:rPr b="1" i="0" lang="es-ES" sz="2000" u="none" cap="none" strike="noStrike">
                <a:solidFill>
                  <a:schemeClr val="lt1"/>
                </a:solidFill>
                <a:latin typeface="Calibri"/>
                <a:ea typeface="Calibri"/>
                <a:cs typeface="Calibri"/>
                <a:sym typeface="Calibri"/>
              </a:rPr>
              <a:t> Modelo  relación </a:t>
            </a:r>
            <a:endParaRPr b="0" i="0" sz="1400" u="none" cap="none" strike="noStrike">
              <a:solidFill>
                <a:srgbClr val="000000"/>
              </a:solidFill>
              <a:latin typeface="Arial"/>
              <a:ea typeface="Arial"/>
              <a:cs typeface="Arial"/>
              <a:sym typeface="Arial"/>
            </a:endParaRPr>
          </a:p>
        </p:txBody>
      </p:sp>
      <p:sp>
        <p:nvSpPr>
          <p:cNvPr id="226" name="Google Shape;226;p34"/>
          <p:cNvSpPr txBox="1"/>
          <p:nvPr/>
        </p:nvSpPr>
        <p:spPr>
          <a:xfrm>
            <a:off x="990199" y="1552504"/>
            <a:ext cx="2591261"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1" i="0" sz="1600" u="none" cap="none" strike="noStrike">
              <a:solidFill>
                <a:srgbClr val="ACC42D"/>
              </a:solidFill>
              <a:latin typeface="Calibri"/>
              <a:ea typeface="Calibri"/>
              <a:cs typeface="Calibri"/>
              <a:sym typeface="Calibri"/>
            </a:endParaRPr>
          </a:p>
        </p:txBody>
      </p:sp>
      <p:sp>
        <p:nvSpPr>
          <p:cNvPr id="227" name="Google Shape;227;p34"/>
          <p:cNvSpPr txBox="1"/>
          <p:nvPr/>
        </p:nvSpPr>
        <p:spPr>
          <a:xfrm>
            <a:off x="4609974" y="2086316"/>
            <a:ext cx="4264200" cy="159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350"/>
              <a:buFont typeface="Calibri"/>
              <a:buNone/>
            </a:pPr>
            <a:r>
              <a:t/>
            </a:r>
            <a:endParaRPr b="0" i="0" sz="1800" u="none" cap="none" strike="noStrike">
              <a:solidFill>
                <a:srgbClr val="7F7F7F"/>
              </a:solidFill>
              <a:latin typeface="Calibri"/>
              <a:ea typeface="Calibri"/>
              <a:cs typeface="Calibri"/>
              <a:sym typeface="Calibri"/>
            </a:endParaRPr>
          </a:p>
        </p:txBody>
      </p:sp>
      <p:pic>
        <p:nvPicPr>
          <p:cNvPr id="228" name="Google Shape;228;p34"/>
          <p:cNvPicPr preferRelativeResize="0"/>
          <p:nvPr/>
        </p:nvPicPr>
        <p:blipFill rotWithShape="1">
          <a:blip r:embed="rId4">
            <a:alphaModFix/>
          </a:blip>
          <a:srcRect b="0" l="0" r="0" t="0"/>
          <a:stretch/>
        </p:blipFill>
        <p:spPr>
          <a:xfrm>
            <a:off x="1101720" y="1963366"/>
            <a:ext cx="265429" cy="41909"/>
          </a:xfrm>
          <a:prstGeom prst="rect">
            <a:avLst/>
          </a:prstGeom>
          <a:noFill/>
          <a:ln>
            <a:noFill/>
          </a:ln>
        </p:spPr>
      </p:pic>
      <p:pic>
        <p:nvPicPr>
          <p:cNvPr id="229" name="Google Shape;229;p34">
            <a:hlinkClick r:id="rId5"/>
          </p:cNvPr>
          <p:cNvPicPr preferRelativeResize="0"/>
          <p:nvPr/>
        </p:nvPicPr>
        <p:blipFill rotWithShape="1">
          <a:blip r:embed="rId6">
            <a:alphaModFix/>
          </a:blip>
          <a:srcRect b="0" l="0" r="0" t="0"/>
          <a:stretch/>
        </p:blipFill>
        <p:spPr>
          <a:xfrm>
            <a:off x="269827" y="1200610"/>
            <a:ext cx="8604348" cy="37913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5"/>
          <p:cNvSpPr txBox="1"/>
          <p:nvPr/>
        </p:nvSpPr>
        <p:spPr>
          <a:xfrm>
            <a:off x="0" y="0"/>
            <a:ext cx="9144000" cy="51434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235" name="Google Shape;235;p35"/>
          <p:cNvSpPr txBox="1"/>
          <p:nvPr/>
        </p:nvSpPr>
        <p:spPr>
          <a:xfrm>
            <a:off x="938323" y="1666061"/>
            <a:ext cx="7267353" cy="10424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Calibri"/>
              <a:buNone/>
            </a:pPr>
            <a:r>
              <a:rPr b="1" i="0" lang="es-ES" sz="5400" u="none" cap="none" strike="noStrike">
                <a:solidFill>
                  <a:schemeClr val="lt1"/>
                </a:solidFill>
                <a:latin typeface="Calibri"/>
                <a:ea typeface="Calibri"/>
                <a:cs typeface="Calibri"/>
                <a:sym typeface="Calibri"/>
              </a:rPr>
              <a:t>Modelo Entidad Relación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6"/>
          <p:cNvSpPr txBox="1"/>
          <p:nvPr/>
        </p:nvSpPr>
        <p:spPr>
          <a:xfrm>
            <a:off x="954675" y="144886"/>
            <a:ext cx="2591261"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Arial"/>
              <a:buNone/>
            </a:pPr>
            <a:r>
              <a:t/>
            </a:r>
            <a:endParaRPr b="1" i="0" sz="2000" u="none" cap="none" strike="noStrike">
              <a:solidFill>
                <a:srgbClr val="E8E6E8"/>
              </a:solidFill>
              <a:latin typeface="Calibri"/>
              <a:ea typeface="Calibri"/>
              <a:cs typeface="Calibri"/>
              <a:sym typeface="Calibri"/>
            </a:endParaRPr>
          </a:p>
        </p:txBody>
      </p:sp>
      <p:sp>
        <p:nvSpPr>
          <p:cNvPr id="241" name="Google Shape;241;p36"/>
          <p:cNvSpPr txBox="1"/>
          <p:nvPr/>
        </p:nvSpPr>
        <p:spPr>
          <a:xfrm>
            <a:off x="553337" y="162651"/>
            <a:ext cx="28128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8E6E8"/>
              </a:buClr>
              <a:buSzPts val="450"/>
              <a:buFont typeface="Calibri"/>
              <a:buNone/>
            </a:pPr>
            <a:r>
              <a:rPr b="1" lang="es-ES" sz="1800">
                <a:solidFill>
                  <a:srgbClr val="E8E6E8"/>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pic>
        <p:nvPicPr>
          <p:cNvPr id="242" name="Google Shape;242;p36"/>
          <p:cNvPicPr preferRelativeResize="0"/>
          <p:nvPr/>
        </p:nvPicPr>
        <p:blipFill rotWithShape="1">
          <a:blip r:embed="rId3">
            <a:alphaModFix/>
          </a:blip>
          <a:srcRect b="0" l="0" r="0" t="0"/>
          <a:stretch/>
        </p:blipFill>
        <p:spPr>
          <a:xfrm>
            <a:off x="594777" y="510489"/>
            <a:ext cx="217897" cy="36000"/>
          </a:xfrm>
          <a:prstGeom prst="rect">
            <a:avLst/>
          </a:prstGeom>
          <a:noFill/>
          <a:ln>
            <a:noFill/>
          </a:ln>
        </p:spPr>
      </p:pic>
      <p:sp>
        <p:nvSpPr>
          <p:cNvPr id="243" name="Google Shape;243;p36"/>
          <p:cNvSpPr txBox="1"/>
          <p:nvPr/>
        </p:nvSpPr>
        <p:spPr>
          <a:xfrm>
            <a:off x="863163" y="147262"/>
            <a:ext cx="2845331" cy="40010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00"/>
              <a:buFont typeface="Calibri"/>
              <a:buNone/>
            </a:pPr>
            <a:r>
              <a:rPr b="1" i="0" lang="es-ES" sz="2000" u="none" cap="none" strike="noStrike">
                <a:solidFill>
                  <a:schemeClr val="lt1"/>
                </a:solidFill>
                <a:latin typeface="Calibri"/>
                <a:ea typeface="Calibri"/>
                <a:cs typeface="Calibri"/>
                <a:sym typeface="Calibri"/>
              </a:rPr>
              <a:t>Modelo Entidad Relación</a:t>
            </a:r>
            <a:endParaRPr b="0" i="0" sz="1400" u="none" cap="none" strike="noStrike">
              <a:solidFill>
                <a:srgbClr val="000000"/>
              </a:solidFill>
              <a:latin typeface="Arial"/>
              <a:ea typeface="Arial"/>
              <a:cs typeface="Arial"/>
              <a:sym typeface="Arial"/>
            </a:endParaRPr>
          </a:p>
        </p:txBody>
      </p:sp>
      <p:sp>
        <p:nvSpPr>
          <p:cNvPr id="244" name="Google Shape;244;p36"/>
          <p:cNvSpPr txBox="1"/>
          <p:nvPr/>
        </p:nvSpPr>
        <p:spPr>
          <a:xfrm>
            <a:off x="990199" y="1552504"/>
            <a:ext cx="2591261"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1" i="0" sz="1600" u="none" cap="none" strike="noStrike">
              <a:solidFill>
                <a:srgbClr val="ACC42D"/>
              </a:solidFill>
              <a:latin typeface="Calibri"/>
              <a:ea typeface="Calibri"/>
              <a:cs typeface="Calibri"/>
              <a:sym typeface="Calibri"/>
            </a:endParaRPr>
          </a:p>
        </p:txBody>
      </p:sp>
      <p:sp>
        <p:nvSpPr>
          <p:cNvPr id="245" name="Google Shape;245;p36"/>
          <p:cNvSpPr txBox="1"/>
          <p:nvPr/>
        </p:nvSpPr>
        <p:spPr>
          <a:xfrm>
            <a:off x="4609974" y="2086316"/>
            <a:ext cx="4264200" cy="159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350"/>
              <a:buFont typeface="Calibri"/>
              <a:buNone/>
            </a:pPr>
            <a:r>
              <a:t/>
            </a:r>
            <a:endParaRPr b="0" i="0" sz="1800" u="none" cap="none" strike="noStrike">
              <a:solidFill>
                <a:srgbClr val="7F7F7F"/>
              </a:solidFill>
              <a:latin typeface="Calibri"/>
              <a:ea typeface="Calibri"/>
              <a:cs typeface="Calibri"/>
              <a:sym typeface="Calibri"/>
            </a:endParaRPr>
          </a:p>
        </p:txBody>
      </p:sp>
      <p:pic>
        <p:nvPicPr>
          <p:cNvPr id="246" name="Google Shape;246;p36"/>
          <p:cNvPicPr preferRelativeResize="0"/>
          <p:nvPr/>
        </p:nvPicPr>
        <p:blipFill rotWithShape="1">
          <a:blip r:embed="rId4">
            <a:alphaModFix/>
          </a:blip>
          <a:srcRect b="0" l="0" r="0" t="0"/>
          <a:stretch/>
        </p:blipFill>
        <p:spPr>
          <a:xfrm>
            <a:off x="1101720" y="1963366"/>
            <a:ext cx="265429" cy="41909"/>
          </a:xfrm>
          <a:prstGeom prst="rect">
            <a:avLst/>
          </a:prstGeom>
          <a:noFill/>
          <a:ln>
            <a:noFill/>
          </a:ln>
        </p:spPr>
      </p:pic>
      <p:pic>
        <p:nvPicPr>
          <p:cNvPr id="247" name="Google Shape;247;p36"/>
          <p:cNvPicPr preferRelativeResize="0"/>
          <p:nvPr/>
        </p:nvPicPr>
        <p:blipFill>
          <a:blip r:embed="rId5">
            <a:alphaModFix/>
          </a:blip>
          <a:stretch>
            <a:fillRect/>
          </a:stretch>
        </p:blipFill>
        <p:spPr>
          <a:xfrm>
            <a:off x="228600" y="1081375"/>
            <a:ext cx="8657350" cy="39684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7"/>
          <p:cNvSpPr txBox="1"/>
          <p:nvPr/>
        </p:nvSpPr>
        <p:spPr>
          <a:xfrm>
            <a:off x="0" y="0"/>
            <a:ext cx="9144000" cy="51434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253" name="Google Shape;253;p37"/>
          <p:cNvSpPr txBox="1"/>
          <p:nvPr/>
        </p:nvSpPr>
        <p:spPr>
          <a:xfrm>
            <a:off x="938323" y="2050524"/>
            <a:ext cx="7267353" cy="10424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Calibri"/>
              <a:buNone/>
            </a:pPr>
            <a:r>
              <a:rPr b="1" i="0" lang="es-ES" sz="4800" u="sng" cap="none" strike="noStrike">
                <a:solidFill>
                  <a:srgbClr val="EFEFEF"/>
                </a:solidFill>
                <a:latin typeface="Calibri"/>
                <a:ea typeface="Calibri"/>
                <a:cs typeface="Calibri"/>
                <a:sym typeface="Calibri"/>
                <a:hlinkClick r:id="rId3"/>
              </a:rPr>
              <a:t>Diccionario de Datos</a:t>
            </a:r>
            <a:endParaRPr b="0" i="0" sz="4800" u="none" cap="none" strike="noStrike">
              <a:solidFill>
                <a:srgbClr val="EFEFE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8"/>
          <p:cNvSpPr txBox="1"/>
          <p:nvPr/>
        </p:nvSpPr>
        <p:spPr>
          <a:xfrm>
            <a:off x="0" y="0"/>
            <a:ext cx="9144000" cy="5143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259" name="Google Shape;259;p38"/>
          <p:cNvSpPr txBox="1"/>
          <p:nvPr/>
        </p:nvSpPr>
        <p:spPr>
          <a:xfrm>
            <a:off x="938323" y="1666061"/>
            <a:ext cx="7267500" cy="1042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Calibri"/>
              <a:buNone/>
            </a:pPr>
            <a:r>
              <a:rPr b="1" i="0" lang="es-ES" sz="5400" u="none" cap="none" strike="noStrike">
                <a:solidFill>
                  <a:schemeClr val="lt1"/>
                </a:solidFill>
                <a:latin typeface="Calibri"/>
                <a:ea typeface="Calibri"/>
                <a:cs typeface="Calibri"/>
                <a:sym typeface="Calibri"/>
              </a:rPr>
              <a:t>Diagrama de Gantt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9"/>
          <p:cNvSpPr txBox="1"/>
          <p:nvPr/>
        </p:nvSpPr>
        <p:spPr>
          <a:xfrm>
            <a:off x="954675" y="144886"/>
            <a:ext cx="25914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Arial"/>
              <a:buNone/>
            </a:pPr>
            <a:r>
              <a:t/>
            </a:r>
            <a:endParaRPr b="1" i="0" sz="2000" u="none" cap="none" strike="noStrike">
              <a:solidFill>
                <a:srgbClr val="E8E6E8"/>
              </a:solidFill>
              <a:latin typeface="Calibri"/>
              <a:ea typeface="Calibri"/>
              <a:cs typeface="Calibri"/>
              <a:sym typeface="Calibri"/>
            </a:endParaRPr>
          </a:p>
        </p:txBody>
      </p:sp>
      <p:sp>
        <p:nvSpPr>
          <p:cNvPr id="265" name="Google Shape;265;p39"/>
          <p:cNvSpPr txBox="1"/>
          <p:nvPr/>
        </p:nvSpPr>
        <p:spPr>
          <a:xfrm>
            <a:off x="152401" y="162650"/>
            <a:ext cx="6822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8E6E8"/>
              </a:buClr>
              <a:buSzPts val="450"/>
              <a:buFont typeface="Calibri"/>
              <a:buNone/>
            </a:pPr>
            <a:r>
              <a:rPr b="1" lang="es-ES" sz="1800">
                <a:solidFill>
                  <a:srgbClr val="E8E6E8"/>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pic>
        <p:nvPicPr>
          <p:cNvPr id="266" name="Google Shape;266;p39"/>
          <p:cNvPicPr preferRelativeResize="0"/>
          <p:nvPr/>
        </p:nvPicPr>
        <p:blipFill rotWithShape="1">
          <a:blip r:embed="rId3">
            <a:alphaModFix/>
          </a:blip>
          <a:srcRect b="0" l="0" r="0" t="0"/>
          <a:stretch/>
        </p:blipFill>
        <p:spPr>
          <a:xfrm>
            <a:off x="594777" y="510489"/>
            <a:ext cx="217897" cy="36000"/>
          </a:xfrm>
          <a:prstGeom prst="rect">
            <a:avLst/>
          </a:prstGeom>
          <a:noFill/>
          <a:ln>
            <a:noFill/>
          </a:ln>
        </p:spPr>
      </p:pic>
      <p:sp>
        <p:nvSpPr>
          <p:cNvPr id="267" name="Google Shape;267;p39"/>
          <p:cNvSpPr txBox="1"/>
          <p:nvPr/>
        </p:nvSpPr>
        <p:spPr>
          <a:xfrm>
            <a:off x="876064" y="162651"/>
            <a:ext cx="2845331" cy="40010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00"/>
              <a:buFont typeface="Calibri"/>
              <a:buNone/>
            </a:pPr>
            <a:r>
              <a:rPr b="1" i="0" lang="es-ES" sz="2000" u="none" cap="none" strike="noStrike">
                <a:solidFill>
                  <a:schemeClr val="lt1"/>
                </a:solidFill>
                <a:latin typeface="Calibri"/>
                <a:ea typeface="Calibri"/>
                <a:cs typeface="Calibri"/>
                <a:sym typeface="Calibri"/>
              </a:rPr>
              <a:t>Diagrama de Gantt</a:t>
            </a:r>
            <a:endParaRPr b="0" i="0" sz="1400" u="none" cap="none" strike="noStrike">
              <a:solidFill>
                <a:srgbClr val="000000"/>
              </a:solidFill>
              <a:latin typeface="Arial"/>
              <a:ea typeface="Arial"/>
              <a:cs typeface="Arial"/>
              <a:sym typeface="Arial"/>
            </a:endParaRPr>
          </a:p>
        </p:txBody>
      </p:sp>
      <p:sp>
        <p:nvSpPr>
          <p:cNvPr id="268" name="Google Shape;268;p39"/>
          <p:cNvSpPr txBox="1"/>
          <p:nvPr/>
        </p:nvSpPr>
        <p:spPr>
          <a:xfrm>
            <a:off x="990199" y="1552504"/>
            <a:ext cx="2591261"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1" i="0" sz="1600" u="none" cap="none" strike="noStrike">
              <a:solidFill>
                <a:srgbClr val="ACC42D"/>
              </a:solidFill>
              <a:latin typeface="Calibri"/>
              <a:ea typeface="Calibri"/>
              <a:cs typeface="Calibri"/>
              <a:sym typeface="Calibri"/>
            </a:endParaRPr>
          </a:p>
        </p:txBody>
      </p:sp>
      <p:sp>
        <p:nvSpPr>
          <p:cNvPr id="269" name="Google Shape;269;p39"/>
          <p:cNvSpPr txBox="1"/>
          <p:nvPr/>
        </p:nvSpPr>
        <p:spPr>
          <a:xfrm>
            <a:off x="4609974" y="2086316"/>
            <a:ext cx="4264200" cy="159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350"/>
              <a:buFont typeface="Calibri"/>
              <a:buNone/>
            </a:pPr>
            <a:r>
              <a:t/>
            </a:r>
            <a:endParaRPr b="0" i="0" sz="1800" u="none" cap="none" strike="noStrike">
              <a:solidFill>
                <a:srgbClr val="7F7F7F"/>
              </a:solidFill>
              <a:latin typeface="Calibri"/>
              <a:ea typeface="Calibri"/>
              <a:cs typeface="Calibri"/>
              <a:sym typeface="Calibri"/>
            </a:endParaRPr>
          </a:p>
        </p:txBody>
      </p:sp>
      <p:pic>
        <p:nvPicPr>
          <p:cNvPr id="270" name="Google Shape;270;p39"/>
          <p:cNvPicPr preferRelativeResize="0"/>
          <p:nvPr/>
        </p:nvPicPr>
        <p:blipFill rotWithShape="1">
          <a:blip r:embed="rId4">
            <a:alphaModFix/>
          </a:blip>
          <a:srcRect b="0" l="0" r="0" t="0"/>
          <a:stretch/>
        </p:blipFill>
        <p:spPr>
          <a:xfrm>
            <a:off x="1101720" y="1963366"/>
            <a:ext cx="265429" cy="41909"/>
          </a:xfrm>
          <a:prstGeom prst="rect">
            <a:avLst/>
          </a:prstGeom>
          <a:noFill/>
          <a:ln>
            <a:noFill/>
          </a:ln>
        </p:spPr>
      </p:pic>
      <p:pic>
        <p:nvPicPr>
          <p:cNvPr id="271" name="Google Shape;271;p39">
            <a:hlinkClick r:id="rId5"/>
          </p:cNvPr>
          <p:cNvPicPr preferRelativeResize="0"/>
          <p:nvPr/>
        </p:nvPicPr>
        <p:blipFill>
          <a:blip r:embed="rId6">
            <a:alphaModFix/>
          </a:blip>
          <a:stretch>
            <a:fillRect/>
          </a:stretch>
        </p:blipFill>
        <p:spPr>
          <a:xfrm>
            <a:off x="152400" y="546500"/>
            <a:ext cx="8721774" cy="444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13"/>
          <p:cNvSpPr txBox="1"/>
          <p:nvPr/>
        </p:nvSpPr>
        <p:spPr>
          <a:xfrm>
            <a:off x="329600" y="191386"/>
            <a:ext cx="4242300" cy="64632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800"/>
              <a:buFont typeface="Arial"/>
              <a:buNone/>
            </a:pPr>
            <a:r>
              <a:rPr b="1" lang="es-ES"/>
              <a:t>ÍNDICE</a:t>
            </a:r>
            <a:endParaRPr b="1"/>
          </a:p>
          <a:p>
            <a:pPr indent="0" lvl="0" marL="0" marR="0" rtl="0" algn="l">
              <a:lnSpc>
                <a:spcPct val="150000"/>
              </a:lnSpc>
              <a:spcBef>
                <a:spcPts val="0"/>
              </a:spcBef>
              <a:spcAft>
                <a:spcPts val="0"/>
              </a:spcAft>
              <a:buClr>
                <a:srgbClr val="000000"/>
              </a:buClr>
              <a:buSzPts val="1800"/>
              <a:buFont typeface="Arial"/>
              <a:buNone/>
            </a:pPr>
            <a:r>
              <a:rPr b="0" i="0" lang="es-ES" sz="1200" u="none" cap="none" strike="noStrike">
                <a:solidFill>
                  <a:srgbClr val="000000"/>
                </a:solidFill>
                <a:latin typeface="Arial"/>
                <a:ea typeface="Arial"/>
                <a:cs typeface="Arial"/>
                <a:sym typeface="Arial"/>
              </a:rPr>
              <a:t>Planteamiento del problema</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lang="es-ES" sz="1200"/>
              <a:t>Justificación</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lang="es-ES" sz="1200"/>
              <a:t>Alcance del proyecto</a:t>
            </a:r>
            <a:endParaRPr sz="1200"/>
          </a:p>
          <a:p>
            <a:pPr indent="0" lvl="0" marL="0" marR="0" rtl="0" algn="l">
              <a:lnSpc>
                <a:spcPct val="150000"/>
              </a:lnSpc>
              <a:spcBef>
                <a:spcPts val="0"/>
              </a:spcBef>
              <a:spcAft>
                <a:spcPts val="0"/>
              </a:spcAft>
              <a:buClr>
                <a:srgbClr val="000000"/>
              </a:buClr>
              <a:buSzPts val="1800"/>
              <a:buFont typeface="Arial"/>
              <a:buNone/>
            </a:pPr>
            <a:r>
              <a:rPr lang="es-ES" sz="1200"/>
              <a:t>Objetivo General</a:t>
            </a:r>
            <a:endParaRPr sz="1200"/>
          </a:p>
          <a:p>
            <a:pPr indent="0" lvl="0" marL="0" marR="0" rtl="0" algn="l">
              <a:lnSpc>
                <a:spcPct val="150000"/>
              </a:lnSpc>
              <a:spcBef>
                <a:spcPts val="0"/>
              </a:spcBef>
              <a:spcAft>
                <a:spcPts val="0"/>
              </a:spcAft>
              <a:buClr>
                <a:srgbClr val="000000"/>
              </a:buClr>
              <a:buSzPts val="1800"/>
              <a:buFont typeface="Arial"/>
              <a:buNone/>
            </a:pPr>
            <a:r>
              <a:rPr lang="es-ES" sz="1200"/>
              <a:t>Objetivos </a:t>
            </a:r>
            <a:r>
              <a:rPr lang="es-ES" sz="1200"/>
              <a:t>Específicos</a:t>
            </a:r>
            <a:endParaRPr sz="1200"/>
          </a:p>
          <a:p>
            <a:pPr indent="0" lvl="0" marL="0" marR="0" rtl="0" algn="l">
              <a:lnSpc>
                <a:spcPct val="150000"/>
              </a:lnSpc>
              <a:spcBef>
                <a:spcPts val="0"/>
              </a:spcBef>
              <a:spcAft>
                <a:spcPts val="0"/>
              </a:spcAft>
              <a:buClr>
                <a:srgbClr val="000000"/>
              </a:buClr>
              <a:buSzPts val="1800"/>
              <a:buFont typeface="Arial"/>
              <a:buNone/>
            </a:pPr>
            <a:r>
              <a:rPr b="0" i="0" lang="es-ES" sz="1200" u="none" cap="none" strike="noStrike">
                <a:solidFill>
                  <a:srgbClr val="000000"/>
                </a:solidFill>
                <a:latin typeface="Arial"/>
                <a:ea typeface="Arial"/>
                <a:cs typeface="Arial"/>
                <a:sym typeface="Arial"/>
              </a:rPr>
              <a:t> Requerimientos funcionales</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s-ES" sz="1200" u="none" cap="none" strike="noStrike">
                <a:solidFill>
                  <a:srgbClr val="000000"/>
                </a:solidFill>
                <a:latin typeface="Arial"/>
                <a:ea typeface="Arial"/>
                <a:cs typeface="Arial"/>
                <a:sym typeface="Arial"/>
              </a:rPr>
              <a:t> Requerimientos no funcionales</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lang="es-ES" sz="1200"/>
              <a:t>Casos de uso </a:t>
            </a:r>
            <a:endParaRPr sz="1200"/>
          </a:p>
          <a:p>
            <a:pPr indent="0" lvl="0" marL="0" marR="0" rtl="0" algn="l">
              <a:lnSpc>
                <a:spcPct val="150000"/>
              </a:lnSpc>
              <a:spcBef>
                <a:spcPts val="0"/>
              </a:spcBef>
              <a:spcAft>
                <a:spcPts val="0"/>
              </a:spcAft>
              <a:buClr>
                <a:srgbClr val="000000"/>
              </a:buClr>
              <a:buSzPts val="1800"/>
              <a:buFont typeface="Arial"/>
              <a:buNone/>
            </a:pPr>
            <a:r>
              <a:rPr b="0" i="0" lang="es-ES" sz="1200" u="none" cap="none" strike="noStrike">
                <a:solidFill>
                  <a:srgbClr val="000000"/>
                </a:solidFill>
                <a:latin typeface="Arial"/>
                <a:ea typeface="Arial"/>
                <a:cs typeface="Arial"/>
                <a:sym typeface="Arial"/>
              </a:rPr>
              <a:t> M</a:t>
            </a:r>
            <a:r>
              <a:rPr lang="es-ES" sz="1200"/>
              <a:t>odelo </a:t>
            </a:r>
            <a:r>
              <a:rPr b="0" i="0" lang="es-ES" sz="1200" u="none" cap="none" strike="noStrike">
                <a:solidFill>
                  <a:srgbClr val="000000"/>
                </a:solidFill>
                <a:latin typeface="Arial"/>
                <a:ea typeface="Arial"/>
                <a:cs typeface="Arial"/>
                <a:sym typeface="Arial"/>
              </a:rPr>
              <a:t>BPMN</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s-ES" sz="1200" u="none" cap="none" strike="noStrike">
                <a:solidFill>
                  <a:srgbClr val="000000"/>
                </a:solidFill>
                <a:latin typeface="Arial"/>
                <a:ea typeface="Arial"/>
                <a:cs typeface="Arial"/>
                <a:sym typeface="Arial"/>
              </a:rPr>
              <a:t> Modelo relación</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s-ES" sz="1200" u="none" cap="none" strike="noStrike">
                <a:solidFill>
                  <a:srgbClr val="000000"/>
                </a:solidFill>
                <a:latin typeface="Arial"/>
                <a:ea typeface="Arial"/>
                <a:cs typeface="Arial"/>
                <a:sym typeface="Arial"/>
              </a:rPr>
              <a:t>Modelo </a:t>
            </a:r>
            <a:r>
              <a:rPr lang="es-ES" sz="1200"/>
              <a:t>entidad </a:t>
            </a:r>
            <a:r>
              <a:rPr lang="es-ES" sz="1200"/>
              <a:t>relación</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s-ES" sz="1200" u="none" cap="none" strike="noStrike">
                <a:solidFill>
                  <a:srgbClr val="000000"/>
                </a:solidFill>
                <a:latin typeface="Arial"/>
                <a:ea typeface="Arial"/>
                <a:cs typeface="Arial"/>
                <a:sym typeface="Arial"/>
              </a:rPr>
              <a:t>Diccionario de datos</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lang="es-ES" sz="1200"/>
              <a:t>Diagram de Gantt</a:t>
            </a:r>
            <a:endParaRPr sz="1200"/>
          </a:p>
          <a:p>
            <a:pPr indent="0" lvl="0" marL="0" marR="0" rtl="0" algn="l">
              <a:lnSpc>
                <a:spcPct val="150000"/>
              </a:lnSpc>
              <a:spcBef>
                <a:spcPts val="0"/>
              </a:spcBef>
              <a:spcAft>
                <a:spcPts val="0"/>
              </a:spcAft>
              <a:buClr>
                <a:srgbClr val="000000"/>
              </a:buClr>
              <a:buSzPts val="1800"/>
              <a:buFont typeface="Arial"/>
              <a:buNone/>
            </a:pPr>
            <a:r>
              <a:rPr lang="es-ES" sz="1200"/>
              <a:t>Presupuestos</a:t>
            </a:r>
            <a:endParaRPr sz="1200"/>
          </a:p>
          <a:p>
            <a:pPr indent="0" lvl="0" marL="0" marR="0" rtl="0" algn="l">
              <a:lnSpc>
                <a:spcPct val="150000"/>
              </a:lnSpc>
              <a:spcBef>
                <a:spcPts val="0"/>
              </a:spcBef>
              <a:spcAft>
                <a:spcPts val="0"/>
              </a:spcAft>
              <a:buClr>
                <a:srgbClr val="000000"/>
              </a:buClr>
              <a:buSzPts val="1800"/>
              <a:buFont typeface="Arial"/>
              <a:buNone/>
            </a:pPr>
            <a:r>
              <a:rPr lang="es-ES" sz="1200"/>
              <a:t>Glosario</a:t>
            </a:r>
            <a:endParaRPr sz="1200"/>
          </a:p>
          <a:p>
            <a:pPr indent="0" lvl="0" marL="0" marR="0" rtl="0" algn="l">
              <a:lnSpc>
                <a:spcPct val="150000"/>
              </a:lnSpc>
              <a:spcBef>
                <a:spcPts val="0"/>
              </a:spcBef>
              <a:spcAft>
                <a:spcPts val="0"/>
              </a:spcAft>
              <a:buClr>
                <a:srgbClr val="000000"/>
              </a:buClr>
              <a:buSzPts val="18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000" u="sng"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0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000" u="sng" cap="none" strike="noStrike">
              <a:solidFill>
                <a:srgbClr val="000000"/>
              </a:solidFill>
              <a:latin typeface="Arial"/>
              <a:ea typeface="Arial"/>
              <a:cs typeface="Arial"/>
              <a:sym typeface="Arial"/>
            </a:endParaRPr>
          </a:p>
        </p:txBody>
      </p:sp>
      <p:cxnSp>
        <p:nvCxnSpPr>
          <p:cNvPr id="49" name="Google Shape;49;p13"/>
          <p:cNvCxnSpPr/>
          <p:nvPr/>
        </p:nvCxnSpPr>
        <p:spPr>
          <a:xfrm>
            <a:off x="329600" y="4987636"/>
            <a:ext cx="2498651" cy="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254"/>
              </a:srgbClr>
            </a:outerShdw>
          </a:effectLst>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0"/>
          <p:cNvSpPr txBox="1"/>
          <p:nvPr/>
        </p:nvSpPr>
        <p:spPr>
          <a:xfrm>
            <a:off x="-152400" y="0"/>
            <a:ext cx="9144000" cy="5143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277" name="Google Shape;277;p40"/>
          <p:cNvSpPr txBox="1"/>
          <p:nvPr/>
        </p:nvSpPr>
        <p:spPr>
          <a:xfrm>
            <a:off x="938323" y="1666061"/>
            <a:ext cx="7267500" cy="1042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Calibri"/>
              <a:buNone/>
            </a:pPr>
            <a:r>
              <a:rPr b="1" i="0" lang="es-ES" sz="5400" u="none" cap="none" strike="noStrike">
                <a:solidFill>
                  <a:schemeClr val="lt1"/>
                </a:solidFill>
                <a:latin typeface="Calibri"/>
                <a:ea typeface="Calibri"/>
                <a:cs typeface="Calibri"/>
                <a:sym typeface="Calibri"/>
              </a:rPr>
              <a:t>Presupuestos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1"/>
          <p:cNvSpPr txBox="1"/>
          <p:nvPr/>
        </p:nvSpPr>
        <p:spPr>
          <a:xfrm>
            <a:off x="876064" y="162651"/>
            <a:ext cx="28452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00"/>
              <a:buFont typeface="Calibri"/>
              <a:buNone/>
            </a:pPr>
            <a:r>
              <a:rPr b="1" i="0" lang="es-ES" sz="2000" u="none" cap="none" strike="noStrike">
                <a:solidFill>
                  <a:schemeClr val="lt1"/>
                </a:solidFill>
                <a:latin typeface="Calibri"/>
                <a:ea typeface="Calibri"/>
                <a:cs typeface="Calibri"/>
                <a:sym typeface="Calibri"/>
              </a:rPr>
              <a:t>Presupuesto</a:t>
            </a:r>
            <a:endParaRPr b="1" i="0" sz="2000" u="none" cap="none" strike="noStrike">
              <a:solidFill>
                <a:schemeClr val="lt1"/>
              </a:solidFill>
              <a:latin typeface="Calibri"/>
              <a:ea typeface="Calibri"/>
              <a:cs typeface="Calibri"/>
              <a:sym typeface="Calibri"/>
            </a:endParaRPr>
          </a:p>
        </p:txBody>
      </p:sp>
      <p:sp>
        <p:nvSpPr>
          <p:cNvPr id="284" name="Google Shape;284;p41"/>
          <p:cNvSpPr txBox="1"/>
          <p:nvPr/>
        </p:nvSpPr>
        <p:spPr>
          <a:xfrm>
            <a:off x="349941" y="162650"/>
            <a:ext cx="484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8E6E8"/>
              </a:buClr>
              <a:buSzPts val="450"/>
              <a:buFont typeface="Calibri"/>
              <a:buNone/>
            </a:pPr>
            <a:r>
              <a:rPr b="1" lang="es-ES" sz="1800">
                <a:solidFill>
                  <a:srgbClr val="E8E6E8"/>
                </a:solidFill>
                <a:latin typeface="Calibri"/>
                <a:ea typeface="Calibri"/>
                <a:cs typeface="Calibri"/>
                <a:sym typeface="Calibri"/>
              </a:rPr>
              <a:t>12</a:t>
            </a:r>
            <a:endParaRPr b="0" i="0" sz="1400" u="sng" cap="none" strike="noStrike">
              <a:solidFill>
                <a:srgbClr val="000000"/>
              </a:solidFill>
              <a:latin typeface="Arial"/>
              <a:ea typeface="Arial"/>
              <a:cs typeface="Arial"/>
              <a:sym typeface="Arial"/>
            </a:endParaRPr>
          </a:p>
        </p:txBody>
      </p:sp>
      <p:pic>
        <p:nvPicPr>
          <p:cNvPr id="285" name="Google Shape;285;p41"/>
          <p:cNvPicPr preferRelativeResize="0"/>
          <p:nvPr/>
        </p:nvPicPr>
        <p:blipFill rotWithShape="1">
          <a:blip r:embed="rId3">
            <a:alphaModFix/>
          </a:blip>
          <a:srcRect b="0" l="0" r="0" t="0"/>
          <a:stretch/>
        </p:blipFill>
        <p:spPr>
          <a:xfrm>
            <a:off x="594777" y="510489"/>
            <a:ext cx="217897" cy="36000"/>
          </a:xfrm>
          <a:prstGeom prst="rect">
            <a:avLst/>
          </a:prstGeom>
          <a:noFill/>
          <a:ln>
            <a:noFill/>
          </a:ln>
        </p:spPr>
      </p:pic>
      <p:pic>
        <p:nvPicPr>
          <p:cNvPr id="286" name="Google Shape;286;p41"/>
          <p:cNvPicPr preferRelativeResize="0"/>
          <p:nvPr/>
        </p:nvPicPr>
        <p:blipFill>
          <a:blip r:embed="rId4">
            <a:alphaModFix/>
          </a:blip>
          <a:stretch>
            <a:fillRect/>
          </a:stretch>
        </p:blipFill>
        <p:spPr>
          <a:xfrm>
            <a:off x="668275" y="546501"/>
            <a:ext cx="7807438" cy="42758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42"/>
          <p:cNvPicPr preferRelativeResize="0"/>
          <p:nvPr/>
        </p:nvPicPr>
        <p:blipFill>
          <a:blip r:embed="rId3">
            <a:alphaModFix/>
          </a:blip>
          <a:stretch>
            <a:fillRect/>
          </a:stretch>
        </p:blipFill>
        <p:spPr>
          <a:xfrm>
            <a:off x="152400" y="588525"/>
            <a:ext cx="8839201" cy="455498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3"/>
          <p:cNvSpPr/>
          <p:nvPr/>
        </p:nvSpPr>
        <p:spPr>
          <a:xfrm>
            <a:off x="5520125" y="362600"/>
            <a:ext cx="3348000" cy="16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C0C0C"/>
                </a:solidFill>
                <a:latin typeface="Arial"/>
                <a:ea typeface="Arial"/>
                <a:cs typeface="Arial"/>
                <a:sym typeface="Arial"/>
              </a:rPr>
              <a:t>Diagrama de Gantt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7F7F7F"/>
                </a:solidFill>
                <a:latin typeface="Arial"/>
                <a:ea typeface="Arial"/>
                <a:cs typeface="Arial"/>
                <a:sym typeface="Arial"/>
              </a:rPr>
              <a:t>Es una herramienta gráfica cuyo objetivo es exponer el tiempo de dedicación previsto para diferentes tareas o actividades a lo largo de un tiempo. A pesar de esto, el diagrama de Gantt no indica las relaciones existentes entre actividades.</a:t>
            </a:r>
            <a:endParaRPr b="0" i="0" sz="1400" u="none" cap="none" strike="noStrike">
              <a:solidFill>
                <a:srgbClr val="7F7F7F"/>
              </a:solidFill>
              <a:latin typeface="Arial"/>
              <a:ea typeface="Arial"/>
              <a:cs typeface="Arial"/>
              <a:sym typeface="Arial"/>
            </a:endParaRPr>
          </a:p>
        </p:txBody>
      </p:sp>
      <p:sp>
        <p:nvSpPr>
          <p:cNvPr id="298" name="Google Shape;298;p43"/>
          <p:cNvSpPr txBox="1"/>
          <p:nvPr/>
        </p:nvSpPr>
        <p:spPr>
          <a:xfrm>
            <a:off x="5520125" y="2857200"/>
            <a:ext cx="3348000" cy="19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u="sng">
                <a:hlinkClick r:id="rId3"/>
              </a:rPr>
              <a:t>Base de Datos:</a:t>
            </a:r>
            <a:r>
              <a:rPr lang="es-ES" u="sng">
                <a:hlinkClick r:id="rId4"/>
              </a:rPr>
              <a:t>.</a:t>
            </a:r>
            <a:r>
              <a:rPr lang="es-ES"/>
              <a:t> </a:t>
            </a:r>
            <a:endParaRPr/>
          </a:p>
          <a:p>
            <a:pPr indent="0" lvl="0" marL="0" rtl="0" algn="l">
              <a:spcBef>
                <a:spcPts val="0"/>
              </a:spcBef>
              <a:spcAft>
                <a:spcPts val="0"/>
              </a:spcAft>
              <a:buNone/>
            </a:pPr>
            <a:r>
              <a:rPr lang="es-ES"/>
              <a:t>Se llama base de datos, o también </a:t>
            </a:r>
            <a:r>
              <a:rPr i="1" lang="es-ES"/>
              <a:t>banco de datos</a:t>
            </a:r>
            <a:r>
              <a:rPr lang="es-ES"/>
              <a:t>, a un conjunto de </a:t>
            </a:r>
            <a:r>
              <a:rPr lang="es-ES">
                <a:uFill>
                  <a:noFill/>
                </a:uFill>
                <a:hlinkClick r:id="rId5"/>
              </a:rPr>
              <a:t>información</a:t>
            </a:r>
            <a:r>
              <a:rPr lang="es-ES"/>
              <a:t> perteneciente a un mismo contexto, ordenada de modo sistemático para su posterior recuperación, </a:t>
            </a:r>
            <a:r>
              <a:rPr lang="es-ES">
                <a:uFill>
                  <a:noFill/>
                </a:uFill>
                <a:hlinkClick r:id="rId6"/>
              </a:rPr>
              <a:t>análisis</a:t>
            </a:r>
            <a:r>
              <a:rPr lang="es-ES"/>
              <a:t> y/o transmisión.</a:t>
            </a:r>
            <a:endParaRPr/>
          </a:p>
        </p:txBody>
      </p:sp>
      <p:sp>
        <p:nvSpPr>
          <p:cNvPr id="299" name="Google Shape;299;p43"/>
          <p:cNvSpPr txBox="1"/>
          <p:nvPr/>
        </p:nvSpPr>
        <p:spPr>
          <a:xfrm>
            <a:off x="2994775" y="1551125"/>
            <a:ext cx="2041200" cy="31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u="sng">
                <a:solidFill>
                  <a:schemeClr val="hlink"/>
                </a:solidFill>
                <a:hlinkClick r:id="rId7"/>
              </a:rPr>
              <a:t>UML</a:t>
            </a:r>
            <a:endParaRPr>
              <a:solidFill>
                <a:srgbClr val="FF9900"/>
              </a:solidFill>
            </a:endParaRPr>
          </a:p>
          <a:p>
            <a:pPr indent="0" lvl="0" marL="0" rtl="0" algn="l">
              <a:spcBef>
                <a:spcPts val="0"/>
              </a:spcBef>
              <a:spcAft>
                <a:spcPts val="0"/>
              </a:spcAft>
              <a:buNone/>
            </a:pPr>
            <a:r>
              <a:rPr lang="es-ES">
                <a:solidFill>
                  <a:srgbClr val="FF9900"/>
                </a:solidFill>
              </a:rPr>
              <a:t>es el lenguaje de modelado de sistemas de software más conocido y utilizado en la actualidad; está respaldado por el OMG (Object Management Group). Es un lenguaje gráfico para visualizar, especificar, construir y documentar un sistema de software.</a:t>
            </a:r>
            <a:endParaRPr>
              <a:solidFill>
                <a:srgbClr val="FF9900"/>
              </a:solidFill>
            </a:endParaRPr>
          </a:p>
        </p:txBody>
      </p:sp>
      <p:sp>
        <p:nvSpPr>
          <p:cNvPr id="300" name="Google Shape;300;p43"/>
          <p:cNvSpPr txBox="1"/>
          <p:nvPr/>
        </p:nvSpPr>
        <p:spPr>
          <a:xfrm>
            <a:off x="470025" y="1551125"/>
            <a:ext cx="2162400" cy="22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u="sng">
                <a:solidFill>
                  <a:schemeClr val="hlink"/>
                </a:solidFill>
                <a:hlinkClick r:id="rId8"/>
              </a:rPr>
              <a:t>BPMN</a:t>
            </a:r>
            <a:endParaRPr>
              <a:solidFill>
                <a:srgbClr val="434343"/>
              </a:solidFill>
            </a:endParaRPr>
          </a:p>
          <a:p>
            <a:pPr indent="0" lvl="0" marL="0" rtl="0" algn="l">
              <a:spcBef>
                <a:spcPts val="0"/>
              </a:spcBef>
              <a:spcAft>
                <a:spcPts val="0"/>
              </a:spcAft>
              <a:buNone/>
            </a:pPr>
            <a:r>
              <a:rPr lang="es-ES">
                <a:solidFill>
                  <a:srgbClr val="434343"/>
                </a:solidFill>
                <a:latin typeface="Roboto"/>
                <a:ea typeface="Roboto"/>
                <a:cs typeface="Roboto"/>
                <a:sym typeface="Roboto"/>
              </a:rPr>
              <a:t>Business Process Model and Notation (BPMN) es una notación gráfica que describe la lógica de los pasos de un proceso de Negocio. Esta notación ha sido especialmente diseñada para coordinar la secuencia de los procesos y los mensajes que fluyen entre los participantes de las diferentes actividades.</a:t>
            </a:r>
            <a:endParaRPr>
              <a:solidFill>
                <a:srgbClr val="434343"/>
              </a:solidFill>
            </a:endParaRPr>
          </a:p>
        </p:txBody>
      </p:sp>
      <p:sp>
        <p:nvSpPr>
          <p:cNvPr id="301" name="Google Shape;301;p43"/>
          <p:cNvSpPr txBox="1"/>
          <p:nvPr/>
        </p:nvSpPr>
        <p:spPr>
          <a:xfrm>
            <a:off x="1433350" y="362600"/>
            <a:ext cx="2981400" cy="56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ES" sz="3000">
                <a:solidFill>
                  <a:srgbClr val="FF9900"/>
                </a:solidFill>
                <a:highlight>
                  <a:srgbClr val="000000"/>
                </a:highlight>
              </a:rPr>
              <a:t>GLOSARIO</a:t>
            </a:r>
            <a:endParaRPr sz="3000">
              <a:solidFill>
                <a:srgbClr val="FF9900"/>
              </a:solidFill>
              <a:highlight>
                <a:srgbClr val="000000"/>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pic>
        <p:nvPicPr>
          <p:cNvPr descr="EDITORIAL3.jpg" id="307" name="Google Shape;307;p44"/>
          <p:cNvPicPr preferRelativeResize="0"/>
          <p:nvPr/>
        </p:nvPicPr>
        <p:blipFill rotWithShape="1">
          <a:blip r:embed="rId3">
            <a:alphaModFix/>
          </a:blip>
          <a:srcRect b="0" l="0" r="0" t="14950"/>
          <a:stretch/>
        </p:blipFill>
        <p:spPr>
          <a:xfrm>
            <a:off x="-40669" y="-42990"/>
            <a:ext cx="9225338" cy="5229480"/>
          </a:xfrm>
          <a:prstGeom prst="rect">
            <a:avLst/>
          </a:prstGeom>
          <a:noFill/>
          <a:ln>
            <a:noFill/>
          </a:ln>
        </p:spPr>
      </p:pic>
      <p:sp>
        <p:nvSpPr>
          <p:cNvPr id="308" name="Google Shape;308;p44"/>
          <p:cNvSpPr/>
          <p:nvPr/>
        </p:nvSpPr>
        <p:spPr>
          <a:xfrm rot="-5400000">
            <a:off x="4596461" y="599207"/>
            <a:ext cx="5302242" cy="3955513"/>
          </a:xfrm>
          <a:prstGeom prst="rect">
            <a:avLst/>
          </a:prstGeom>
          <a:gradFill>
            <a:gsLst>
              <a:gs pos="0">
                <a:srgbClr val="000000">
                  <a:alpha val="45098"/>
                </a:srgbClr>
              </a:gs>
              <a:gs pos="100000">
                <a:srgbClr val="1F497D">
                  <a:alpha val="0"/>
                </a:srgbClr>
              </a:gs>
            </a:gsLst>
            <a:lin ang="16200000" scaled="0"/>
          </a:gra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09" name="Google Shape;309;p44"/>
          <p:cNvPicPr preferRelativeResize="0"/>
          <p:nvPr/>
        </p:nvPicPr>
        <p:blipFill rotWithShape="1">
          <a:blip r:embed="rId4">
            <a:alphaModFix/>
          </a:blip>
          <a:srcRect b="0" l="0" r="0" t="0"/>
          <a:stretch/>
        </p:blipFill>
        <p:spPr>
          <a:xfrm flipH="1" rot="10800000">
            <a:off x="7940706" y="1431751"/>
            <a:ext cx="642357" cy="41563"/>
          </a:xfrm>
          <a:prstGeom prst="rect">
            <a:avLst/>
          </a:prstGeom>
          <a:noFill/>
          <a:ln>
            <a:noFill/>
          </a:ln>
        </p:spPr>
      </p:pic>
      <p:pic>
        <p:nvPicPr>
          <p:cNvPr descr="naranja.png" id="310" name="Google Shape;310;p44"/>
          <p:cNvPicPr preferRelativeResize="0"/>
          <p:nvPr/>
        </p:nvPicPr>
        <p:blipFill rotWithShape="1">
          <a:blip r:embed="rId5">
            <a:alphaModFix/>
          </a:blip>
          <a:srcRect b="17818" l="21032" r="22452" t="19996"/>
          <a:stretch/>
        </p:blipFill>
        <p:spPr>
          <a:xfrm>
            <a:off x="297204" y="290458"/>
            <a:ext cx="601377" cy="60369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4"/>
          <p:cNvSpPr txBox="1"/>
          <p:nvPr/>
        </p:nvSpPr>
        <p:spPr>
          <a:xfrm>
            <a:off x="0" y="0"/>
            <a:ext cx="9144000" cy="51434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55" name="Google Shape;55;p14"/>
          <p:cNvSpPr txBox="1"/>
          <p:nvPr/>
        </p:nvSpPr>
        <p:spPr>
          <a:xfrm>
            <a:off x="1476182" y="1711383"/>
            <a:ext cx="6191636" cy="125510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Calibri"/>
              <a:buNone/>
            </a:pPr>
            <a:r>
              <a:rPr b="1" i="0" lang="es-ES" sz="5400" u="none" cap="none" strike="noStrike">
                <a:solidFill>
                  <a:schemeClr val="lt1"/>
                </a:solidFill>
                <a:latin typeface="Calibri"/>
                <a:ea typeface="Calibri"/>
                <a:cs typeface="Calibri"/>
                <a:sym typeface="Calibri"/>
              </a:rPr>
              <a:t>Planteamiento del problema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5"/>
          <p:cNvSpPr txBox="1"/>
          <p:nvPr/>
        </p:nvSpPr>
        <p:spPr>
          <a:xfrm>
            <a:off x="954675" y="144886"/>
            <a:ext cx="2591261"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Arial"/>
              <a:buNone/>
            </a:pPr>
            <a:r>
              <a:t/>
            </a:r>
            <a:endParaRPr b="1" i="0" sz="2000" u="none" cap="none" strike="noStrike">
              <a:solidFill>
                <a:srgbClr val="E8E6E8"/>
              </a:solidFill>
              <a:latin typeface="Calibri"/>
              <a:ea typeface="Calibri"/>
              <a:cs typeface="Calibri"/>
              <a:sym typeface="Calibri"/>
            </a:endParaRPr>
          </a:p>
        </p:txBody>
      </p:sp>
      <p:sp>
        <p:nvSpPr>
          <p:cNvPr id="61" name="Google Shape;61;p15"/>
          <p:cNvSpPr txBox="1"/>
          <p:nvPr/>
        </p:nvSpPr>
        <p:spPr>
          <a:xfrm>
            <a:off x="553337" y="162651"/>
            <a:ext cx="28128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8E6E8"/>
              </a:buClr>
              <a:buSzPts val="450"/>
              <a:buFont typeface="Calibri"/>
              <a:buNone/>
            </a:pPr>
            <a:r>
              <a:rPr b="1" lang="es-ES" sz="1800">
                <a:solidFill>
                  <a:srgbClr val="E8E6E8"/>
                </a:solidFill>
                <a:latin typeface="Calibri"/>
                <a:ea typeface="Calibri"/>
                <a:cs typeface="Calibri"/>
                <a:sym typeface="Calibri"/>
              </a:rPr>
              <a:t>1</a:t>
            </a:r>
            <a:endParaRPr b="1" sz="1800">
              <a:solidFill>
                <a:srgbClr val="E8E6E8"/>
              </a:solidFill>
              <a:latin typeface="Calibri"/>
              <a:ea typeface="Calibri"/>
              <a:cs typeface="Calibri"/>
              <a:sym typeface="Calibri"/>
            </a:endParaRPr>
          </a:p>
          <a:p>
            <a:pPr indent="0" lvl="0" marL="0" marR="0" rtl="0" algn="l">
              <a:lnSpc>
                <a:spcPct val="100000"/>
              </a:lnSpc>
              <a:spcBef>
                <a:spcPts val="0"/>
              </a:spcBef>
              <a:spcAft>
                <a:spcPts val="0"/>
              </a:spcAft>
              <a:buClr>
                <a:srgbClr val="E8E6E8"/>
              </a:buClr>
              <a:buSzPts val="450"/>
              <a:buFont typeface="Calibri"/>
              <a:buNone/>
            </a:pPr>
            <a:r>
              <a:t/>
            </a:r>
            <a:endParaRPr b="1" sz="1800">
              <a:solidFill>
                <a:srgbClr val="E8E6E8"/>
              </a:solidFill>
              <a:latin typeface="Calibri"/>
              <a:ea typeface="Calibri"/>
              <a:cs typeface="Calibri"/>
              <a:sym typeface="Calibri"/>
            </a:endParaRPr>
          </a:p>
        </p:txBody>
      </p:sp>
      <p:pic>
        <p:nvPicPr>
          <p:cNvPr id="62" name="Google Shape;62;p15"/>
          <p:cNvPicPr preferRelativeResize="0"/>
          <p:nvPr/>
        </p:nvPicPr>
        <p:blipFill rotWithShape="1">
          <a:blip r:embed="rId3">
            <a:alphaModFix/>
          </a:blip>
          <a:srcRect b="0" l="0" r="0" t="0"/>
          <a:stretch/>
        </p:blipFill>
        <p:spPr>
          <a:xfrm>
            <a:off x="594777" y="510489"/>
            <a:ext cx="217897" cy="36000"/>
          </a:xfrm>
          <a:prstGeom prst="rect">
            <a:avLst/>
          </a:prstGeom>
          <a:noFill/>
          <a:ln>
            <a:noFill/>
          </a:ln>
        </p:spPr>
      </p:pic>
      <p:sp>
        <p:nvSpPr>
          <p:cNvPr id="63" name="Google Shape;63;p15"/>
          <p:cNvSpPr txBox="1"/>
          <p:nvPr/>
        </p:nvSpPr>
        <p:spPr>
          <a:xfrm>
            <a:off x="1074726" y="110380"/>
            <a:ext cx="2591261" cy="40010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00"/>
              <a:buFont typeface="Calibri"/>
              <a:buNone/>
            </a:pPr>
            <a:r>
              <a:rPr b="1" i="0" lang="es-ES" sz="2000" u="none" cap="none" strike="noStrike">
                <a:solidFill>
                  <a:schemeClr val="lt1"/>
                </a:solidFill>
                <a:latin typeface="Calibri"/>
                <a:ea typeface="Calibri"/>
                <a:cs typeface="Calibri"/>
                <a:sym typeface="Calibri"/>
              </a:rPr>
              <a:t>Planteamiento del problema</a:t>
            </a:r>
            <a:endParaRPr b="0" i="0" sz="1400" u="none" cap="none" strike="noStrike">
              <a:solidFill>
                <a:srgbClr val="000000"/>
              </a:solidFill>
              <a:latin typeface="Arial"/>
              <a:ea typeface="Arial"/>
              <a:cs typeface="Arial"/>
              <a:sym typeface="Arial"/>
            </a:endParaRPr>
          </a:p>
        </p:txBody>
      </p:sp>
      <p:sp>
        <p:nvSpPr>
          <p:cNvPr id="64" name="Google Shape;64;p15"/>
          <p:cNvSpPr txBox="1"/>
          <p:nvPr/>
        </p:nvSpPr>
        <p:spPr>
          <a:xfrm>
            <a:off x="954675" y="1645766"/>
            <a:ext cx="2591261"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1" i="0" sz="1600" u="none" cap="none" strike="noStrike">
              <a:solidFill>
                <a:srgbClr val="5E5C5D"/>
              </a:solidFill>
              <a:latin typeface="Calibri"/>
              <a:ea typeface="Calibri"/>
              <a:cs typeface="Calibri"/>
              <a:sym typeface="Calibri"/>
            </a:endParaRPr>
          </a:p>
        </p:txBody>
      </p:sp>
      <p:pic>
        <p:nvPicPr>
          <p:cNvPr id="65" name="Google Shape;65;p15"/>
          <p:cNvPicPr preferRelativeResize="0"/>
          <p:nvPr/>
        </p:nvPicPr>
        <p:blipFill rotWithShape="1">
          <a:blip r:embed="rId4">
            <a:alphaModFix/>
          </a:blip>
          <a:srcRect b="0" l="0" r="0" t="0"/>
          <a:stretch/>
        </p:blipFill>
        <p:spPr>
          <a:xfrm>
            <a:off x="1101720" y="1963366"/>
            <a:ext cx="265429" cy="41909"/>
          </a:xfrm>
          <a:prstGeom prst="rect">
            <a:avLst/>
          </a:prstGeom>
          <a:noFill/>
          <a:ln>
            <a:noFill/>
          </a:ln>
        </p:spPr>
      </p:pic>
      <p:pic>
        <p:nvPicPr>
          <p:cNvPr id="66" name="Google Shape;66;p15"/>
          <p:cNvPicPr preferRelativeResize="0"/>
          <p:nvPr/>
        </p:nvPicPr>
        <p:blipFill rotWithShape="1">
          <a:blip r:embed="rId5">
            <a:alphaModFix/>
          </a:blip>
          <a:srcRect b="0" l="0" r="0" t="0"/>
          <a:stretch/>
        </p:blipFill>
        <p:spPr>
          <a:xfrm>
            <a:off x="0" y="1645766"/>
            <a:ext cx="3005945" cy="2429643"/>
          </a:xfrm>
          <a:prstGeom prst="rect">
            <a:avLst/>
          </a:prstGeom>
          <a:noFill/>
          <a:ln>
            <a:noFill/>
          </a:ln>
        </p:spPr>
      </p:pic>
      <p:sp>
        <p:nvSpPr>
          <p:cNvPr id="67" name="Google Shape;67;p15"/>
          <p:cNvSpPr txBox="1"/>
          <p:nvPr/>
        </p:nvSpPr>
        <p:spPr>
          <a:xfrm>
            <a:off x="3005946" y="1645766"/>
            <a:ext cx="5961410" cy="160039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7F7F7F"/>
              </a:buClr>
              <a:buSzPts val="1400"/>
              <a:buFont typeface="Calibri"/>
              <a:buNone/>
            </a:pPr>
            <a:r>
              <a:rPr lang="es-ES" sz="1600">
                <a:solidFill>
                  <a:srgbClr val="7F7F7F"/>
                </a:solidFill>
                <a:latin typeface="Calibri"/>
                <a:ea typeface="Calibri"/>
                <a:cs typeface="Calibri"/>
                <a:sym typeface="Calibri"/>
              </a:rPr>
              <a:t>Al realiza el</a:t>
            </a:r>
            <a:r>
              <a:rPr b="0" i="0" lang="es-ES" sz="1600" u="none" cap="none" strike="noStrike">
                <a:solidFill>
                  <a:srgbClr val="7F7F7F"/>
                </a:solidFill>
                <a:latin typeface="Calibri"/>
                <a:ea typeface="Calibri"/>
                <a:cs typeface="Calibri"/>
                <a:sym typeface="Calibri"/>
              </a:rPr>
              <a:t> análisis en el centro CEET encontramos que computan con un software que no tiene organizado el sistema de información de horarios de los programas de formación, la organización de las fichas en los diferentes programas no es</a:t>
            </a:r>
            <a:r>
              <a:rPr lang="es-ES" sz="1600">
                <a:solidFill>
                  <a:srgbClr val="7F7F7F"/>
                </a:solidFill>
                <a:latin typeface="Calibri"/>
                <a:ea typeface="Calibri"/>
                <a:cs typeface="Calibri"/>
                <a:sym typeface="Calibri"/>
              </a:rPr>
              <a:t> </a:t>
            </a:r>
            <a:r>
              <a:rPr lang="es-ES" sz="1600">
                <a:solidFill>
                  <a:srgbClr val="7F7F7F"/>
                </a:solidFill>
                <a:latin typeface="Calibri"/>
                <a:ea typeface="Calibri"/>
                <a:cs typeface="Calibri"/>
                <a:sym typeface="Calibri"/>
              </a:rPr>
              <a:t>óptima</a:t>
            </a:r>
            <a:r>
              <a:rPr b="0" i="0" lang="es-ES" sz="1600" u="none" cap="none" strike="noStrike">
                <a:solidFill>
                  <a:srgbClr val="7F7F7F"/>
                </a:solidFill>
                <a:latin typeface="Calibri"/>
                <a:ea typeface="Calibri"/>
                <a:cs typeface="Calibri"/>
                <a:sym typeface="Calibri"/>
              </a:rPr>
              <a:t>, porque su </a:t>
            </a:r>
            <a:r>
              <a:rPr lang="es-ES" sz="1600">
                <a:solidFill>
                  <a:srgbClr val="7F7F7F"/>
                </a:solidFill>
                <a:latin typeface="Calibri"/>
                <a:ea typeface="Calibri"/>
                <a:cs typeface="Calibri"/>
                <a:sym typeface="Calibri"/>
              </a:rPr>
              <a:t>divulgación</a:t>
            </a:r>
            <a:r>
              <a:rPr b="0" i="0" lang="es-ES" sz="1600" u="none" cap="none" strike="noStrike">
                <a:solidFill>
                  <a:srgbClr val="7F7F7F"/>
                </a:solidFill>
                <a:latin typeface="Calibri"/>
                <a:ea typeface="Calibri"/>
                <a:cs typeface="Calibri"/>
                <a:sym typeface="Calibri"/>
              </a:rPr>
              <a:t> es sobre el tiempo límite de inicio de clases en cada trimestre de formación; lo cual acarrea</a:t>
            </a:r>
            <a:r>
              <a:rPr lang="es-ES" sz="1600">
                <a:solidFill>
                  <a:srgbClr val="7F7F7F"/>
                </a:solidFill>
                <a:latin typeface="Calibri"/>
                <a:ea typeface="Calibri"/>
                <a:cs typeface="Calibri"/>
                <a:sym typeface="Calibri"/>
              </a:rPr>
              <a:t>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nvSpPr>
        <p:spPr>
          <a:xfrm>
            <a:off x="0" y="0"/>
            <a:ext cx="9144000" cy="51434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73" name="Google Shape;73;p16"/>
          <p:cNvSpPr txBox="1"/>
          <p:nvPr/>
        </p:nvSpPr>
        <p:spPr>
          <a:xfrm>
            <a:off x="938323" y="2050524"/>
            <a:ext cx="7267353" cy="10424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Calibri"/>
              <a:buNone/>
            </a:pPr>
            <a:r>
              <a:rPr b="1" i="0" lang="es-ES" sz="5400" u="none" cap="none" strike="noStrike">
                <a:solidFill>
                  <a:schemeClr val="lt1"/>
                </a:solidFill>
                <a:latin typeface="Calibri"/>
                <a:ea typeface="Calibri"/>
                <a:cs typeface="Calibri"/>
                <a:sym typeface="Calibri"/>
              </a:rPr>
              <a:t>Justificación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nvSpPr>
        <p:spPr>
          <a:xfrm>
            <a:off x="954675" y="144886"/>
            <a:ext cx="2591261"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Arial"/>
              <a:buNone/>
            </a:pPr>
            <a:r>
              <a:t/>
            </a:r>
            <a:endParaRPr b="1" i="0" sz="2000" u="none" cap="none" strike="noStrike">
              <a:solidFill>
                <a:srgbClr val="E8E6E8"/>
              </a:solidFill>
              <a:latin typeface="Calibri"/>
              <a:ea typeface="Calibri"/>
              <a:cs typeface="Calibri"/>
              <a:sym typeface="Calibri"/>
            </a:endParaRPr>
          </a:p>
        </p:txBody>
      </p:sp>
      <p:sp>
        <p:nvSpPr>
          <p:cNvPr id="79" name="Google Shape;79;p17"/>
          <p:cNvSpPr txBox="1"/>
          <p:nvPr/>
        </p:nvSpPr>
        <p:spPr>
          <a:xfrm>
            <a:off x="553337" y="162651"/>
            <a:ext cx="28128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8E6E8"/>
              </a:buClr>
              <a:buSzPts val="450"/>
              <a:buFont typeface="Calibri"/>
              <a:buNone/>
            </a:pPr>
            <a:r>
              <a:rPr b="1" lang="es-ES" sz="1800">
                <a:solidFill>
                  <a:srgbClr val="E8E6E8"/>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pic>
        <p:nvPicPr>
          <p:cNvPr id="80" name="Google Shape;80;p17"/>
          <p:cNvPicPr preferRelativeResize="0"/>
          <p:nvPr/>
        </p:nvPicPr>
        <p:blipFill rotWithShape="1">
          <a:blip r:embed="rId3">
            <a:alphaModFix/>
          </a:blip>
          <a:srcRect b="0" l="0" r="0" t="0"/>
          <a:stretch/>
        </p:blipFill>
        <p:spPr>
          <a:xfrm>
            <a:off x="594777" y="510489"/>
            <a:ext cx="217897" cy="36000"/>
          </a:xfrm>
          <a:prstGeom prst="rect">
            <a:avLst/>
          </a:prstGeom>
          <a:noFill/>
          <a:ln>
            <a:noFill/>
          </a:ln>
        </p:spPr>
      </p:pic>
      <p:sp>
        <p:nvSpPr>
          <p:cNvPr id="81" name="Google Shape;81;p17"/>
          <p:cNvSpPr txBox="1"/>
          <p:nvPr/>
        </p:nvSpPr>
        <p:spPr>
          <a:xfrm>
            <a:off x="876064" y="229064"/>
            <a:ext cx="2591261" cy="40010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00"/>
              <a:buFont typeface="Calibri"/>
              <a:buNone/>
            </a:pPr>
            <a:r>
              <a:rPr b="1" i="0" lang="es-ES" sz="2000" u="none" cap="none" strike="noStrike">
                <a:solidFill>
                  <a:schemeClr val="lt1"/>
                </a:solidFill>
                <a:latin typeface="Calibri"/>
                <a:ea typeface="Calibri"/>
                <a:cs typeface="Calibri"/>
                <a:sym typeface="Calibri"/>
              </a:rPr>
              <a:t>Justificación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00"/>
              <a:buFont typeface="Arial"/>
              <a:buNone/>
            </a:pPr>
            <a:r>
              <a:t/>
            </a:r>
            <a:endParaRPr b="1" i="0" sz="2000" u="none" cap="none" strike="noStrike">
              <a:solidFill>
                <a:srgbClr val="5E5C5D"/>
              </a:solidFill>
              <a:latin typeface="Calibri"/>
              <a:ea typeface="Calibri"/>
              <a:cs typeface="Calibri"/>
              <a:sym typeface="Calibri"/>
            </a:endParaRPr>
          </a:p>
        </p:txBody>
      </p:sp>
      <p:sp>
        <p:nvSpPr>
          <p:cNvPr id="82" name="Google Shape;82;p17"/>
          <p:cNvSpPr txBox="1"/>
          <p:nvPr/>
        </p:nvSpPr>
        <p:spPr>
          <a:xfrm>
            <a:off x="954674" y="1963379"/>
            <a:ext cx="25914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1" i="0" sz="1600" u="none" cap="none" strike="noStrike">
              <a:solidFill>
                <a:srgbClr val="ACC42D"/>
              </a:solidFill>
              <a:latin typeface="Calibri"/>
              <a:ea typeface="Calibri"/>
              <a:cs typeface="Calibri"/>
              <a:sym typeface="Calibri"/>
            </a:endParaRPr>
          </a:p>
        </p:txBody>
      </p:sp>
      <p:pic>
        <p:nvPicPr>
          <p:cNvPr id="83" name="Google Shape;83;p17"/>
          <p:cNvPicPr preferRelativeResize="0"/>
          <p:nvPr/>
        </p:nvPicPr>
        <p:blipFill rotWithShape="1">
          <a:blip r:embed="rId4">
            <a:alphaModFix/>
          </a:blip>
          <a:srcRect b="0" l="0" r="0" t="0"/>
          <a:stretch/>
        </p:blipFill>
        <p:spPr>
          <a:xfrm>
            <a:off x="1101720" y="1963366"/>
            <a:ext cx="265429" cy="41909"/>
          </a:xfrm>
          <a:prstGeom prst="rect">
            <a:avLst/>
          </a:prstGeom>
          <a:noFill/>
          <a:ln>
            <a:noFill/>
          </a:ln>
        </p:spPr>
      </p:pic>
      <p:sp>
        <p:nvSpPr>
          <p:cNvPr id="84" name="Google Shape;84;p17"/>
          <p:cNvSpPr txBox="1"/>
          <p:nvPr/>
        </p:nvSpPr>
        <p:spPr>
          <a:xfrm>
            <a:off x="3792683" y="1340712"/>
            <a:ext cx="5170068" cy="341627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7F7F7F"/>
              </a:buClr>
              <a:buSzPts val="1400"/>
              <a:buFont typeface="Calibri"/>
              <a:buNone/>
            </a:pPr>
            <a:r>
              <a:rPr b="0" i="0" lang="es-ES" sz="2000" u="none" cap="none" strike="noStrike">
                <a:solidFill>
                  <a:srgbClr val="7F7F7F"/>
                </a:solidFill>
                <a:latin typeface="Calibri"/>
                <a:ea typeface="Calibri"/>
                <a:cs typeface="Calibri"/>
                <a:sym typeface="Calibri"/>
              </a:rPr>
              <a:t>Se desarrollara un ap</a:t>
            </a:r>
            <a:r>
              <a:rPr lang="es-ES" sz="2000">
                <a:solidFill>
                  <a:srgbClr val="7F7F7F"/>
                </a:solidFill>
                <a:latin typeface="Calibri"/>
                <a:ea typeface="Calibri"/>
                <a:cs typeface="Calibri"/>
                <a:sym typeface="Calibri"/>
              </a:rPr>
              <a:t>licativo para el </a:t>
            </a:r>
            <a:r>
              <a:rPr b="0" i="0" lang="es-ES" sz="2000" u="none" cap="none" strike="noStrike">
                <a:solidFill>
                  <a:srgbClr val="7F7F7F"/>
                </a:solidFill>
                <a:latin typeface="Calibri"/>
                <a:ea typeface="Calibri"/>
                <a:cs typeface="Calibri"/>
                <a:sym typeface="Calibri"/>
              </a:rPr>
              <a:t>CEET donde maneje fichas, programas y competencias</a:t>
            </a:r>
            <a:r>
              <a:rPr lang="es-ES" sz="2000">
                <a:solidFill>
                  <a:srgbClr val="7F7F7F"/>
                </a:solidFill>
                <a:latin typeface="Calibri"/>
                <a:ea typeface="Calibri"/>
                <a:cs typeface="Calibri"/>
                <a:sym typeface="Calibri"/>
              </a:rPr>
              <a:t>;</a:t>
            </a:r>
            <a:r>
              <a:rPr b="0" i="0" lang="es-ES" sz="2000" u="none" cap="none" strike="noStrike">
                <a:solidFill>
                  <a:srgbClr val="7F7F7F"/>
                </a:solidFill>
                <a:latin typeface="Calibri"/>
                <a:ea typeface="Calibri"/>
                <a:cs typeface="Calibri"/>
                <a:sym typeface="Calibri"/>
              </a:rPr>
              <a:t>  pueda s</a:t>
            </a:r>
            <a:r>
              <a:rPr lang="es-ES" sz="2000">
                <a:solidFill>
                  <a:srgbClr val="7F7F7F"/>
                </a:solidFill>
                <a:latin typeface="Calibri"/>
                <a:ea typeface="Calibri"/>
                <a:cs typeface="Calibri"/>
                <a:sym typeface="Calibri"/>
              </a:rPr>
              <a:t>er</a:t>
            </a:r>
            <a:r>
              <a:rPr b="0" i="0" lang="es-ES" sz="2000" u="none" cap="none" strike="noStrike">
                <a:solidFill>
                  <a:srgbClr val="7F7F7F"/>
                </a:solidFill>
                <a:latin typeface="Calibri"/>
                <a:ea typeface="Calibri"/>
                <a:cs typeface="Calibri"/>
                <a:sym typeface="Calibri"/>
              </a:rPr>
              <a:t> actualiza</a:t>
            </a:r>
            <a:r>
              <a:rPr lang="es-ES" sz="2000">
                <a:solidFill>
                  <a:srgbClr val="7F7F7F"/>
                </a:solidFill>
                <a:latin typeface="Calibri"/>
                <a:ea typeface="Calibri"/>
                <a:cs typeface="Calibri"/>
                <a:sym typeface="Calibri"/>
              </a:rPr>
              <a:t>do</a:t>
            </a:r>
            <a:r>
              <a:rPr b="0" i="0" lang="es-ES" sz="2000" u="none" cap="none" strike="noStrike">
                <a:solidFill>
                  <a:srgbClr val="7F7F7F"/>
                </a:solidFill>
                <a:latin typeface="Calibri"/>
                <a:ea typeface="Calibri"/>
                <a:cs typeface="Calibri"/>
                <a:sym typeface="Calibri"/>
              </a:rPr>
              <a:t>, </a:t>
            </a:r>
            <a:r>
              <a:rPr lang="es-ES" sz="2000">
                <a:solidFill>
                  <a:srgbClr val="7F7F7F"/>
                </a:solidFill>
                <a:latin typeface="Calibri"/>
                <a:ea typeface="Calibri"/>
                <a:cs typeface="Calibri"/>
                <a:sym typeface="Calibri"/>
              </a:rPr>
              <a:t>el sistema debe ser eficiente para</a:t>
            </a:r>
            <a:r>
              <a:rPr b="0" i="0" lang="es-ES" sz="2000" u="none" cap="none" strike="noStrike">
                <a:solidFill>
                  <a:srgbClr val="7F7F7F"/>
                </a:solidFill>
                <a:latin typeface="Calibri"/>
                <a:ea typeface="Calibri"/>
                <a:cs typeface="Calibri"/>
                <a:sym typeface="Calibri"/>
              </a:rPr>
              <a:t> que no </a:t>
            </a:r>
            <a:r>
              <a:rPr lang="es-ES" sz="2000">
                <a:solidFill>
                  <a:srgbClr val="7F7F7F"/>
                </a:solidFill>
                <a:latin typeface="Calibri"/>
                <a:ea typeface="Calibri"/>
                <a:cs typeface="Calibri"/>
                <a:sym typeface="Calibri"/>
              </a:rPr>
              <a:t>sean</a:t>
            </a:r>
            <a:r>
              <a:rPr b="0" i="0" lang="es-ES" sz="2000" u="none" cap="none" strike="noStrike">
                <a:solidFill>
                  <a:srgbClr val="7F7F7F"/>
                </a:solidFill>
                <a:latin typeface="Calibri"/>
                <a:ea typeface="Calibri"/>
                <a:cs typeface="Calibri"/>
                <a:sym typeface="Calibri"/>
              </a:rPr>
              <a:t> entregados los horarios en el último momento como ha ocurrido en el pasado. Este proyecto buscará aliviar la incertidumbre que recae en el personal que se encuentra en el CEET</a:t>
            </a:r>
            <a:r>
              <a:rPr lang="es-ES" sz="2000">
                <a:solidFill>
                  <a:srgbClr val="7F7F7F"/>
                </a:solidFill>
                <a:latin typeface="Calibri"/>
                <a:ea typeface="Calibri"/>
                <a:cs typeface="Calibri"/>
                <a:sym typeface="Calibri"/>
              </a:rPr>
              <a:t>, ya que su </a:t>
            </a:r>
            <a:r>
              <a:rPr lang="es-ES" sz="2000">
                <a:solidFill>
                  <a:srgbClr val="7F7F7F"/>
                </a:solidFill>
                <a:latin typeface="Calibri"/>
                <a:ea typeface="Calibri"/>
                <a:cs typeface="Calibri"/>
                <a:sym typeface="Calibri"/>
              </a:rPr>
              <a:t>divulgación</a:t>
            </a:r>
            <a:r>
              <a:rPr lang="es-ES" sz="2000">
                <a:solidFill>
                  <a:srgbClr val="7F7F7F"/>
                </a:solidFill>
                <a:latin typeface="Calibri"/>
                <a:ea typeface="Calibri"/>
                <a:cs typeface="Calibri"/>
                <a:sym typeface="Calibri"/>
              </a:rPr>
              <a:t> </a:t>
            </a:r>
            <a:r>
              <a:rPr lang="es-ES" sz="2000">
                <a:solidFill>
                  <a:srgbClr val="7F7F7F"/>
                </a:solidFill>
                <a:latin typeface="Calibri"/>
                <a:ea typeface="Calibri"/>
                <a:cs typeface="Calibri"/>
                <a:sym typeface="Calibri"/>
              </a:rPr>
              <a:t>será</a:t>
            </a:r>
            <a:r>
              <a:rPr lang="es-ES" sz="2000">
                <a:solidFill>
                  <a:srgbClr val="7F7F7F"/>
                </a:solidFill>
                <a:latin typeface="Calibri"/>
                <a:ea typeface="Calibri"/>
                <a:cs typeface="Calibri"/>
                <a:sym typeface="Calibri"/>
              </a:rPr>
              <a:t> </a:t>
            </a:r>
            <a:r>
              <a:rPr lang="es-ES" sz="2000">
                <a:solidFill>
                  <a:srgbClr val="7F7F7F"/>
                </a:solidFill>
                <a:latin typeface="Calibri"/>
                <a:ea typeface="Calibri"/>
                <a:cs typeface="Calibri"/>
                <a:sym typeface="Calibri"/>
              </a:rPr>
              <a:t>más</a:t>
            </a:r>
            <a:r>
              <a:rPr lang="es-ES" sz="2000">
                <a:solidFill>
                  <a:srgbClr val="7F7F7F"/>
                </a:solidFill>
                <a:latin typeface="Calibri"/>
                <a:ea typeface="Calibri"/>
                <a:cs typeface="Calibri"/>
                <a:sym typeface="Calibri"/>
              </a:rPr>
              <a:t> eficiente.</a:t>
            </a:r>
            <a:endParaRPr b="0" i="0" sz="2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pic>
        <p:nvPicPr>
          <p:cNvPr id="85" name="Google Shape;85;p17"/>
          <p:cNvPicPr preferRelativeResize="0"/>
          <p:nvPr/>
        </p:nvPicPr>
        <p:blipFill rotWithShape="1">
          <a:blip r:embed="rId5">
            <a:alphaModFix/>
          </a:blip>
          <a:srcRect b="0" l="0" r="0" t="0"/>
          <a:stretch/>
        </p:blipFill>
        <p:spPr>
          <a:xfrm>
            <a:off x="0" y="1370612"/>
            <a:ext cx="3792682" cy="2402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nvSpPr>
        <p:spPr>
          <a:xfrm>
            <a:off x="0" y="0"/>
            <a:ext cx="9144000" cy="51434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91" name="Google Shape;91;p18"/>
          <p:cNvSpPr txBox="1"/>
          <p:nvPr/>
        </p:nvSpPr>
        <p:spPr>
          <a:xfrm>
            <a:off x="938323" y="1658220"/>
            <a:ext cx="7267353" cy="10424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Calibri"/>
              <a:buNone/>
            </a:pPr>
            <a:r>
              <a:rPr b="1" i="0" lang="es-ES" sz="5400" u="none" cap="none" strike="noStrike">
                <a:solidFill>
                  <a:schemeClr val="lt1"/>
                </a:solidFill>
                <a:latin typeface="Calibri"/>
                <a:ea typeface="Calibri"/>
                <a:cs typeface="Calibri"/>
                <a:sym typeface="Calibri"/>
              </a:rPr>
              <a:t>Alcance del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350"/>
              <a:buFont typeface="Calibri"/>
              <a:buNone/>
            </a:pPr>
            <a:r>
              <a:rPr b="1" i="0" lang="es-ES" sz="5400" u="none" cap="none" strike="noStrike">
                <a:solidFill>
                  <a:schemeClr val="lt1"/>
                </a:solidFill>
                <a:latin typeface="Calibri"/>
                <a:ea typeface="Calibri"/>
                <a:cs typeface="Calibri"/>
                <a:sym typeface="Calibri"/>
              </a:rPr>
              <a:t> proyecto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nvSpPr>
        <p:spPr>
          <a:xfrm>
            <a:off x="954675" y="144886"/>
            <a:ext cx="2591261"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Arial"/>
              <a:buNone/>
            </a:pPr>
            <a:r>
              <a:t/>
            </a:r>
            <a:endParaRPr b="1" i="0" sz="2000" u="none" cap="none" strike="noStrike">
              <a:solidFill>
                <a:srgbClr val="E8E6E8"/>
              </a:solidFill>
              <a:latin typeface="Calibri"/>
              <a:ea typeface="Calibri"/>
              <a:cs typeface="Calibri"/>
              <a:sym typeface="Calibri"/>
            </a:endParaRPr>
          </a:p>
        </p:txBody>
      </p:sp>
      <p:sp>
        <p:nvSpPr>
          <p:cNvPr id="97" name="Google Shape;97;p19"/>
          <p:cNvSpPr txBox="1"/>
          <p:nvPr/>
        </p:nvSpPr>
        <p:spPr>
          <a:xfrm>
            <a:off x="553337" y="162651"/>
            <a:ext cx="28128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8E6E8"/>
              </a:buClr>
              <a:buSzPts val="450"/>
              <a:buFont typeface="Calibri"/>
              <a:buNone/>
            </a:pPr>
            <a:r>
              <a:rPr b="1" lang="es-ES" sz="1800">
                <a:solidFill>
                  <a:srgbClr val="E8E6E8"/>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pic>
        <p:nvPicPr>
          <p:cNvPr id="98" name="Google Shape;98;p19"/>
          <p:cNvPicPr preferRelativeResize="0"/>
          <p:nvPr/>
        </p:nvPicPr>
        <p:blipFill rotWithShape="1">
          <a:blip r:embed="rId3">
            <a:alphaModFix/>
          </a:blip>
          <a:srcRect b="0" l="0" r="0" t="0"/>
          <a:stretch/>
        </p:blipFill>
        <p:spPr>
          <a:xfrm>
            <a:off x="594777" y="510489"/>
            <a:ext cx="217897" cy="36000"/>
          </a:xfrm>
          <a:prstGeom prst="rect">
            <a:avLst/>
          </a:prstGeom>
          <a:noFill/>
          <a:ln>
            <a:noFill/>
          </a:ln>
        </p:spPr>
      </p:pic>
      <p:sp>
        <p:nvSpPr>
          <p:cNvPr id="99" name="Google Shape;99;p19"/>
          <p:cNvSpPr txBox="1"/>
          <p:nvPr/>
        </p:nvSpPr>
        <p:spPr>
          <a:xfrm>
            <a:off x="876064" y="229064"/>
            <a:ext cx="2591261" cy="40010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00"/>
              <a:buFont typeface="Calibri"/>
              <a:buNone/>
            </a:pPr>
            <a:r>
              <a:rPr b="1" i="0" lang="es-ES" sz="2000" u="none" cap="none" strike="noStrike">
                <a:solidFill>
                  <a:schemeClr val="lt1"/>
                </a:solidFill>
                <a:latin typeface="Calibri"/>
                <a:ea typeface="Calibri"/>
                <a:cs typeface="Calibri"/>
                <a:sym typeface="Calibri"/>
              </a:rPr>
              <a:t>Alcance del proyecto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00"/>
              <a:buFont typeface="Arial"/>
              <a:buNone/>
            </a:pPr>
            <a:r>
              <a:t/>
            </a:r>
            <a:endParaRPr b="1" i="0" sz="2000" u="none" cap="none" strike="noStrike">
              <a:solidFill>
                <a:srgbClr val="5E5C5D"/>
              </a:solidFill>
              <a:latin typeface="Calibri"/>
              <a:ea typeface="Calibri"/>
              <a:cs typeface="Calibri"/>
              <a:sym typeface="Calibri"/>
            </a:endParaRPr>
          </a:p>
        </p:txBody>
      </p:sp>
      <p:sp>
        <p:nvSpPr>
          <p:cNvPr id="100" name="Google Shape;100;p19"/>
          <p:cNvSpPr txBox="1"/>
          <p:nvPr/>
        </p:nvSpPr>
        <p:spPr>
          <a:xfrm>
            <a:off x="990199" y="1552504"/>
            <a:ext cx="2591261"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Arial"/>
              <a:buNone/>
            </a:pPr>
            <a:r>
              <a:t/>
            </a:r>
            <a:endParaRPr b="1" i="0" sz="1600" u="none" cap="none" strike="noStrike">
              <a:solidFill>
                <a:srgbClr val="ACC42D"/>
              </a:solidFill>
              <a:latin typeface="Calibri"/>
              <a:ea typeface="Calibri"/>
              <a:cs typeface="Calibri"/>
              <a:sym typeface="Calibri"/>
            </a:endParaRPr>
          </a:p>
        </p:txBody>
      </p:sp>
      <p:pic>
        <p:nvPicPr>
          <p:cNvPr id="101" name="Google Shape;101;p19"/>
          <p:cNvPicPr preferRelativeResize="0"/>
          <p:nvPr/>
        </p:nvPicPr>
        <p:blipFill rotWithShape="1">
          <a:blip r:embed="rId4">
            <a:alphaModFix/>
          </a:blip>
          <a:srcRect b="0" l="0" r="0" t="0"/>
          <a:stretch/>
        </p:blipFill>
        <p:spPr>
          <a:xfrm>
            <a:off x="1101720" y="1963366"/>
            <a:ext cx="265429" cy="41909"/>
          </a:xfrm>
          <a:prstGeom prst="rect">
            <a:avLst/>
          </a:prstGeom>
          <a:noFill/>
          <a:ln>
            <a:noFill/>
          </a:ln>
        </p:spPr>
      </p:pic>
      <p:sp>
        <p:nvSpPr>
          <p:cNvPr id="102" name="Google Shape;102;p19"/>
          <p:cNvSpPr txBox="1"/>
          <p:nvPr/>
        </p:nvSpPr>
        <p:spPr>
          <a:xfrm>
            <a:off x="3086100" y="1615404"/>
            <a:ext cx="6057900" cy="2796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Se entregará un sistema de información administrativo que resolverá el problema de gestión de horarios en el centro de electricidad. </a:t>
            </a:r>
            <a:r>
              <a:rPr lang="es-ES" sz="1800">
                <a:solidFill>
                  <a:srgbClr val="7F7F7F"/>
                </a:solidFill>
                <a:latin typeface="Calibri"/>
                <a:ea typeface="Calibri"/>
                <a:cs typeface="Calibri"/>
                <a:sym typeface="Calibri"/>
              </a:rPr>
              <a:t>Se </a:t>
            </a:r>
            <a:r>
              <a:rPr lang="es-ES" sz="1800">
                <a:solidFill>
                  <a:srgbClr val="7F7F7F"/>
                </a:solidFill>
                <a:latin typeface="Calibri"/>
                <a:ea typeface="Calibri"/>
                <a:cs typeface="Calibri"/>
                <a:sym typeface="Calibri"/>
              </a:rPr>
              <a:t>desempeñará</a:t>
            </a:r>
            <a:r>
              <a:rPr lang="es-ES" sz="1800">
                <a:solidFill>
                  <a:srgbClr val="7F7F7F"/>
                </a:solidFill>
                <a:latin typeface="Calibri"/>
                <a:ea typeface="Calibri"/>
                <a:cs typeface="Calibri"/>
                <a:sym typeface="Calibri"/>
              </a:rPr>
              <a:t> e</a:t>
            </a:r>
            <a:r>
              <a:rPr b="0" i="0" lang="es-ES" sz="1800" u="none" cap="none" strike="noStrike">
                <a:solidFill>
                  <a:srgbClr val="7F7F7F"/>
                </a:solidFill>
                <a:latin typeface="Calibri"/>
                <a:ea typeface="Calibri"/>
                <a:cs typeface="Calibri"/>
                <a:sym typeface="Calibri"/>
              </a:rPr>
              <a:t>n </a:t>
            </a:r>
            <a:r>
              <a:rPr lang="es-ES" sz="1800">
                <a:solidFill>
                  <a:srgbClr val="7F7F7F"/>
                </a:solidFill>
                <a:latin typeface="Calibri"/>
                <a:ea typeface="Calibri"/>
                <a:cs typeface="Calibri"/>
                <a:sym typeface="Calibri"/>
              </a:rPr>
              <a:t>el manejo</a:t>
            </a:r>
            <a:r>
              <a:rPr b="0" i="0" lang="es-ES" sz="1800" u="none" cap="none" strike="noStrike">
                <a:solidFill>
                  <a:srgbClr val="7F7F7F"/>
                </a:solidFill>
                <a:latin typeface="Calibri"/>
                <a:ea typeface="Calibri"/>
                <a:cs typeface="Calibri"/>
                <a:sym typeface="Calibri"/>
              </a:rPr>
              <a:t> de horarios del CEET sede barrio Colombia</a:t>
            </a:r>
            <a:r>
              <a:rPr lang="es-ES" sz="1800">
                <a:solidFill>
                  <a:srgbClr val="7F7F7F"/>
                </a:solidFill>
                <a:latin typeface="Calibri"/>
                <a:ea typeface="Calibri"/>
                <a:cs typeface="Calibri"/>
                <a:sym typeface="Calibri"/>
              </a:rPr>
              <a:t>, su primera fase manejara el </a:t>
            </a:r>
            <a:r>
              <a:rPr lang="es-ES" sz="1800">
                <a:solidFill>
                  <a:srgbClr val="7F7F7F"/>
                </a:solidFill>
                <a:latin typeface="Calibri"/>
                <a:ea typeface="Calibri"/>
                <a:cs typeface="Calibri"/>
                <a:sym typeface="Calibri"/>
              </a:rPr>
              <a:t>módulo</a:t>
            </a:r>
            <a:r>
              <a:rPr lang="es-ES" sz="1800">
                <a:solidFill>
                  <a:srgbClr val="7F7F7F"/>
                </a:solidFill>
                <a:latin typeface="Calibri"/>
                <a:ea typeface="Calibri"/>
                <a:cs typeface="Calibri"/>
                <a:sym typeface="Calibri"/>
              </a:rPr>
              <a:t> de base de datos de </a:t>
            </a:r>
            <a:r>
              <a:rPr b="1" i="1" lang="es-ES" sz="1800">
                <a:solidFill>
                  <a:srgbClr val="7F7F7F"/>
                </a:solidFill>
                <a:latin typeface="Calibri"/>
                <a:ea typeface="Calibri"/>
                <a:cs typeface="Calibri"/>
                <a:sym typeface="Calibri"/>
              </a:rPr>
              <a:t>fichas</a:t>
            </a:r>
            <a:r>
              <a:rPr lang="es-ES" sz="1800">
                <a:solidFill>
                  <a:srgbClr val="7F7F7F"/>
                </a:solidFill>
                <a:latin typeface="Calibri"/>
                <a:ea typeface="Calibri"/>
                <a:cs typeface="Calibri"/>
                <a:sym typeface="Calibri"/>
              </a:rPr>
              <a:t>, </a:t>
            </a:r>
            <a:r>
              <a:rPr b="1" i="1" lang="es-ES" sz="1800">
                <a:solidFill>
                  <a:srgbClr val="7F7F7F"/>
                </a:solidFill>
                <a:latin typeface="Calibri"/>
                <a:ea typeface="Calibri"/>
                <a:cs typeface="Calibri"/>
                <a:sym typeface="Calibri"/>
              </a:rPr>
              <a:t>programas</a:t>
            </a:r>
            <a:r>
              <a:rPr lang="es-ES" sz="1800">
                <a:solidFill>
                  <a:srgbClr val="7F7F7F"/>
                </a:solidFill>
                <a:latin typeface="Calibri"/>
                <a:ea typeface="Calibri"/>
                <a:cs typeface="Calibri"/>
                <a:sym typeface="Calibri"/>
              </a:rPr>
              <a:t> y </a:t>
            </a:r>
            <a:r>
              <a:rPr b="1" i="1" lang="es-ES" sz="1800">
                <a:solidFill>
                  <a:srgbClr val="7F7F7F"/>
                </a:solidFill>
                <a:latin typeface="Calibri"/>
                <a:ea typeface="Calibri"/>
                <a:cs typeface="Calibri"/>
                <a:sym typeface="Calibri"/>
              </a:rPr>
              <a:t>competencias</a:t>
            </a:r>
            <a:r>
              <a:rPr lang="es-ES" sz="1800">
                <a:solidFill>
                  <a:srgbClr val="7F7F7F"/>
                </a:solidFill>
                <a:latin typeface="Calibri"/>
                <a:ea typeface="Calibri"/>
                <a:cs typeface="Calibri"/>
                <a:sym typeface="Calibri"/>
              </a:rPr>
              <a:t>. E</a:t>
            </a:r>
            <a:r>
              <a:rPr b="0" i="0" lang="es-ES" sz="1800" u="none" cap="none" strike="noStrike">
                <a:solidFill>
                  <a:srgbClr val="7F7F7F"/>
                </a:solidFill>
                <a:latin typeface="Calibri"/>
                <a:ea typeface="Calibri"/>
                <a:cs typeface="Calibri"/>
                <a:sym typeface="Calibri"/>
              </a:rPr>
              <a:t>l proyecto</a:t>
            </a:r>
            <a:r>
              <a:rPr lang="es-ES" sz="1800">
                <a:solidFill>
                  <a:srgbClr val="7F7F7F"/>
                </a:solidFill>
                <a:latin typeface="Calibri"/>
                <a:ea typeface="Calibri"/>
                <a:cs typeface="Calibri"/>
                <a:sym typeface="Calibri"/>
              </a:rPr>
              <a:t> </a:t>
            </a:r>
            <a:r>
              <a:rPr b="0" i="0" lang="es-ES" sz="1800" u="none" cap="none" strike="noStrike">
                <a:solidFill>
                  <a:srgbClr val="7F7F7F"/>
                </a:solidFill>
                <a:latin typeface="Calibri"/>
                <a:ea typeface="Calibri"/>
                <a:cs typeface="Calibri"/>
                <a:sym typeface="Calibri"/>
              </a:rPr>
              <a:t>llevará en esta primer fase el fin de sistematizar </a:t>
            </a:r>
            <a:r>
              <a:rPr lang="es-ES" sz="1800">
                <a:solidFill>
                  <a:srgbClr val="7F7F7F"/>
                </a:solidFill>
                <a:latin typeface="Calibri"/>
                <a:ea typeface="Calibri"/>
                <a:cs typeface="Calibri"/>
                <a:sym typeface="Calibri"/>
              </a:rPr>
              <a:t>los tres anteriores </a:t>
            </a:r>
            <a:r>
              <a:rPr lang="es-ES" sz="1800">
                <a:solidFill>
                  <a:srgbClr val="7F7F7F"/>
                </a:solidFill>
                <a:latin typeface="Calibri"/>
                <a:ea typeface="Calibri"/>
                <a:cs typeface="Calibri"/>
                <a:sym typeface="Calibri"/>
              </a:rPr>
              <a:t>ítems</a:t>
            </a:r>
            <a:r>
              <a:rPr lang="es-ES" sz="1800">
                <a:solidFill>
                  <a:srgbClr val="7F7F7F"/>
                </a:solidFill>
                <a:latin typeface="Calibri"/>
                <a:ea typeface="Calibri"/>
                <a:cs typeface="Calibri"/>
                <a:sym typeface="Calibri"/>
              </a:rPr>
              <a:t> </a:t>
            </a:r>
            <a:r>
              <a:rPr b="0" i="0" lang="es-ES" sz="1800" u="none" cap="none" strike="noStrike">
                <a:solidFill>
                  <a:srgbClr val="7F7F7F"/>
                </a:solidFill>
                <a:latin typeface="Calibri"/>
                <a:ea typeface="Calibri"/>
                <a:cs typeface="Calibri"/>
                <a:sym typeface="Calibri"/>
              </a:rPr>
              <a:t>y </a:t>
            </a:r>
            <a:r>
              <a:rPr lang="es-ES" sz="1800">
                <a:solidFill>
                  <a:srgbClr val="7F7F7F"/>
                </a:solidFill>
                <a:latin typeface="Calibri"/>
                <a:ea typeface="Calibri"/>
                <a:cs typeface="Calibri"/>
                <a:sym typeface="Calibri"/>
              </a:rPr>
              <a:t>poder</a:t>
            </a:r>
            <a:r>
              <a:rPr b="0" i="0" lang="es-ES" sz="1800" u="none" cap="none" strike="noStrike">
                <a:solidFill>
                  <a:srgbClr val="7F7F7F"/>
                </a:solidFill>
                <a:latin typeface="Calibri"/>
                <a:ea typeface="Calibri"/>
                <a:cs typeface="Calibri"/>
                <a:sym typeface="Calibri"/>
              </a:rPr>
              <a:t> realizar alguna consulta relacionada a horarios de formación p</a:t>
            </a:r>
            <a:r>
              <a:rPr lang="es-ES" sz="1800">
                <a:solidFill>
                  <a:srgbClr val="7F7F7F"/>
                </a:solidFill>
                <a:latin typeface="Calibri"/>
                <a:ea typeface="Calibri"/>
                <a:cs typeface="Calibri"/>
                <a:sym typeface="Calibri"/>
              </a:rPr>
              <a:t>ara que </a:t>
            </a:r>
            <a:r>
              <a:rPr b="0" i="0" lang="es-ES" sz="1800" u="none" cap="none" strike="noStrike">
                <a:solidFill>
                  <a:srgbClr val="7F7F7F"/>
                </a:solidFill>
                <a:latin typeface="Calibri"/>
                <a:ea typeface="Calibri"/>
                <a:cs typeface="Calibri"/>
                <a:sym typeface="Calibri"/>
              </a:rPr>
              <a:t>sea veraz, rapido y sencillo para el usuario .</a:t>
            </a:r>
            <a:endParaRPr b="0" i="0" sz="1400" u="none" cap="none" strike="noStrike">
              <a:solidFill>
                <a:srgbClr val="000000"/>
              </a:solidFill>
              <a:latin typeface="Arial"/>
              <a:ea typeface="Arial"/>
              <a:cs typeface="Arial"/>
              <a:sym typeface="Arial"/>
            </a:endParaRPr>
          </a:p>
        </p:txBody>
      </p:sp>
      <p:pic>
        <p:nvPicPr>
          <p:cNvPr id="103" name="Google Shape;103;p19"/>
          <p:cNvPicPr preferRelativeResize="0"/>
          <p:nvPr/>
        </p:nvPicPr>
        <p:blipFill rotWithShape="1">
          <a:blip r:embed="rId5">
            <a:alphaModFix/>
          </a:blip>
          <a:srcRect b="0" l="0" r="0" t="0"/>
          <a:stretch/>
        </p:blipFill>
        <p:spPr>
          <a:xfrm>
            <a:off x="0" y="1721116"/>
            <a:ext cx="3086100" cy="2095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