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23" r:id="rId2"/>
    <p:sldId id="358" r:id="rId3"/>
    <p:sldId id="338" r:id="rId4"/>
    <p:sldId id="356" r:id="rId5"/>
    <p:sldId id="359" r:id="rId6"/>
    <p:sldId id="324" r:id="rId7"/>
    <p:sldId id="325" r:id="rId8"/>
    <p:sldId id="326" r:id="rId9"/>
    <p:sldId id="357" r:id="rId10"/>
    <p:sldId id="354" r:id="rId11"/>
    <p:sldId id="348" r:id="rId12"/>
    <p:sldId id="350" r:id="rId13"/>
    <p:sldId id="349" r:id="rId14"/>
    <p:sldId id="352" r:id="rId15"/>
    <p:sldId id="353" r:id="rId16"/>
    <p:sldId id="355" r:id="rId17"/>
    <p:sldId id="351" r:id="rId18"/>
    <p:sldId id="339" r:id="rId1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A719A7-CE1C-41A6-B592-66AED6418019}" type="datetimeFigureOut">
              <a:rPr lang="es-CO" smtClean="0"/>
              <a:t>27/04/2020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EC8BA-A6DF-43AD-9A12-9C8FA13AD505}" type="slidenum">
              <a:rPr lang="es-CO" smtClean="0"/>
              <a:t>‹Nº›</a:t>
            </a:fld>
            <a:endParaRPr lang="es-CO"/>
          </a:p>
        </p:txBody>
      </p:sp>
    </p:spTree>
    <p:extLst>
      <p:ext uri="{BB962C8B-B14F-4D97-AF65-F5344CB8AC3E}">
        <p14:creationId xmlns:p14="http://schemas.microsoft.com/office/powerpoint/2010/main" val="769024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14</a:t>
            </a:fld>
            <a:endParaRPr lang="es-CO"/>
          </a:p>
        </p:txBody>
      </p:sp>
    </p:spTree>
    <p:extLst>
      <p:ext uri="{BB962C8B-B14F-4D97-AF65-F5344CB8AC3E}">
        <p14:creationId xmlns:p14="http://schemas.microsoft.com/office/powerpoint/2010/main" val="3274721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CB804-8065-414F-8F6D-D62655A5642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73277AC5-B52A-4C70-9419-CEEEC86E7E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937954E1-9946-4744-96C7-3D4CDA22C8C6}"/>
              </a:ext>
            </a:extLst>
          </p:cNvPr>
          <p:cNvSpPr>
            <a:spLocks noGrp="1"/>
          </p:cNvSpPr>
          <p:nvPr>
            <p:ph type="dt" sz="half" idx="10"/>
          </p:nvPr>
        </p:nvSpPr>
        <p:spPr/>
        <p:txBody>
          <a:bodyPr/>
          <a:lstStyle/>
          <a:p>
            <a:fld id="{6D9C7087-3E3D-4B65-A9C1-786A3AAA4172}" type="datetimeFigureOut">
              <a:rPr lang="es-CO" smtClean="0"/>
              <a:t>27/04/2020</a:t>
            </a:fld>
            <a:endParaRPr lang="es-CO"/>
          </a:p>
        </p:txBody>
      </p:sp>
      <p:sp>
        <p:nvSpPr>
          <p:cNvPr id="5" name="Marcador de pie de página 4">
            <a:extLst>
              <a:ext uri="{FF2B5EF4-FFF2-40B4-BE49-F238E27FC236}">
                <a16:creationId xmlns:a16="http://schemas.microsoft.com/office/drawing/2014/main" id="{2F812384-A9F0-4986-9C0D-225D4DC9F7F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0402E29-07C8-4FD2-9D52-B72C5E5F2A38}"/>
              </a:ext>
            </a:extLst>
          </p:cNvPr>
          <p:cNvSpPr>
            <a:spLocks noGrp="1"/>
          </p:cNvSpPr>
          <p:nvPr>
            <p:ph type="sldNum" sz="quarter" idx="12"/>
          </p:nvPr>
        </p:nvSpPr>
        <p:spPr/>
        <p:txBody>
          <a:bodyPr/>
          <a:lstStyle/>
          <a:p>
            <a:fld id="{EBC1DA05-56EB-4EA2-8436-4DEF567042E4}" type="slidenum">
              <a:rPr lang="es-CO" smtClean="0"/>
              <a:t>‹Nº›</a:t>
            </a:fld>
            <a:endParaRPr lang="es-CO"/>
          </a:p>
        </p:txBody>
      </p:sp>
    </p:spTree>
    <p:extLst>
      <p:ext uri="{BB962C8B-B14F-4D97-AF65-F5344CB8AC3E}">
        <p14:creationId xmlns:p14="http://schemas.microsoft.com/office/powerpoint/2010/main" val="2637562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FD24E1-8B1B-461C-B7F3-D440B11B65C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3461C61-6236-48BE-8B8C-1250ABB5FCE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E92D0CB-B23B-4A50-ACAD-FF3B88998BFB}"/>
              </a:ext>
            </a:extLst>
          </p:cNvPr>
          <p:cNvSpPr>
            <a:spLocks noGrp="1"/>
          </p:cNvSpPr>
          <p:nvPr>
            <p:ph type="dt" sz="half" idx="10"/>
          </p:nvPr>
        </p:nvSpPr>
        <p:spPr/>
        <p:txBody>
          <a:bodyPr/>
          <a:lstStyle/>
          <a:p>
            <a:fld id="{6D9C7087-3E3D-4B65-A9C1-786A3AAA4172}" type="datetimeFigureOut">
              <a:rPr lang="es-CO" smtClean="0"/>
              <a:t>27/04/2020</a:t>
            </a:fld>
            <a:endParaRPr lang="es-CO"/>
          </a:p>
        </p:txBody>
      </p:sp>
      <p:sp>
        <p:nvSpPr>
          <p:cNvPr id="5" name="Marcador de pie de página 4">
            <a:extLst>
              <a:ext uri="{FF2B5EF4-FFF2-40B4-BE49-F238E27FC236}">
                <a16:creationId xmlns:a16="http://schemas.microsoft.com/office/drawing/2014/main" id="{6D1190ED-65AA-4F63-B659-FE2E4674FF5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7083E4C-1CF1-40A9-91D6-283DCC8950E5}"/>
              </a:ext>
            </a:extLst>
          </p:cNvPr>
          <p:cNvSpPr>
            <a:spLocks noGrp="1"/>
          </p:cNvSpPr>
          <p:nvPr>
            <p:ph type="sldNum" sz="quarter" idx="12"/>
          </p:nvPr>
        </p:nvSpPr>
        <p:spPr/>
        <p:txBody>
          <a:bodyPr/>
          <a:lstStyle/>
          <a:p>
            <a:fld id="{EBC1DA05-56EB-4EA2-8436-4DEF567042E4}" type="slidenum">
              <a:rPr lang="es-CO" smtClean="0"/>
              <a:t>‹Nº›</a:t>
            </a:fld>
            <a:endParaRPr lang="es-CO"/>
          </a:p>
        </p:txBody>
      </p:sp>
    </p:spTree>
    <p:extLst>
      <p:ext uri="{BB962C8B-B14F-4D97-AF65-F5344CB8AC3E}">
        <p14:creationId xmlns:p14="http://schemas.microsoft.com/office/powerpoint/2010/main" val="114812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E9434EC-FE8F-4617-90E0-BF94D72C6D3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DAD390C-41F0-4C48-BBC4-9E7B324B7AA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9113551-0D32-459D-BAB8-3F5A76ED2FF6}"/>
              </a:ext>
            </a:extLst>
          </p:cNvPr>
          <p:cNvSpPr>
            <a:spLocks noGrp="1"/>
          </p:cNvSpPr>
          <p:nvPr>
            <p:ph type="dt" sz="half" idx="10"/>
          </p:nvPr>
        </p:nvSpPr>
        <p:spPr/>
        <p:txBody>
          <a:bodyPr/>
          <a:lstStyle/>
          <a:p>
            <a:fld id="{6D9C7087-3E3D-4B65-A9C1-786A3AAA4172}" type="datetimeFigureOut">
              <a:rPr lang="es-CO" smtClean="0"/>
              <a:t>27/04/2020</a:t>
            </a:fld>
            <a:endParaRPr lang="es-CO"/>
          </a:p>
        </p:txBody>
      </p:sp>
      <p:sp>
        <p:nvSpPr>
          <p:cNvPr id="5" name="Marcador de pie de página 4">
            <a:extLst>
              <a:ext uri="{FF2B5EF4-FFF2-40B4-BE49-F238E27FC236}">
                <a16:creationId xmlns:a16="http://schemas.microsoft.com/office/drawing/2014/main" id="{2139E0AB-2780-4623-8064-9869215FBCB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95D10EE-CCB0-4218-93E5-E89C9FECE815}"/>
              </a:ext>
            </a:extLst>
          </p:cNvPr>
          <p:cNvSpPr>
            <a:spLocks noGrp="1"/>
          </p:cNvSpPr>
          <p:nvPr>
            <p:ph type="sldNum" sz="quarter" idx="12"/>
          </p:nvPr>
        </p:nvSpPr>
        <p:spPr/>
        <p:txBody>
          <a:bodyPr/>
          <a:lstStyle/>
          <a:p>
            <a:fld id="{EBC1DA05-56EB-4EA2-8436-4DEF567042E4}" type="slidenum">
              <a:rPr lang="es-CO" smtClean="0"/>
              <a:t>‹Nº›</a:t>
            </a:fld>
            <a:endParaRPr lang="es-CO"/>
          </a:p>
        </p:txBody>
      </p:sp>
    </p:spTree>
    <p:extLst>
      <p:ext uri="{BB962C8B-B14F-4D97-AF65-F5344CB8AC3E}">
        <p14:creationId xmlns:p14="http://schemas.microsoft.com/office/powerpoint/2010/main" val="344152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CIÓN1">
    <p:spTree>
      <p:nvGrpSpPr>
        <p:cNvPr id="1" name=""/>
        <p:cNvGrpSpPr/>
        <p:nvPr/>
      </p:nvGrpSpPr>
      <p:grpSpPr>
        <a:xfrm>
          <a:off x="0" y="0"/>
          <a:ext cx="0" cy="0"/>
          <a:chOff x="0" y="0"/>
          <a:chExt cx="0" cy="0"/>
        </a:xfrm>
      </p:grpSpPr>
      <p:pic>
        <p:nvPicPr>
          <p:cNvPr id="2" name="Imagen 1" descr="Sin título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26211" cy="6858000"/>
          </a:xfrm>
          <a:prstGeom prst="rect">
            <a:avLst/>
          </a:prstGeom>
        </p:spPr>
      </p:pic>
    </p:spTree>
    <p:extLst>
      <p:ext uri="{BB962C8B-B14F-4D97-AF65-F5344CB8AC3E}">
        <p14:creationId xmlns:p14="http://schemas.microsoft.com/office/powerpoint/2010/main" val="2046459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CIÓN2">
    <p:spTree>
      <p:nvGrpSpPr>
        <p:cNvPr id="1" name=""/>
        <p:cNvGrpSpPr/>
        <p:nvPr/>
      </p:nvGrpSpPr>
      <p:grpSpPr>
        <a:xfrm>
          <a:off x="0" y="0"/>
          <a:ext cx="0" cy="0"/>
          <a:chOff x="0" y="0"/>
          <a:chExt cx="0" cy="0"/>
        </a:xfrm>
      </p:grpSpPr>
      <p:pic>
        <p:nvPicPr>
          <p:cNvPr id="2" name="Imagen 1" descr="Sin título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38" y="0"/>
            <a:ext cx="12342337" cy="6858000"/>
          </a:xfrm>
          <a:prstGeom prst="rect">
            <a:avLst/>
          </a:prstGeom>
        </p:spPr>
      </p:pic>
      <p:sp>
        <p:nvSpPr>
          <p:cNvPr id="3" name="CuadroTexto 2"/>
          <p:cNvSpPr txBox="1"/>
          <p:nvPr/>
        </p:nvSpPr>
        <p:spPr>
          <a:xfrm>
            <a:off x="-4122444" y="-1248464"/>
            <a:ext cx="1219200" cy="12192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Tree>
    <p:extLst>
      <p:ext uri="{BB962C8B-B14F-4D97-AF65-F5344CB8AC3E}">
        <p14:creationId xmlns:p14="http://schemas.microsoft.com/office/powerpoint/2010/main" val="2178825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CIÓN ESTILO 3">
    <p:spTree>
      <p:nvGrpSpPr>
        <p:cNvPr id="1" name=""/>
        <p:cNvGrpSpPr/>
        <p:nvPr/>
      </p:nvGrpSpPr>
      <p:grpSpPr>
        <a:xfrm>
          <a:off x="0" y="0"/>
          <a:ext cx="0" cy="0"/>
          <a:chOff x="0" y="0"/>
          <a:chExt cx="0" cy="0"/>
        </a:xfrm>
      </p:grpSpPr>
      <p:pic>
        <p:nvPicPr>
          <p:cNvPr id="2" name="Imagen 1" descr="Sin título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38" y="0"/>
            <a:ext cx="12342337" cy="6858000"/>
          </a:xfrm>
          <a:prstGeom prst="rect">
            <a:avLst/>
          </a:prstGeom>
        </p:spPr>
      </p:pic>
    </p:spTree>
    <p:extLst>
      <p:ext uri="{BB962C8B-B14F-4D97-AF65-F5344CB8AC3E}">
        <p14:creationId xmlns:p14="http://schemas.microsoft.com/office/powerpoint/2010/main" val="488063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APÍTULO ESTILO 2">
    <p:spTree>
      <p:nvGrpSpPr>
        <p:cNvPr id="1" name=""/>
        <p:cNvGrpSpPr/>
        <p:nvPr/>
      </p:nvGrpSpPr>
      <p:grpSpPr>
        <a:xfrm>
          <a:off x="0" y="0"/>
          <a:ext cx="0" cy="0"/>
          <a:chOff x="0" y="0"/>
          <a:chExt cx="0" cy="0"/>
        </a:xfrm>
      </p:grpSpPr>
      <p:pic>
        <p:nvPicPr>
          <p:cNvPr id="2" name="Imagen 1" descr="Sin título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39704" cy="6858000"/>
          </a:xfrm>
          <a:prstGeom prst="rect">
            <a:avLst/>
          </a:prstGeom>
        </p:spPr>
      </p:pic>
    </p:spTree>
    <p:extLst>
      <p:ext uri="{BB962C8B-B14F-4D97-AF65-F5344CB8AC3E}">
        <p14:creationId xmlns:p14="http://schemas.microsoft.com/office/powerpoint/2010/main" val="2767371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APÍTULO ESTILO 3">
    <p:spTree>
      <p:nvGrpSpPr>
        <p:cNvPr id="1" name=""/>
        <p:cNvGrpSpPr/>
        <p:nvPr/>
      </p:nvGrpSpPr>
      <p:grpSpPr>
        <a:xfrm>
          <a:off x="0" y="0"/>
          <a:ext cx="0" cy="0"/>
          <a:chOff x="0" y="0"/>
          <a:chExt cx="0" cy="0"/>
        </a:xfrm>
      </p:grpSpPr>
      <p:pic>
        <p:nvPicPr>
          <p:cNvPr id="2" name="Imagen 1" descr="Sin título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38" y="0"/>
            <a:ext cx="12359443" cy="6858000"/>
          </a:xfrm>
          <a:prstGeom prst="rect">
            <a:avLst/>
          </a:prstGeom>
        </p:spPr>
      </p:pic>
    </p:spTree>
    <p:extLst>
      <p:ext uri="{BB962C8B-B14F-4D97-AF65-F5344CB8AC3E}">
        <p14:creationId xmlns:p14="http://schemas.microsoft.com/office/powerpoint/2010/main" val="1323470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a:xfrm>
            <a:off x="609600" y="6356351"/>
            <a:ext cx="2844800" cy="365125"/>
          </a:xfrm>
          <a:prstGeom prst="rect">
            <a:avLst/>
          </a:prstGeom>
        </p:spPr>
        <p:txBody>
          <a:bodyPr/>
          <a:lstStyle/>
          <a:p>
            <a:fld id="{483D03DC-5ED8-7A42-A55E-C10C004AFC42}" type="datetimeFigureOut">
              <a:rPr lang="es-ES" smtClean="0"/>
              <a:t>27/04/2020</a:t>
            </a:fld>
            <a:endParaRPr lang="es-ES"/>
          </a:p>
        </p:txBody>
      </p:sp>
      <p:sp>
        <p:nvSpPr>
          <p:cNvPr id="5" name="Marcador de pie de página 4"/>
          <p:cNvSpPr>
            <a:spLocks noGrp="1"/>
          </p:cNvSpPr>
          <p:nvPr>
            <p:ph type="ftr" sz="quarter" idx="11"/>
          </p:nvPr>
        </p:nvSpPr>
        <p:spPr>
          <a:xfrm>
            <a:off x="4165600" y="6356351"/>
            <a:ext cx="38608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8737600" y="6356351"/>
            <a:ext cx="2844800" cy="365125"/>
          </a:xfrm>
          <a:prstGeom prst="rect">
            <a:avLst/>
          </a:prstGeom>
        </p:spPr>
        <p:txBody>
          <a:bodyPr/>
          <a:lstStyle/>
          <a:p>
            <a:fld id="{3266518D-8445-044A-A141-7D0E69A71FDC}" type="slidenum">
              <a:rPr lang="es-ES" smtClean="0"/>
              <a:t>‹Nº›</a:t>
            </a:fld>
            <a:endParaRPr lang="es-ES"/>
          </a:p>
        </p:txBody>
      </p:sp>
      <p:sp>
        <p:nvSpPr>
          <p:cNvPr id="11" name="10 Rectángulo"/>
          <p:cNvSpPr/>
          <p:nvPr userDrawn="1"/>
        </p:nvSpPr>
        <p:spPr>
          <a:xfrm rot="20796637">
            <a:off x="-3056268" y="-163131"/>
            <a:ext cx="15922224"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
        <p:nvSpPr>
          <p:cNvPr id="12" name="11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
        <p:nvSpPr>
          <p:cNvPr id="13" name="12 Rectángulo"/>
          <p:cNvSpPr/>
          <p:nvPr userDrawn="1"/>
        </p:nvSpPr>
        <p:spPr>
          <a:xfrm>
            <a:off x="-1291082" y="198126"/>
            <a:ext cx="14174675"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a:p>
        </p:txBody>
      </p:sp>
    </p:spTree>
    <p:extLst>
      <p:ext uri="{BB962C8B-B14F-4D97-AF65-F5344CB8AC3E}">
        <p14:creationId xmlns:p14="http://schemas.microsoft.com/office/powerpoint/2010/main" val="3246452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FINAL">
    <p:spTree>
      <p:nvGrpSpPr>
        <p:cNvPr id="1" name=""/>
        <p:cNvGrpSpPr/>
        <p:nvPr/>
      </p:nvGrpSpPr>
      <p:grpSpPr>
        <a:xfrm>
          <a:off x="0" y="0"/>
          <a:ext cx="0" cy="0"/>
          <a:chOff x="0" y="0"/>
          <a:chExt cx="0" cy="0"/>
        </a:xfrm>
      </p:grpSpPr>
      <p:pic>
        <p:nvPicPr>
          <p:cNvPr id="2" name="Imagen 1" descr="Sin título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38" y="0"/>
            <a:ext cx="12342337" cy="6858000"/>
          </a:xfrm>
          <a:prstGeom prst="rect">
            <a:avLst/>
          </a:prstGeom>
        </p:spPr>
      </p:pic>
    </p:spTree>
    <p:extLst>
      <p:ext uri="{BB962C8B-B14F-4D97-AF65-F5344CB8AC3E}">
        <p14:creationId xmlns:p14="http://schemas.microsoft.com/office/powerpoint/2010/main" val="2259202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PORTADA ESTILO 2">
    <p:spTree>
      <p:nvGrpSpPr>
        <p:cNvPr id="1" name=""/>
        <p:cNvGrpSpPr/>
        <p:nvPr/>
      </p:nvGrpSpPr>
      <p:grpSpPr>
        <a:xfrm>
          <a:off x="0" y="0"/>
          <a:ext cx="0" cy="0"/>
          <a:chOff x="0" y="0"/>
          <a:chExt cx="0" cy="0"/>
        </a:xfrm>
      </p:grpSpPr>
      <p:pic>
        <p:nvPicPr>
          <p:cNvPr id="3" name="Imagen 2" descr="Sin títul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 y="0"/>
            <a:ext cx="12192000" cy="6858000"/>
          </a:xfrm>
          <a:prstGeom prst="rect">
            <a:avLst/>
          </a:prstGeom>
        </p:spPr>
      </p:pic>
    </p:spTree>
    <p:extLst>
      <p:ext uri="{BB962C8B-B14F-4D97-AF65-F5344CB8AC3E}">
        <p14:creationId xmlns:p14="http://schemas.microsoft.com/office/powerpoint/2010/main" val="4187062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FF2A4-E880-48C5-880D-105B79BDA20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A60E129-D77D-48F7-BEF1-3ECAA30EA66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9B9D7C3-5C63-4070-90BD-DE76BD02C5F2}"/>
              </a:ext>
            </a:extLst>
          </p:cNvPr>
          <p:cNvSpPr>
            <a:spLocks noGrp="1"/>
          </p:cNvSpPr>
          <p:nvPr>
            <p:ph type="dt" sz="half" idx="10"/>
          </p:nvPr>
        </p:nvSpPr>
        <p:spPr/>
        <p:txBody>
          <a:bodyPr/>
          <a:lstStyle/>
          <a:p>
            <a:fld id="{6D9C7087-3E3D-4B65-A9C1-786A3AAA4172}" type="datetimeFigureOut">
              <a:rPr lang="es-CO" smtClean="0"/>
              <a:t>27/04/2020</a:t>
            </a:fld>
            <a:endParaRPr lang="es-CO"/>
          </a:p>
        </p:txBody>
      </p:sp>
      <p:sp>
        <p:nvSpPr>
          <p:cNvPr id="5" name="Marcador de pie de página 4">
            <a:extLst>
              <a:ext uri="{FF2B5EF4-FFF2-40B4-BE49-F238E27FC236}">
                <a16:creationId xmlns:a16="http://schemas.microsoft.com/office/drawing/2014/main" id="{3F7DD447-0EB8-43EB-991C-E4B3571BC9F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C01EE3B-D3C0-4709-BD2A-FFBC80FD16EE}"/>
              </a:ext>
            </a:extLst>
          </p:cNvPr>
          <p:cNvSpPr>
            <a:spLocks noGrp="1"/>
          </p:cNvSpPr>
          <p:nvPr>
            <p:ph type="sldNum" sz="quarter" idx="12"/>
          </p:nvPr>
        </p:nvSpPr>
        <p:spPr/>
        <p:txBody>
          <a:bodyPr/>
          <a:lstStyle/>
          <a:p>
            <a:fld id="{EBC1DA05-56EB-4EA2-8436-4DEF567042E4}" type="slidenum">
              <a:rPr lang="es-CO" smtClean="0"/>
              <a:t>‹Nº›</a:t>
            </a:fld>
            <a:endParaRPr lang="es-CO"/>
          </a:p>
        </p:txBody>
      </p:sp>
    </p:spTree>
    <p:extLst>
      <p:ext uri="{BB962C8B-B14F-4D97-AF65-F5344CB8AC3E}">
        <p14:creationId xmlns:p14="http://schemas.microsoft.com/office/powerpoint/2010/main" val="2379363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7241C-5E5F-4BB5-9A5A-A32D978FF96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59F2E97-9378-491D-B3CC-D1D25FF9FA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F6CC1FB-63B7-4135-B8BA-2B926192D80A}"/>
              </a:ext>
            </a:extLst>
          </p:cNvPr>
          <p:cNvSpPr>
            <a:spLocks noGrp="1"/>
          </p:cNvSpPr>
          <p:nvPr>
            <p:ph type="dt" sz="half" idx="10"/>
          </p:nvPr>
        </p:nvSpPr>
        <p:spPr/>
        <p:txBody>
          <a:bodyPr/>
          <a:lstStyle/>
          <a:p>
            <a:fld id="{6D9C7087-3E3D-4B65-A9C1-786A3AAA4172}" type="datetimeFigureOut">
              <a:rPr lang="es-CO" smtClean="0"/>
              <a:t>27/04/2020</a:t>
            </a:fld>
            <a:endParaRPr lang="es-CO"/>
          </a:p>
        </p:txBody>
      </p:sp>
      <p:sp>
        <p:nvSpPr>
          <p:cNvPr id="5" name="Marcador de pie de página 4">
            <a:extLst>
              <a:ext uri="{FF2B5EF4-FFF2-40B4-BE49-F238E27FC236}">
                <a16:creationId xmlns:a16="http://schemas.microsoft.com/office/drawing/2014/main" id="{0204B8C4-2EA6-4DF7-BF14-33452E9B007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AF67C54-715C-4848-BB07-EBD6741BFBF2}"/>
              </a:ext>
            </a:extLst>
          </p:cNvPr>
          <p:cNvSpPr>
            <a:spLocks noGrp="1"/>
          </p:cNvSpPr>
          <p:nvPr>
            <p:ph type="sldNum" sz="quarter" idx="12"/>
          </p:nvPr>
        </p:nvSpPr>
        <p:spPr/>
        <p:txBody>
          <a:bodyPr/>
          <a:lstStyle/>
          <a:p>
            <a:fld id="{EBC1DA05-56EB-4EA2-8436-4DEF567042E4}" type="slidenum">
              <a:rPr lang="es-CO" smtClean="0"/>
              <a:t>‹Nº›</a:t>
            </a:fld>
            <a:endParaRPr lang="es-CO"/>
          </a:p>
        </p:txBody>
      </p:sp>
    </p:spTree>
    <p:extLst>
      <p:ext uri="{BB962C8B-B14F-4D97-AF65-F5344CB8AC3E}">
        <p14:creationId xmlns:p14="http://schemas.microsoft.com/office/powerpoint/2010/main" val="3919538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9CF48C-8012-47C0-9733-695386461C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DD42263-B003-4185-9867-6591905884F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75CBF2DE-612D-4FAC-81DB-8E4CA2B0E19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B1C559D5-B40A-48DC-957F-297220AE90D3}"/>
              </a:ext>
            </a:extLst>
          </p:cNvPr>
          <p:cNvSpPr>
            <a:spLocks noGrp="1"/>
          </p:cNvSpPr>
          <p:nvPr>
            <p:ph type="dt" sz="half" idx="10"/>
          </p:nvPr>
        </p:nvSpPr>
        <p:spPr/>
        <p:txBody>
          <a:bodyPr/>
          <a:lstStyle/>
          <a:p>
            <a:fld id="{6D9C7087-3E3D-4B65-A9C1-786A3AAA4172}" type="datetimeFigureOut">
              <a:rPr lang="es-CO" smtClean="0"/>
              <a:t>27/04/2020</a:t>
            </a:fld>
            <a:endParaRPr lang="es-CO"/>
          </a:p>
        </p:txBody>
      </p:sp>
      <p:sp>
        <p:nvSpPr>
          <p:cNvPr id="6" name="Marcador de pie de página 5">
            <a:extLst>
              <a:ext uri="{FF2B5EF4-FFF2-40B4-BE49-F238E27FC236}">
                <a16:creationId xmlns:a16="http://schemas.microsoft.com/office/drawing/2014/main" id="{115EEE46-8AE8-45D3-BD63-4B3962AA699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C86460B-0CD4-43D7-AB5F-76AD6568C60F}"/>
              </a:ext>
            </a:extLst>
          </p:cNvPr>
          <p:cNvSpPr>
            <a:spLocks noGrp="1"/>
          </p:cNvSpPr>
          <p:nvPr>
            <p:ph type="sldNum" sz="quarter" idx="12"/>
          </p:nvPr>
        </p:nvSpPr>
        <p:spPr/>
        <p:txBody>
          <a:bodyPr/>
          <a:lstStyle/>
          <a:p>
            <a:fld id="{EBC1DA05-56EB-4EA2-8436-4DEF567042E4}" type="slidenum">
              <a:rPr lang="es-CO" smtClean="0"/>
              <a:t>‹Nº›</a:t>
            </a:fld>
            <a:endParaRPr lang="es-CO"/>
          </a:p>
        </p:txBody>
      </p:sp>
    </p:spTree>
    <p:extLst>
      <p:ext uri="{BB962C8B-B14F-4D97-AF65-F5344CB8AC3E}">
        <p14:creationId xmlns:p14="http://schemas.microsoft.com/office/powerpoint/2010/main" val="958234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1AAEB6-766F-487C-99BA-43C4C39564E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0F6F211-5C25-4D14-B7C9-679B3A22BF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99668FC-F548-493E-A450-666AC2A2337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E60CB502-B51B-409E-A395-2BA8C17B03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65BCF5B-A22F-4CF6-8D51-99855FDEC89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00D7C8D5-D5A4-4C2F-BB14-8FAF81874587}"/>
              </a:ext>
            </a:extLst>
          </p:cNvPr>
          <p:cNvSpPr>
            <a:spLocks noGrp="1"/>
          </p:cNvSpPr>
          <p:nvPr>
            <p:ph type="dt" sz="half" idx="10"/>
          </p:nvPr>
        </p:nvSpPr>
        <p:spPr/>
        <p:txBody>
          <a:bodyPr/>
          <a:lstStyle/>
          <a:p>
            <a:fld id="{6D9C7087-3E3D-4B65-A9C1-786A3AAA4172}" type="datetimeFigureOut">
              <a:rPr lang="es-CO" smtClean="0"/>
              <a:t>27/04/2020</a:t>
            </a:fld>
            <a:endParaRPr lang="es-CO"/>
          </a:p>
        </p:txBody>
      </p:sp>
      <p:sp>
        <p:nvSpPr>
          <p:cNvPr id="8" name="Marcador de pie de página 7">
            <a:extLst>
              <a:ext uri="{FF2B5EF4-FFF2-40B4-BE49-F238E27FC236}">
                <a16:creationId xmlns:a16="http://schemas.microsoft.com/office/drawing/2014/main" id="{A78913B6-C734-4473-807C-C7B23B83829D}"/>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04B1D73A-7518-4862-9131-784F5A9278E8}"/>
              </a:ext>
            </a:extLst>
          </p:cNvPr>
          <p:cNvSpPr>
            <a:spLocks noGrp="1"/>
          </p:cNvSpPr>
          <p:nvPr>
            <p:ph type="sldNum" sz="quarter" idx="12"/>
          </p:nvPr>
        </p:nvSpPr>
        <p:spPr/>
        <p:txBody>
          <a:bodyPr/>
          <a:lstStyle/>
          <a:p>
            <a:fld id="{EBC1DA05-56EB-4EA2-8436-4DEF567042E4}" type="slidenum">
              <a:rPr lang="es-CO" smtClean="0"/>
              <a:t>‹Nº›</a:t>
            </a:fld>
            <a:endParaRPr lang="es-CO"/>
          </a:p>
        </p:txBody>
      </p:sp>
    </p:spTree>
    <p:extLst>
      <p:ext uri="{BB962C8B-B14F-4D97-AF65-F5344CB8AC3E}">
        <p14:creationId xmlns:p14="http://schemas.microsoft.com/office/powerpoint/2010/main" val="3501658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A1DCB5-63F9-45BF-B1AA-20C63404D52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A2BA2E7C-A2E6-4272-9DDB-48048F95D177}"/>
              </a:ext>
            </a:extLst>
          </p:cNvPr>
          <p:cNvSpPr>
            <a:spLocks noGrp="1"/>
          </p:cNvSpPr>
          <p:nvPr>
            <p:ph type="dt" sz="half" idx="10"/>
          </p:nvPr>
        </p:nvSpPr>
        <p:spPr/>
        <p:txBody>
          <a:bodyPr/>
          <a:lstStyle/>
          <a:p>
            <a:fld id="{6D9C7087-3E3D-4B65-A9C1-786A3AAA4172}" type="datetimeFigureOut">
              <a:rPr lang="es-CO" smtClean="0"/>
              <a:t>27/04/2020</a:t>
            </a:fld>
            <a:endParaRPr lang="es-CO"/>
          </a:p>
        </p:txBody>
      </p:sp>
      <p:sp>
        <p:nvSpPr>
          <p:cNvPr id="4" name="Marcador de pie de página 3">
            <a:extLst>
              <a:ext uri="{FF2B5EF4-FFF2-40B4-BE49-F238E27FC236}">
                <a16:creationId xmlns:a16="http://schemas.microsoft.com/office/drawing/2014/main" id="{F7C2E88A-E55F-4334-9B3C-432A7E791A1F}"/>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CE001383-7B56-4FE2-875A-1D509F291559}"/>
              </a:ext>
            </a:extLst>
          </p:cNvPr>
          <p:cNvSpPr>
            <a:spLocks noGrp="1"/>
          </p:cNvSpPr>
          <p:nvPr>
            <p:ph type="sldNum" sz="quarter" idx="12"/>
          </p:nvPr>
        </p:nvSpPr>
        <p:spPr/>
        <p:txBody>
          <a:bodyPr/>
          <a:lstStyle/>
          <a:p>
            <a:fld id="{EBC1DA05-56EB-4EA2-8436-4DEF567042E4}" type="slidenum">
              <a:rPr lang="es-CO" smtClean="0"/>
              <a:t>‹Nº›</a:t>
            </a:fld>
            <a:endParaRPr lang="es-CO"/>
          </a:p>
        </p:txBody>
      </p:sp>
    </p:spTree>
    <p:extLst>
      <p:ext uri="{BB962C8B-B14F-4D97-AF65-F5344CB8AC3E}">
        <p14:creationId xmlns:p14="http://schemas.microsoft.com/office/powerpoint/2010/main" val="718724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849ECAD-8D80-4243-A3AE-1EF436C02184}"/>
              </a:ext>
            </a:extLst>
          </p:cNvPr>
          <p:cNvSpPr>
            <a:spLocks noGrp="1"/>
          </p:cNvSpPr>
          <p:nvPr>
            <p:ph type="dt" sz="half" idx="10"/>
          </p:nvPr>
        </p:nvSpPr>
        <p:spPr/>
        <p:txBody>
          <a:bodyPr/>
          <a:lstStyle/>
          <a:p>
            <a:fld id="{6D9C7087-3E3D-4B65-A9C1-786A3AAA4172}" type="datetimeFigureOut">
              <a:rPr lang="es-CO" smtClean="0"/>
              <a:t>27/04/2020</a:t>
            </a:fld>
            <a:endParaRPr lang="es-CO"/>
          </a:p>
        </p:txBody>
      </p:sp>
      <p:sp>
        <p:nvSpPr>
          <p:cNvPr id="3" name="Marcador de pie de página 2">
            <a:extLst>
              <a:ext uri="{FF2B5EF4-FFF2-40B4-BE49-F238E27FC236}">
                <a16:creationId xmlns:a16="http://schemas.microsoft.com/office/drawing/2014/main" id="{7E10D222-320A-4B4F-83D1-F5E3F6FD8EC3}"/>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8BF4018D-B27D-4CAC-8389-2E88755E06F6}"/>
              </a:ext>
            </a:extLst>
          </p:cNvPr>
          <p:cNvSpPr>
            <a:spLocks noGrp="1"/>
          </p:cNvSpPr>
          <p:nvPr>
            <p:ph type="sldNum" sz="quarter" idx="12"/>
          </p:nvPr>
        </p:nvSpPr>
        <p:spPr/>
        <p:txBody>
          <a:bodyPr/>
          <a:lstStyle/>
          <a:p>
            <a:fld id="{EBC1DA05-56EB-4EA2-8436-4DEF567042E4}" type="slidenum">
              <a:rPr lang="es-CO" smtClean="0"/>
              <a:t>‹Nº›</a:t>
            </a:fld>
            <a:endParaRPr lang="es-CO"/>
          </a:p>
        </p:txBody>
      </p:sp>
    </p:spTree>
    <p:extLst>
      <p:ext uri="{BB962C8B-B14F-4D97-AF65-F5344CB8AC3E}">
        <p14:creationId xmlns:p14="http://schemas.microsoft.com/office/powerpoint/2010/main" val="3239176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C41696-DF6F-4BCB-9C04-4BD15AD6564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CA3A96E-B0B8-464E-8F76-221145433B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4DAF4C2D-1A1F-4417-A4AB-D2C6A69F0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62B1EA8-2396-4CB7-8A4A-A35481CB0328}"/>
              </a:ext>
            </a:extLst>
          </p:cNvPr>
          <p:cNvSpPr>
            <a:spLocks noGrp="1"/>
          </p:cNvSpPr>
          <p:nvPr>
            <p:ph type="dt" sz="half" idx="10"/>
          </p:nvPr>
        </p:nvSpPr>
        <p:spPr/>
        <p:txBody>
          <a:bodyPr/>
          <a:lstStyle/>
          <a:p>
            <a:fld id="{6D9C7087-3E3D-4B65-A9C1-786A3AAA4172}" type="datetimeFigureOut">
              <a:rPr lang="es-CO" smtClean="0"/>
              <a:t>27/04/2020</a:t>
            </a:fld>
            <a:endParaRPr lang="es-CO"/>
          </a:p>
        </p:txBody>
      </p:sp>
      <p:sp>
        <p:nvSpPr>
          <p:cNvPr id="6" name="Marcador de pie de página 5">
            <a:extLst>
              <a:ext uri="{FF2B5EF4-FFF2-40B4-BE49-F238E27FC236}">
                <a16:creationId xmlns:a16="http://schemas.microsoft.com/office/drawing/2014/main" id="{0C53DFFD-F5D7-4375-A895-ED7504E0E10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E877B07-0AA1-43E5-892F-B68D631F46F0}"/>
              </a:ext>
            </a:extLst>
          </p:cNvPr>
          <p:cNvSpPr>
            <a:spLocks noGrp="1"/>
          </p:cNvSpPr>
          <p:nvPr>
            <p:ph type="sldNum" sz="quarter" idx="12"/>
          </p:nvPr>
        </p:nvSpPr>
        <p:spPr/>
        <p:txBody>
          <a:bodyPr/>
          <a:lstStyle/>
          <a:p>
            <a:fld id="{EBC1DA05-56EB-4EA2-8436-4DEF567042E4}" type="slidenum">
              <a:rPr lang="es-CO" smtClean="0"/>
              <a:t>‹Nº›</a:t>
            </a:fld>
            <a:endParaRPr lang="es-CO"/>
          </a:p>
        </p:txBody>
      </p:sp>
    </p:spTree>
    <p:extLst>
      <p:ext uri="{BB962C8B-B14F-4D97-AF65-F5344CB8AC3E}">
        <p14:creationId xmlns:p14="http://schemas.microsoft.com/office/powerpoint/2010/main" val="301196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8FD01-E436-434F-B294-0A4EEC036CA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9A1BA5-5B00-4CC8-817E-51CFB86F2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F392AEE2-0734-4AD6-B7C3-33C15EB69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21F4185-2FD0-4426-B4A3-2F4153CD04D5}"/>
              </a:ext>
            </a:extLst>
          </p:cNvPr>
          <p:cNvSpPr>
            <a:spLocks noGrp="1"/>
          </p:cNvSpPr>
          <p:nvPr>
            <p:ph type="dt" sz="half" idx="10"/>
          </p:nvPr>
        </p:nvSpPr>
        <p:spPr/>
        <p:txBody>
          <a:bodyPr/>
          <a:lstStyle/>
          <a:p>
            <a:fld id="{6D9C7087-3E3D-4B65-A9C1-786A3AAA4172}" type="datetimeFigureOut">
              <a:rPr lang="es-CO" smtClean="0"/>
              <a:t>27/04/2020</a:t>
            </a:fld>
            <a:endParaRPr lang="es-CO"/>
          </a:p>
        </p:txBody>
      </p:sp>
      <p:sp>
        <p:nvSpPr>
          <p:cNvPr id="6" name="Marcador de pie de página 5">
            <a:extLst>
              <a:ext uri="{FF2B5EF4-FFF2-40B4-BE49-F238E27FC236}">
                <a16:creationId xmlns:a16="http://schemas.microsoft.com/office/drawing/2014/main" id="{A6DE2844-B952-45C2-AE3B-76EED3A960C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7A40C42-D5ED-4E63-A184-332AEDC38D69}"/>
              </a:ext>
            </a:extLst>
          </p:cNvPr>
          <p:cNvSpPr>
            <a:spLocks noGrp="1"/>
          </p:cNvSpPr>
          <p:nvPr>
            <p:ph type="sldNum" sz="quarter" idx="12"/>
          </p:nvPr>
        </p:nvSpPr>
        <p:spPr/>
        <p:txBody>
          <a:bodyPr/>
          <a:lstStyle/>
          <a:p>
            <a:fld id="{EBC1DA05-56EB-4EA2-8436-4DEF567042E4}" type="slidenum">
              <a:rPr lang="es-CO" smtClean="0"/>
              <a:t>‹Nº›</a:t>
            </a:fld>
            <a:endParaRPr lang="es-CO"/>
          </a:p>
        </p:txBody>
      </p:sp>
    </p:spTree>
    <p:extLst>
      <p:ext uri="{BB962C8B-B14F-4D97-AF65-F5344CB8AC3E}">
        <p14:creationId xmlns:p14="http://schemas.microsoft.com/office/powerpoint/2010/main" val="638615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673DF25-EE63-49B8-9B6A-51A494FE9D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BF91AC5-0B67-404F-A391-60A5A67208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1B8D33F-BC9B-44E8-8EAF-67BC651B5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C7087-3E3D-4B65-A9C1-786A3AAA4172}" type="datetimeFigureOut">
              <a:rPr lang="es-CO" smtClean="0"/>
              <a:t>27/04/2020</a:t>
            </a:fld>
            <a:endParaRPr lang="es-CO"/>
          </a:p>
        </p:txBody>
      </p:sp>
      <p:sp>
        <p:nvSpPr>
          <p:cNvPr id="5" name="Marcador de pie de página 4">
            <a:extLst>
              <a:ext uri="{FF2B5EF4-FFF2-40B4-BE49-F238E27FC236}">
                <a16:creationId xmlns:a16="http://schemas.microsoft.com/office/drawing/2014/main" id="{2887C39B-BC81-459F-A012-3D0C7E4CB2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B58FC699-EA03-41C6-89A7-C0DA7520E4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1DA05-56EB-4EA2-8436-4DEF567042E4}" type="slidenum">
              <a:rPr lang="es-CO" smtClean="0"/>
              <a:t>‹Nº›</a:t>
            </a:fld>
            <a:endParaRPr lang="es-CO"/>
          </a:p>
        </p:txBody>
      </p:sp>
    </p:spTree>
    <p:extLst>
      <p:ext uri="{BB962C8B-B14F-4D97-AF65-F5344CB8AC3E}">
        <p14:creationId xmlns:p14="http://schemas.microsoft.com/office/powerpoint/2010/main" val="1209320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918353" y="572560"/>
            <a:ext cx="8109228" cy="203619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600" b="1" dirty="0">
                <a:solidFill>
                  <a:schemeClr val="accent5">
                    <a:lumMod val="75000"/>
                  </a:schemeClr>
                </a:solidFill>
                <a:latin typeface="Calibri" panose="020F0502020204030204" pitchFamily="34" charset="0"/>
                <a:cs typeface="Calibri" panose="020F0502020204030204" pitchFamily="34" charset="0"/>
              </a:rPr>
              <a:t>LENGUAJE</a:t>
            </a:r>
          </a:p>
        </p:txBody>
      </p:sp>
      <p:sp>
        <p:nvSpPr>
          <p:cNvPr id="12" name="Título 1"/>
          <p:cNvSpPr txBox="1">
            <a:spLocks/>
          </p:cNvSpPr>
          <p:nvPr/>
        </p:nvSpPr>
        <p:spPr>
          <a:xfrm>
            <a:off x="2733506" y="1885425"/>
            <a:ext cx="2084154"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bg1">
                    <a:lumMod val="75000"/>
                  </a:schemeClr>
                </a:solidFill>
              </a:rPr>
              <a:t>MYSQL</a:t>
            </a:r>
          </a:p>
        </p:txBody>
      </p:sp>
      <p:sp>
        <p:nvSpPr>
          <p:cNvPr id="3" name="Rectángulo 2"/>
          <p:cNvSpPr/>
          <p:nvPr/>
        </p:nvSpPr>
        <p:spPr>
          <a:xfrm>
            <a:off x="918353" y="1950183"/>
            <a:ext cx="1523174" cy="1107996"/>
          </a:xfrm>
          <a:prstGeom prst="rect">
            <a:avLst/>
          </a:prstGeom>
        </p:spPr>
        <p:txBody>
          <a:bodyPr wrap="none">
            <a:spAutoFit/>
          </a:bodyPr>
          <a:lstStyle/>
          <a:p>
            <a:pPr defTabSz="288000"/>
            <a:r>
              <a:rPr lang="es-CO" sz="6600" b="1" dirty="0">
                <a:solidFill>
                  <a:schemeClr val="accent5">
                    <a:lumMod val="75000"/>
                  </a:schemeClr>
                </a:solidFill>
              </a:rPr>
              <a:t>SQL</a:t>
            </a:r>
          </a:p>
        </p:txBody>
      </p:sp>
    </p:spTree>
    <p:extLst>
      <p:ext uri="{BB962C8B-B14F-4D97-AF65-F5344CB8AC3E}">
        <p14:creationId xmlns:p14="http://schemas.microsoft.com/office/powerpoint/2010/main" val="37560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471890" y="2907088"/>
            <a:ext cx="3168688" cy="1107996"/>
          </a:xfrm>
          <a:prstGeom prst="rect">
            <a:avLst/>
          </a:prstGeom>
          <a:noFill/>
        </p:spPr>
        <p:txBody>
          <a:bodyPr wrap="none" lIns="91440" tIns="45720" rIns="91440" bIns="45720">
            <a:spAutoFit/>
          </a:bodyPr>
          <a:lstStyle/>
          <a:p>
            <a:pPr algn="ctr"/>
            <a:r>
              <a:rPr lang="es-ES" sz="66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rPr>
              <a:t>Ejercicio</a:t>
            </a:r>
          </a:p>
        </p:txBody>
      </p:sp>
    </p:spTree>
    <p:extLst>
      <p:ext uri="{BB962C8B-B14F-4D97-AF65-F5344CB8AC3E}">
        <p14:creationId xmlns:p14="http://schemas.microsoft.com/office/powerpoint/2010/main" val="1572242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2756952" y="204832"/>
            <a:ext cx="7171771" cy="923330"/>
          </a:xfrm>
          <a:prstGeom prst="rect">
            <a:avLst/>
          </a:prstGeom>
          <a:noFill/>
        </p:spPr>
        <p:txBody>
          <a:bodyPr wrap="none" lIns="91440" tIns="45720" rIns="91440" bIns="45720">
            <a:spAutoFit/>
          </a:bodyPr>
          <a:lstStyle/>
          <a:p>
            <a:pPr algn="ctr"/>
            <a:r>
              <a:rPr lang="es-ES" sz="5400" b="1" dirty="0">
                <a:ln w="0"/>
                <a:solidFill>
                  <a:schemeClr val="bg1"/>
                </a:solidFill>
                <a:effectLst>
                  <a:outerShdw blurRad="38100" dist="25400" dir="5400000" algn="ctr" rotWithShape="0">
                    <a:srgbClr val="6E747A">
                      <a:alpha val="43000"/>
                    </a:srgbClr>
                  </a:outerShdw>
                </a:effectLst>
              </a:rPr>
              <a:t>TABLAS SIN RELACIONES</a:t>
            </a:r>
          </a:p>
        </p:txBody>
      </p:sp>
      <p:pic>
        <p:nvPicPr>
          <p:cNvPr id="6" name="Imagen 5"/>
          <p:cNvPicPr>
            <a:picLocks noChangeAspect="1"/>
          </p:cNvPicPr>
          <p:nvPr/>
        </p:nvPicPr>
        <p:blipFill>
          <a:blip r:embed="rId2"/>
          <a:stretch>
            <a:fillRect/>
          </a:stretch>
        </p:blipFill>
        <p:spPr>
          <a:xfrm>
            <a:off x="1524000" y="1323833"/>
            <a:ext cx="9021170" cy="5534168"/>
          </a:xfrm>
          <a:prstGeom prst="rect">
            <a:avLst/>
          </a:prstGeom>
        </p:spPr>
      </p:pic>
    </p:spTree>
    <p:extLst>
      <p:ext uri="{BB962C8B-B14F-4D97-AF65-F5344CB8AC3E}">
        <p14:creationId xmlns:p14="http://schemas.microsoft.com/office/powerpoint/2010/main" val="2948508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91526" y="2497654"/>
            <a:ext cx="6707233" cy="1938992"/>
          </a:xfrm>
          <a:prstGeom prst="rect">
            <a:avLst/>
          </a:prstGeom>
          <a:noFill/>
        </p:spPr>
        <p:txBody>
          <a:bodyPr wrap="square" lIns="91440" tIns="45720" rIns="91440" bIns="45720">
            <a:spAutoFit/>
          </a:bodyPr>
          <a:lstStyle/>
          <a:p>
            <a:pPr algn="ctr"/>
            <a:r>
              <a:rPr lang="es-ES" sz="6000" b="1" spc="50" dirty="0" err="1">
                <a:ln w="9525" cmpd="sng">
                  <a:solidFill>
                    <a:schemeClr val="accent3">
                      <a:lumMod val="75000"/>
                    </a:schemeClr>
                  </a:solidFill>
                  <a:prstDash val="solid"/>
                </a:ln>
                <a:solidFill>
                  <a:srgbClr val="70AD47">
                    <a:tint val="1000"/>
                  </a:srgbClr>
                </a:solidFill>
                <a:effectLst>
                  <a:glow rad="38100">
                    <a:schemeClr val="accent1">
                      <a:alpha val="40000"/>
                    </a:schemeClr>
                  </a:glow>
                </a:effectLst>
              </a:rPr>
              <a:t>Primary</a:t>
            </a:r>
            <a:r>
              <a:rPr lang="es-ES" sz="60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rPr>
              <a:t> </a:t>
            </a:r>
            <a:r>
              <a:rPr lang="es-ES" sz="6000" b="1" spc="50" dirty="0" err="1">
                <a:ln w="9525" cmpd="sng">
                  <a:solidFill>
                    <a:schemeClr val="accent3">
                      <a:lumMod val="75000"/>
                    </a:schemeClr>
                  </a:solidFill>
                  <a:prstDash val="solid"/>
                </a:ln>
                <a:solidFill>
                  <a:srgbClr val="70AD47">
                    <a:tint val="1000"/>
                  </a:srgbClr>
                </a:solidFill>
                <a:effectLst>
                  <a:glow rad="38100">
                    <a:schemeClr val="accent1">
                      <a:alpha val="40000"/>
                    </a:schemeClr>
                  </a:glow>
                </a:effectLst>
              </a:rPr>
              <a:t>keys</a:t>
            </a:r>
            <a:r>
              <a:rPr lang="es-ES" sz="60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rPr>
              <a:t> </a:t>
            </a:r>
            <a:r>
              <a:rPr lang="es-ES" sz="6000" b="1" spc="50" dirty="0" err="1">
                <a:ln w="9525" cmpd="sng">
                  <a:solidFill>
                    <a:schemeClr val="accent3">
                      <a:lumMod val="75000"/>
                    </a:schemeClr>
                  </a:solidFill>
                  <a:prstDash val="solid"/>
                </a:ln>
                <a:solidFill>
                  <a:srgbClr val="70AD47">
                    <a:tint val="1000"/>
                  </a:srgbClr>
                </a:solidFill>
                <a:effectLst>
                  <a:glow rad="38100">
                    <a:schemeClr val="accent1">
                      <a:alpha val="40000"/>
                    </a:schemeClr>
                  </a:glow>
                </a:effectLst>
              </a:rPr>
              <a:t>Foreign</a:t>
            </a:r>
            <a:r>
              <a:rPr lang="es-ES" sz="60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rPr>
              <a:t> </a:t>
            </a:r>
            <a:r>
              <a:rPr lang="es-ES" sz="6000" b="1" spc="50" dirty="0" err="1">
                <a:ln w="9525" cmpd="sng">
                  <a:solidFill>
                    <a:schemeClr val="accent3">
                      <a:lumMod val="75000"/>
                    </a:schemeClr>
                  </a:solidFill>
                  <a:prstDash val="solid"/>
                </a:ln>
                <a:solidFill>
                  <a:srgbClr val="70AD47">
                    <a:tint val="1000"/>
                  </a:srgbClr>
                </a:solidFill>
                <a:effectLst>
                  <a:glow rad="38100">
                    <a:schemeClr val="accent1">
                      <a:alpha val="40000"/>
                    </a:schemeClr>
                  </a:glow>
                </a:effectLst>
              </a:rPr>
              <a:t>keys</a:t>
            </a:r>
            <a:endParaRPr lang="es-ES" sz="60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158013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5702053" y="168953"/>
            <a:ext cx="4515467" cy="923330"/>
          </a:xfrm>
          <a:prstGeom prst="rect">
            <a:avLst/>
          </a:prstGeom>
          <a:noFill/>
        </p:spPr>
        <p:txBody>
          <a:bodyPr wrap="none" lIns="91440" tIns="45720" rIns="91440" bIns="45720">
            <a:spAutoFit/>
          </a:bodyPr>
          <a:lstStyle/>
          <a:p>
            <a:pPr algn="ctr"/>
            <a:r>
              <a:rPr lang="es-CO" sz="54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rPr>
              <a:t>PRIMARY KEYS</a:t>
            </a:r>
            <a:endParaRPr lang="es-ES" sz="54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endParaRPr>
          </a:p>
        </p:txBody>
      </p:sp>
      <p:grpSp>
        <p:nvGrpSpPr>
          <p:cNvPr id="4" name="Grupo 3"/>
          <p:cNvGrpSpPr/>
          <p:nvPr/>
        </p:nvGrpSpPr>
        <p:grpSpPr>
          <a:xfrm>
            <a:off x="559558" y="2029124"/>
            <a:ext cx="10986447" cy="4604933"/>
            <a:chOff x="-843661" y="2425953"/>
            <a:chExt cx="10620007" cy="4604933"/>
          </a:xfrm>
        </p:grpSpPr>
        <p:sp>
          <p:nvSpPr>
            <p:cNvPr id="7" name="Rectángulo 6"/>
            <p:cNvSpPr/>
            <p:nvPr/>
          </p:nvSpPr>
          <p:spPr>
            <a:xfrm>
              <a:off x="-843661" y="2425953"/>
              <a:ext cx="10620007" cy="1323439"/>
            </a:xfrm>
            <a:prstGeom prst="rect">
              <a:avLst/>
            </a:prstGeom>
          </p:spPr>
          <p:txBody>
            <a:bodyPr wrap="square">
              <a:spAutoFit/>
            </a:bodyPr>
            <a:lstStyle/>
            <a:p>
              <a:r>
                <a:rPr lang="es-CO" sz="4000" dirty="0">
                  <a:latin typeface="Consolas" panose="020B0609020204030204" pitchFamily="49" charset="0"/>
                </a:rPr>
                <a:t>ALTER TABLE </a:t>
              </a:r>
              <a:r>
                <a:rPr lang="es-CO" sz="4000" dirty="0">
                  <a:solidFill>
                    <a:srgbClr val="00B0F0"/>
                  </a:solidFill>
                  <a:latin typeface="Consolas" panose="020B0609020204030204" pitchFamily="49" charset="0"/>
                </a:rPr>
                <a:t>USER</a:t>
              </a:r>
            </a:p>
            <a:p>
              <a:r>
                <a:rPr lang="es-CO" sz="4000" dirty="0">
                  <a:latin typeface="Consolas" panose="020B0609020204030204" pitchFamily="49" charset="0"/>
                </a:rPr>
                <a:t>ADD PRIMARY KEY(</a:t>
              </a:r>
              <a:r>
                <a:rPr lang="es-CO" sz="4000" dirty="0" err="1">
                  <a:solidFill>
                    <a:srgbClr val="FFC000"/>
                  </a:solidFill>
                  <a:latin typeface="Consolas" panose="020B0609020204030204" pitchFamily="49" charset="0"/>
                </a:rPr>
                <a:t>id_user</a:t>
              </a:r>
              <a:r>
                <a:rPr lang="es-CO" sz="4000" dirty="0">
                  <a:latin typeface="Consolas" panose="020B0609020204030204" pitchFamily="49" charset="0"/>
                </a:rPr>
                <a:t>,</a:t>
              </a:r>
              <a:r>
                <a:rPr lang="es-CO" sz="4000" dirty="0">
                  <a:solidFill>
                    <a:srgbClr val="C00000"/>
                  </a:solidFill>
                  <a:latin typeface="Consolas" panose="020B0609020204030204" pitchFamily="49" charset="0"/>
                </a:rPr>
                <a:t> </a:t>
              </a:r>
              <a:r>
                <a:rPr lang="es-CO" sz="4000" dirty="0" err="1">
                  <a:solidFill>
                    <a:srgbClr val="C00000"/>
                  </a:solidFill>
                  <a:latin typeface="Consolas" panose="020B0609020204030204" pitchFamily="49" charset="0"/>
                </a:rPr>
                <a:t>tipo_doc</a:t>
              </a:r>
              <a:r>
                <a:rPr lang="es" sz="4000" dirty="0">
                  <a:latin typeface="Consolas" panose="020B0609020204030204" pitchFamily="49" charset="0"/>
                </a:rPr>
                <a:t>);</a:t>
              </a:r>
            </a:p>
          </p:txBody>
        </p:sp>
        <p:pic>
          <p:nvPicPr>
            <p:cNvPr id="9" name="Picture 2" descr="Resultado de imagen para LLAVE"/>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6084050" y="5116193"/>
              <a:ext cx="1278452" cy="15178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sultado de imagen para LLAVE"/>
            <p:cNvPicPr>
              <a:picLocks noChangeAspect="1" noChangeArrowheads="1"/>
            </p:cNvPicPr>
            <p:nvPr/>
          </p:nvPicPr>
          <p:blipFill>
            <a:blip r:embed="rId2">
              <a:duotone>
                <a:prstClr val="black"/>
                <a:srgbClr val="FF0000">
                  <a:tint val="45000"/>
                  <a:satMod val="400000"/>
                </a:srgbClr>
              </a:duotone>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7195484" y="5217059"/>
              <a:ext cx="1296687" cy="1539513"/>
            </a:xfrm>
            <a:prstGeom prst="rect">
              <a:avLst/>
            </a:prstGeom>
            <a:noFill/>
            <a:extLst>
              <a:ext uri="{909E8E84-426E-40DD-AFC4-6F175D3DCCD1}">
                <a14:hiddenFill xmlns:a14="http://schemas.microsoft.com/office/drawing/2010/main">
                  <a:solidFill>
                    <a:srgbClr val="FFFFFF"/>
                  </a:solidFill>
                </a14:hiddenFill>
              </a:ext>
            </a:extLst>
          </p:spPr>
        </p:pic>
        <p:sp>
          <p:nvSpPr>
            <p:cNvPr id="11" name="Título 1"/>
            <p:cNvSpPr txBox="1">
              <a:spLocks/>
            </p:cNvSpPr>
            <p:nvPr/>
          </p:nvSpPr>
          <p:spPr>
            <a:xfrm>
              <a:off x="-843660" y="6104288"/>
              <a:ext cx="4670166" cy="926598"/>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b="1" dirty="0">
                  <a:effectLst>
                    <a:outerShdw blurRad="38100" dist="38100" dir="2700000" algn="tl">
                      <a:srgbClr val="000000">
                        <a:alpha val="43137"/>
                      </a:srgbClr>
                    </a:outerShdw>
                  </a:effectLst>
                </a:rPr>
                <a:t>LLAVES PRIMARIAS</a:t>
              </a:r>
            </a:p>
          </p:txBody>
        </p:sp>
        <p:sp>
          <p:nvSpPr>
            <p:cNvPr id="2" name="Cerrar llave 1"/>
            <p:cNvSpPr/>
            <p:nvPr/>
          </p:nvSpPr>
          <p:spPr>
            <a:xfrm rot="5400000">
              <a:off x="5599303" y="1652544"/>
              <a:ext cx="491321" cy="4670166"/>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s-CO"/>
            </a:p>
          </p:txBody>
        </p:sp>
        <p:sp>
          <p:nvSpPr>
            <p:cNvPr id="3" name="Rectángulo 2"/>
            <p:cNvSpPr/>
            <p:nvPr/>
          </p:nvSpPr>
          <p:spPr>
            <a:xfrm>
              <a:off x="4282651" y="4320319"/>
              <a:ext cx="2861681" cy="52322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800" b="1" dirty="0">
                  <a:ln/>
                  <a:solidFill>
                    <a:schemeClr val="accent3"/>
                  </a:solidFill>
                  <a:latin typeface="Aharoni" panose="02010803020104030203" pitchFamily="2" charset="-79"/>
                  <a:cs typeface="Aharoni" panose="02010803020104030203" pitchFamily="2" charset="-79"/>
                </a:rPr>
                <a:t>CAMPOS TABLA</a:t>
              </a:r>
            </a:p>
          </p:txBody>
        </p:sp>
      </p:grpSp>
    </p:spTree>
    <p:extLst>
      <p:ext uri="{BB962C8B-B14F-4D97-AF65-F5344CB8AC3E}">
        <p14:creationId xmlns:p14="http://schemas.microsoft.com/office/powerpoint/2010/main" val="2027742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5454669" y="99543"/>
            <a:ext cx="4401398" cy="923330"/>
          </a:xfrm>
          <a:prstGeom prst="rect">
            <a:avLst/>
          </a:prstGeom>
          <a:noFill/>
        </p:spPr>
        <p:txBody>
          <a:bodyPr wrap="none" lIns="91440" tIns="45720" rIns="91440" bIns="45720">
            <a:spAutoFit/>
          </a:bodyPr>
          <a:lstStyle/>
          <a:p>
            <a:pPr algn="ctr"/>
            <a:r>
              <a:rPr lang="es-CO" sz="54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rPr>
              <a:t>FOREIGN KEYS</a:t>
            </a:r>
            <a:endParaRPr lang="es-ES" sz="54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endParaRPr>
          </a:p>
        </p:txBody>
      </p:sp>
      <p:grpSp>
        <p:nvGrpSpPr>
          <p:cNvPr id="3" name="Grupo 2"/>
          <p:cNvGrpSpPr/>
          <p:nvPr/>
        </p:nvGrpSpPr>
        <p:grpSpPr>
          <a:xfrm>
            <a:off x="1660478" y="1409958"/>
            <a:ext cx="9105920" cy="5567514"/>
            <a:chOff x="136478" y="1409958"/>
            <a:chExt cx="9105920" cy="5567514"/>
          </a:xfrm>
        </p:grpSpPr>
        <p:sp>
          <p:nvSpPr>
            <p:cNvPr id="6" name="Título 1"/>
            <p:cNvSpPr txBox="1">
              <a:spLocks/>
            </p:cNvSpPr>
            <p:nvPr/>
          </p:nvSpPr>
          <p:spPr>
            <a:xfrm>
              <a:off x="2829279" y="6050874"/>
              <a:ext cx="6413119" cy="926598"/>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b="1" dirty="0">
                  <a:effectLst>
                    <a:outerShdw blurRad="38100" dist="38100" dir="2700000" algn="tl">
                      <a:srgbClr val="000000">
                        <a:alpha val="43137"/>
                      </a:srgbClr>
                    </a:outerShdw>
                  </a:effectLst>
                </a:rPr>
                <a:t>LLAVES FORANEAS</a:t>
              </a:r>
            </a:p>
          </p:txBody>
        </p:sp>
        <p:sp>
          <p:nvSpPr>
            <p:cNvPr id="11" name="Rectángulo 10"/>
            <p:cNvSpPr/>
            <p:nvPr/>
          </p:nvSpPr>
          <p:spPr>
            <a:xfrm>
              <a:off x="136478" y="2376071"/>
              <a:ext cx="8807981" cy="1938992"/>
            </a:xfrm>
            <a:prstGeom prst="rect">
              <a:avLst/>
            </a:prstGeom>
          </p:spPr>
          <p:txBody>
            <a:bodyPr wrap="square">
              <a:spAutoFit/>
            </a:bodyPr>
            <a:lstStyle/>
            <a:p>
              <a:r>
                <a:rPr lang="es-CO" sz="4000" dirty="0">
                  <a:latin typeface="Consolas" panose="020B0609020204030204" pitchFamily="49" charset="0"/>
                </a:rPr>
                <a:t>ALTER TABLE </a:t>
              </a:r>
              <a:r>
                <a:rPr lang="es-CO" sz="4000" dirty="0">
                  <a:solidFill>
                    <a:srgbClr val="00B0F0"/>
                  </a:solidFill>
                  <a:latin typeface="Consolas" panose="020B0609020204030204" pitchFamily="49" charset="0"/>
                </a:rPr>
                <a:t>USER</a:t>
              </a:r>
              <a:endParaRPr lang="es" sz="4000" dirty="0">
                <a:solidFill>
                  <a:srgbClr val="00B0F0"/>
                </a:solidFill>
                <a:latin typeface="Consolas" panose="020B0609020204030204" pitchFamily="49" charset="0"/>
              </a:endParaRPr>
            </a:p>
            <a:p>
              <a:r>
                <a:rPr lang="es-CO" sz="4000" dirty="0">
                  <a:latin typeface="Consolas" panose="020B0609020204030204" pitchFamily="49" charset="0"/>
                </a:rPr>
                <a:t>ADD FOREIGN KEY </a:t>
              </a:r>
              <a:r>
                <a:rPr lang="es-CO" sz="3200" dirty="0">
                  <a:latin typeface="Consolas" panose="020B0609020204030204" pitchFamily="49" charset="0"/>
                </a:rPr>
                <a:t>(</a:t>
              </a:r>
              <a:r>
                <a:rPr lang="es-CO" sz="3200" dirty="0" err="1">
                  <a:solidFill>
                    <a:schemeClr val="accent6">
                      <a:lumMod val="75000"/>
                    </a:schemeClr>
                  </a:solidFill>
                  <a:latin typeface="Consolas" panose="020B0609020204030204" pitchFamily="49" charset="0"/>
                </a:rPr>
                <a:t>FK_cod_ciudad</a:t>
              </a:r>
              <a:r>
                <a:rPr lang="es-CO" sz="3200" dirty="0">
                  <a:latin typeface="Consolas" panose="020B0609020204030204" pitchFamily="49" charset="0"/>
                </a:rPr>
                <a:t>)</a:t>
              </a:r>
            </a:p>
            <a:p>
              <a:r>
                <a:rPr lang="es-CO" sz="4000" dirty="0">
                  <a:latin typeface="Consolas" panose="020B0609020204030204" pitchFamily="49" charset="0"/>
                </a:rPr>
                <a:t>REFERENCES </a:t>
              </a:r>
              <a:r>
                <a:rPr lang="es-CO" sz="3600" dirty="0">
                  <a:solidFill>
                    <a:schemeClr val="accent6">
                      <a:lumMod val="75000"/>
                    </a:schemeClr>
                  </a:solidFill>
                  <a:latin typeface="Consolas" panose="020B0609020204030204" pitchFamily="49" charset="0"/>
                </a:rPr>
                <a:t>CIUDAD</a:t>
              </a:r>
              <a:r>
                <a:rPr lang="es-CO" sz="3600" dirty="0">
                  <a:latin typeface="Consolas" panose="020B0609020204030204" pitchFamily="49" charset="0"/>
                </a:rPr>
                <a:t>(</a:t>
              </a:r>
              <a:r>
                <a:rPr lang="es-CO" sz="3600" dirty="0" err="1">
                  <a:solidFill>
                    <a:schemeClr val="accent6">
                      <a:lumMod val="75000"/>
                    </a:schemeClr>
                  </a:solidFill>
                  <a:latin typeface="Consolas" panose="020B0609020204030204" pitchFamily="49" charset="0"/>
                </a:rPr>
                <a:t>cod_ciudad</a:t>
              </a:r>
              <a:r>
                <a:rPr lang="es-CO" sz="3600" dirty="0">
                  <a:latin typeface="Consolas" panose="020B0609020204030204" pitchFamily="49" charset="0"/>
                </a:rPr>
                <a:t>);</a:t>
              </a:r>
            </a:p>
          </p:txBody>
        </p:sp>
        <p:grpSp>
          <p:nvGrpSpPr>
            <p:cNvPr id="5" name="Grupo 4"/>
            <p:cNvGrpSpPr/>
            <p:nvPr/>
          </p:nvGrpSpPr>
          <p:grpSpPr>
            <a:xfrm>
              <a:off x="753654" y="4728750"/>
              <a:ext cx="2851422" cy="1996226"/>
              <a:chOff x="5359102" y="4279939"/>
              <a:chExt cx="3585357" cy="2437773"/>
            </a:xfrm>
          </p:grpSpPr>
          <p:pic>
            <p:nvPicPr>
              <p:cNvPr id="12" name="Picture 2" descr="Resultado de imagen para LLAVE"/>
              <p:cNvPicPr>
                <a:picLocks noChangeAspect="1" noChangeArrowheads="1"/>
              </p:cNvPicPr>
              <p:nvPr/>
            </p:nvPicPr>
            <p:blipFill>
              <a:blip r:embed="rId3">
                <a:duotone>
                  <a:prstClr val="black"/>
                  <a:srgbClr val="FF0000">
                    <a:tint val="45000"/>
                    <a:satMod val="400000"/>
                  </a:srgbClr>
                </a:duotone>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7017639" y="4279939"/>
                <a:ext cx="1926820" cy="2287648"/>
              </a:xfrm>
              <a:prstGeom prst="rect">
                <a:avLst/>
              </a:prstGeom>
              <a:noFill/>
              <a:extLst>
                <a:ext uri="{909E8E84-426E-40DD-AFC4-6F175D3DCCD1}">
                  <a14:hiddenFill xmlns:a14="http://schemas.microsoft.com/office/drawing/2010/main">
                    <a:solidFill>
                      <a:srgbClr val="FFFFFF"/>
                    </a:solidFill>
                  </a14:hiddenFill>
                </a:ext>
              </a:extLst>
            </p:spPr>
          </p:pic>
          <p:sp>
            <p:nvSpPr>
              <p:cNvPr id="13" name="Rombo 12"/>
              <p:cNvSpPr/>
              <p:nvPr/>
            </p:nvSpPr>
            <p:spPr>
              <a:xfrm>
                <a:off x="5359102" y="4721486"/>
                <a:ext cx="2253803" cy="1996226"/>
              </a:xfrm>
              <a:prstGeom prst="diamond">
                <a:avLst/>
              </a:prstGeom>
              <a:solidFill>
                <a:srgbClr val="C75353"/>
              </a:solidFill>
              <a:ln>
                <a:solidFill>
                  <a:srgbClr val="08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6" name="Rectángulo 15"/>
            <p:cNvSpPr/>
            <p:nvPr/>
          </p:nvSpPr>
          <p:spPr>
            <a:xfrm>
              <a:off x="6287963" y="2672780"/>
              <a:ext cx="2656496" cy="52322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800" b="1" dirty="0">
                  <a:ln/>
                  <a:solidFill>
                    <a:schemeClr val="accent3"/>
                  </a:solidFill>
                  <a:latin typeface="Aharoni" panose="02010803020104030203" pitchFamily="2" charset="-79"/>
                  <a:cs typeface="Aharoni" panose="02010803020104030203" pitchFamily="2" charset="-79"/>
                </a:rPr>
                <a:t>CAMPO TABLA</a:t>
              </a:r>
            </a:p>
          </p:txBody>
        </p:sp>
        <p:sp>
          <p:nvSpPr>
            <p:cNvPr id="17" name="Flecha curvada hacia abajo 16"/>
            <p:cNvSpPr/>
            <p:nvPr/>
          </p:nvSpPr>
          <p:spPr>
            <a:xfrm rot="812680">
              <a:off x="5782515" y="1409958"/>
              <a:ext cx="2470245" cy="970592"/>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solidFill>
                  <a:schemeClr val="tx1"/>
                </a:solidFill>
              </a:endParaRPr>
            </a:p>
          </p:txBody>
        </p:sp>
        <p:sp>
          <p:nvSpPr>
            <p:cNvPr id="18" name="Rectángulo 17"/>
            <p:cNvSpPr/>
            <p:nvPr/>
          </p:nvSpPr>
          <p:spPr>
            <a:xfrm>
              <a:off x="4689122" y="2053822"/>
              <a:ext cx="1253868" cy="52322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800" dirty="0">
                  <a:ln w="0"/>
                  <a:solidFill>
                    <a:schemeClr val="accent1"/>
                  </a:solidFill>
                  <a:effectLst>
                    <a:outerShdw blurRad="38100" dist="25400" dir="5400000" algn="ctr" rotWithShape="0">
                      <a:srgbClr val="6E747A">
                        <a:alpha val="43000"/>
                      </a:srgbClr>
                    </a:outerShdw>
                  </a:effectLst>
                  <a:latin typeface="Aharoni" panose="02010803020104030203" pitchFamily="2" charset="-79"/>
                  <a:cs typeface="Aharoni" panose="02010803020104030203" pitchFamily="2" charset="-79"/>
                </a:rPr>
                <a:t>TABLA</a:t>
              </a:r>
              <a:endParaRPr lang="es-ES" sz="2800" b="1" dirty="0">
                <a:ln/>
                <a:solidFill>
                  <a:schemeClr val="accent3"/>
                </a:solidFill>
                <a:latin typeface="Aharoni" panose="02010803020104030203" pitchFamily="2" charset="-79"/>
                <a:cs typeface="Aharoni" panose="02010803020104030203" pitchFamily="2" charset="-79"/>
              </a:endParaRPr>
            </a:p>
          </p:txBody>
        </p:sp>
        <p:grpSp>
          <p:nvGrpSpPr>
            <p:cNvPr id="2" name="Grupo 1"/>
            <p:cNvGrpSpPr/>
            <p:nvPr/>
          </p:nvGrpSpPr>
          <p:grpSpPr>
            <a:xfrm>
              <a:off x="4689121" y="4177229"/>
              <a:ext cx="4331317" cy="1213161"/>
              <a:chOff x="1004478" y="4770801"/>
              <a:chExt cx="4331317" cy="1213161"/>
            </a:xfrm>
          </p:grpSpPr>
          <p:sp>
            <p:nvSpPr>
              <p:cNvPr id="15" name="Rectángulo 14"/>
              <p:cNvSpPr/>
              <p:nvPr/>
            </p:nvSpPr>
            <p:spPr>
              <a:xfrm>
                <a:off x="2182368" y="4770801"/>
                <a:ext cx="3153427" cy="95410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800" b="1" dirty="0">
                    <a:ln/>
                    <a:solidFill>
                      <a:schemeClr val="accent3"/>
                    </a:solidFill>
                    <a:latin typeface="Aharoni" panose="02010803020104030203" pitchFamily="2" charset="-79"/>
                    <a:cs typeface="Aharoni" panose="02010803020104030203" pitchFamily="2" charset="-79"/>
                  </a:rPr>
                  <a:t>     CAMPO TABLA</a:t>
                </a:r>
              </a:p>
              <a:p>
                <a:pPr algn="ctr"/>
                <a:r>
                  <a:rPr lang="es-ES" sz="2800" b="1" dirty="0">
                    <a:ln/>
                    <a:solidFill>
                      <a:schemeClr val="accent3"/>
                    </a:solidFill>
                    <a:latin typeface="Aharoni" panose="02010803020104030203" pitchFamily="2" charset="-79"/>
                    <a:cs typeface="Aharoni" panose="02010803020104030203" pitchFamily="2" charset="-79"/>
                  </a:rPr>
                  <a:t> REFERENCIA</a:t>
                </a:r>
              </a:p>
            </p:txBody>
          </p:sp>
          <p:sp>
            <p:nvSpPr>
              <p:cNvPr id="4" name="Flecha curvada hacia la derecha 3"/>
              <p:cNvSpPr/>
              <p:nvPr/>
            </p:nvSpPr>
            <p:spPr>
              <a:xfrm rot="17217470">
                <a:off x="1912119" y="4936357"/>
                <a:ext cx="540498" cy="1554712"/>
              </a:xfrm>
              <a:prstGeom prst="curvedRightArrow">
                <a:avLst>
                  <a:gd name="adj1" fmla="val 25000"/>
                  <a:gd name="adj2" fmla="val 50000"/>
                  <a:gd name="adj3" fmla="val 300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solidFill>
                    <a:schemeClr val="tx1"/>
                  </a:solidFill>
                </a:endParaRPr>
              </a:p>
            </p:txBody>
          </p:sp>
          <p:sp>
            <p:nvSpPr>
              <p:cNvPr id="19" name="Rectángulo 18"/>
              <p:cNvSpPr/>
              <p:nvPr/>
            </p:nvSpPr>
            <p:spPr>
              <a:xfrm>
                <a:off x="1004478" y="4799102"/>
                <a:ext cx="1253869" cy="52322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800" dirty="0">
                    <a:ln w="0"/>
                    <a:solidFill>
                      <a:schemeClr val="accent1"/>
                    </a:solidFill>
                    <a:effectLst>
                      <a:outerShdw blurRad="38100" dist="25400" dir="5400000" algn="ctr" rotWithShape="0">
                        <a:srgbClr val="6E747A">
                          <a:alpha val="43000"/>
                        </a:srgbClr>
                      </a:outerShdw>
                    </a:effectLst>
                    <a:latin typeface="Aharoni" panose="02010803020104030203" pitchFamily="2" charset="-79"/>
                    <a:cs typeface="Aharoni" panose="02010803020104030203" pitchFamily="2" charset="-79"/>
                  </a:rPr>
                  <a:t>TABLA</a:t>
                </a:r>
                <a:endParaRPr lang="es-ES" sz="2800" b="1" dirty="0">
                  <a:ln/>
                  <a:solidFill>
                    <a:schemeClr val="accent3"/>
                  </a:solidFill>
                  <a:latin typeface="Aharoni" panose="02010803020104030203" pitchFamily="2" charset="-79"/>
                  <a:cs typeface="Aharoni" panose="02010803020104030203" pitchFamily="2" charset="-79"/>
                </a:endParaRPr>
              </a:p>
            </p:txBody>
          </p:sp>
        </p:grpSp>
      </p:grpSp>
    </p:spTree>
    <p:extLst>
      <p:ext uri="{BB962C8B-B14F-4D97-AF65-F5344CB8AC3E}">
        <p14:creationId xmlns:p14="http://schemas.microsoft.com/office/powerpoint/2010/main" val="3382305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1791343" y="1771486"/>
            <a:ext cx="8776219" cy="4721798"/>
            <a:chOff x="247518" y="1841547"/>
            <a:chExt cx="9899095" cy="5245604"/>
          </a:xfrm>
        </p:grpSpPr>
        <p:sp>
          <p:nvSpPr>
            <p:cNvPr id="9" name="Rectángulo 8"/>
            <p:cNvSpPr/>
            <p:nvPr/>
          </p:nvSpPr>
          <p:spPr>
            <a:xfrm>
              <a:off x="247518" y="2023691"/>
              <a:ext cx="7823801" cy="2017324"/>
            </a:xfrm>
            <a:prstGeom prst="rect">
              <a:avLst/>
            </a:prstGeom>
          </p:spPr>
          <p:txBody>
            <a:bodyPr wrap="square">
              <a:spAutoFit/>
            </a:bodyPr>
            <a:lstStyle/>
            <a:p>
              <a:r>
                <a:rPr lang="es-CO" sz="2800" dirty="0">
                  <a:latin typeface="Consolas" panose="020B0609020204030204" pitchFamily="49" charset="0"/>
                </a:rPr>
                <a:t>ALTER TABLE </a:t>
              </a:r>
              <a:r>
                <a:rPr lang="es-CO" sz="2800" b="1" dirty="0">
                  <a:solidFill>
                    <a:srgbClr val="00B050"/>
                  </a:solidFill>
                  <a:effectLst>
                    <a:outerShdw blurRad="38100" dist="38100" dir="2700000" algn="tl">
                      <a:srgbClr val="000000">
                        <a:alpha val="43137"/>
                      </a:srgbClr>
                    </a:outerShdw>
                  </a:effectLst>
                  <a:latin typeface="Consolas" panose="020B0609020204030204" pitchFamily="49" charset="0"/>
                </a:rPr>
                <a:t>USER</a:t>
              </a:r>
              <a:endParaRPr lang="es" sz="2800" b="1" dirty="0">
                <a:solidFill>
                  <a:srgbClr val="00B050"/>
                </a:solidFill>
                <a:effectLst>
                  <a:outerShdw blurRad="38100" dist="38100" dir="2700000" algn="tl">
                    <a:srgbClr val="000000">
                      <a:alpha val="43137"/>
                    </a:srgbClr>
                  </a:outerShdw>
                </a:effectLst>
                <a:latin typeface="Consolas" panose="020B0609020204030204" pitchFamily="49" charset="0"/>
              </a:endParaRPr>
            </a:p>
            <a:p>
              <a:r>
                <a:rPr lang="es-CO" sz="2800" dirty="0">
                  <a:latin typeface="Consolas" panose="020B0609020204030204" pitchFamily="49" charset="0"/>
                </a:rPr>
                <a:t>ADD</a:t>
              </a:r>
              <a:endParaRPr lang="es-CO" sz="2800" dirty="0">
                <a:solidFill>
                  <a:schemeClr val="accent1"/>
                </a:solidFill>
                <a:effectLst>
                  <a:outerShdw blurRad="38100" dist="38100" dir="2700000" algn="tl">
                    <a:srgbClr val="000000">
                      <a:alpha val="43137"/>
                    </a:srgbClr>
                  </a:outerShdw>
                </a:effectLst>
                <a:latin typeface="Consolas" panose="020B0609020204030204" pitchFamily="49" charset="0"/>
              </a:endParaRPr>
            </a:p>
            <a:p>
              <a:r>
                <a:rPr lang="es-CO" sz="2800" dirty="0">
                  <a:latin typeface="Consolas" panose="020B0609020204030204" pitchFamily="49" charset="0"/>
                </a:rPr>
                <a:t>FOREIGN KEY (</a:t>
              </a:r>
              <a:r>
                <a:rPr lang="es-CO" sz="2800" dirty="0" err="1">
                  <a:solidFill>
                    <a:srgbClr val="FFC000"/>
                  </a:solidFill>
                  <a:effectLst>
                    <a:outerShdw blurRad="38100" dist="38100" dir="2700000" algn="tl">
                      <a:srgbClr val="000000">
                        <a:alpha val="43137"/>
                      </a:srgbClr>
                    </a:outerShdw>
                  </a:effectLst>
                  <a:latin typeface="Consolas" panose="020B0609020204030204" pitchFamily="49" charset="0"/>
                </a:rPr>
                <a:t>tipo_doc</a:t>
              </a:r>
              <a:r>
                <a:rPr lang="es-CO" sz="2800" dirty="0">
                  <a:latin typeface="Consolas" panose="020B0609020204030204" pitchFamily="49" charset="0"/>
                </a:rPr>
                <a:t>)</a:t>
              </a:r>
            </a:p>
            <a:p>
              <a:r>
                <a:rPr lang="es-CO" sz="2800" dirty="0">
                  <a:latin typeface="Consolas" panose="020B0609020204030204" pitchFamily="49" charset="0"/>
                </a:rPr>
                <a:t>REFERENCES </a:t>
              </a:r>
              <a:r>
                <a:rPr lang="es-CO" sz="2800" b="1" dirty="0">
                  <a:solidFill>
                    <a:srgbClr val="00B050"/>
                  </a:solidFill>
                  <a:effectLst>
                    <a:outerShdw blurRad="38100" dist="38100" dir="2700000" algn="tl">
                      <a:srgbClr val="000000">
                        <a:alpha val="43137"/>
                      </a:srgbClr>
                    </a:outerShdw>
                  </a:effectLst>
                  <a:latin typeface="Consolas" panose="020B0609020204030204" pitchFamily="49" charset="0"/>
                </a:rPr>
                <a:t>TIPO_DOC </a:t>
              </a:r>
              <a:r>
                <a:rPr lang="es-CO" sz="2800" dirty="0">
                  <a:latin typeface="Consolas" panose="020B0609020204030204" pitchFamily="49" charset="0"/>
                </a:rPr>
                <a:t>(</a:t>
              </a:r>
              <a:r>
                <a:rPr lang="es-CO" sz="2800" dirty="0" err="1">
                  <a:solidFill>
                    <a:srgbClr val="FFC000"/>
                  </a:solidFill>
                  <a:effectLst>
                    <a:outerShdw blurRad="38100" dist="38100" dir="2700000" algn="tl">
                      <a:srgbClr val="000000">
                        <a:alpha val="43137"/>
                      </a:srgbClr>
                    </a:outerShdw>
                  </a:effectLst>
                  <a:latin typeface="Consolas" panose="020B0609020204030204" pitchFamily="49" charset="0"/>
                </a:rPr>
                <a:t>cod_tdoc</a:t>
              </a:r>
              <a:r>
                <a:rPr lang="es-CO" sz="2800" dirty="0">
                  <a:latin typeface="Consolas" panose="020B0609020204030204" pitchFamily="49" charset="0"/>
                </a:rPr>
                <a:t>);</a:t>
              </a:r>
            </a:p>
          </p:txBody>
        </p:sp>
        <p:pic>
          <p:nvPicPr>
            <p:cNvPr id="10" name="Picture 2" descr="Resultado de imagen para LLAVE"/>
            <p:cNvPicPr>
              <a:picLocks noChangeAspect="1" noChangeArrowheads="1"/>
            </p:cNvPicPr>
            <p:nvPr/>
          </p:nvPicPr>
          <p:blipFill>
            <a:blip r:embed="rId2">
              <a:duotone>
                <a:prstClr val="black"/>
                <a:srgbClr val="FF0000">
                  <a:tint val="45000"/>
                  <a:satMod val="400000"/>
                </a:srgbClr>
              </a:duotone>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7938200" y="4607434"/>
              <a:ext cx="1926820" cy="2287648"/>
            </a:xfrm>
            <a:prstGeom prst="rect">
              <a:avLst/>
            </a:prstGeom>
            <a:noFill/>
            <a:extLst>
              <a:ext uri="{909E8E84-426E-40DD-AFC4-6F175D3DCCD1}">
                <a14:hiddenFill xmlns:a14="http://schemas.microsoft.com/office/drawing/2010/main">
                  <a:solidFill>
                    <a:srgbClr val="FFFFFF"/>
                  </a:solidFill>
                </a14:hiddenFill>
              </a:ext>
            </a:extLst>
          </p:spPr>
        </p:pic>
        <p:sp>
          <p:nvSpPr>
            <p:cNvPr id="14" name="Rombo 13"/>
            <p:cNvSpPr/>
            <p:nvPr/>
          </p:nvSpPr>
          <p:spPr>
            <a:xfrm>
              <a:off x="7044728" y="2023691"/>
              <a:ext cx="2253803" cy="1996226"/>
            </a:xfrm>
            <a:prstGeom prst="diamond">
              <a:avLst/>
            </a:prstGeom>
            <a:solidFill>
              <a:srgbClr val="C75353"/>
            </a:solidFill>
            <a:ln>
              <a:solidFill>
                <a:srgbClr val="08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247518" y="4966428"/>
              <a:ext cx="6096000" cy="1538637"/>
            </a:xfrm>
            <a:prstGeom prst="rect">
              <a:avLst/>
            </a:prstGeom>
          </p:spPr>
          <p:txBody>
            <a:bodyPr>
              <a:spAutoFit/>
            </a:bodyPr>
            <a:lstStyle/>
            <a:p>
              <a:r>
                <a:rPr lang="es-CO" sz="2800" dirty="0">
                  <a:latin typeface="Consolas" panose="020B0609020204030204" pitchFamily="49" charset="0"/>
                </a:rPr>
                <a:t>ALTER TABLE </a:t>
              </a:r>
              <a:r>
                <a:rPr lang="es-CO" sz="2800" b="1" dirty="0">
                  <a:solidFill>
                    <a:srgbClr val="00B050"/>
                  </a:solidFill>
                  <a:effectLst>
                    <a:outerShdw blurRad="38100" dist="38100" dir="2700000" algn="tl">
                      <a:srgbClr val="000000">
                        <a:alpha val="43137"/>
                      </a:srgbClr>
                    </a:outerShdw>
                  </a:effectLst>
                  <a:latin typeface="Consolas" panose="020B0609020204030204" pitchFamily="49" charset="0"/>
                </a:rPr>
                <a:t>USER</a:t>
              </a:r>
            </a:p>
            <a:p>
              <a:r>
                <a:rPr lang="es-CO" sz="2800" dirty="0">
                  <a:latin typeface="Consolas" panose="020B0609020204030204" pitchFamily="49" charset="0"/>
                </a:rPr>
                <a:t>ADD PRIMARY KEY(</a:t>
              </a:r>
              <a:r>
                <a:rPr lang="es-CO" sz="2800" b="1" dirty="0" err="1">
                  <a:solidFill>
                    <a:srgbClr val="FFC000"/>
                  </a:solidFill>
                  <a:effectLst>
                    <a:outerShdw blurRad="38100" dist="38100" dir="2700000" algn="tl">
                      <a:srgbClr val="000000">
                        <a:alpha val="43137"/>
                      </a:srgbClr>
                    </a:outerShdw>
                  </a:effectLst>
                  <a:latin typeface="Consolas" panose="020B0609020204030204" pitchFamily="49" charset="0"/>
                </a:rPr>
                <a:t>tipo_doc</a:t>
              </a:r>
              <a:r>
                <a:rPr lang="es-CO" sz="2800" dirty="0">
                  <a:latin typeface="Consolas" panose="020B0609020204030204" pitchFamily="49" charset="0"/>
                </a:rPr>
                <a:t>, </a:t>
              </a:r>
              <a:r>
                <a:rPr lang="es-CO" sz="2800" b="1" dirty="0" err="1">
                  <a:solidFill>
                    <a:srgbClr val="FFC000"/>
                  </a:solidFill>
                  <a:effectLst>
                    <a:outerShdw blurRad="38100" dist="38100" dir="2700000" algn="tl">
                      <a:srgbClr val="000000">
                        <a:alpha val="43137"/>
                      </a:srgbClr>
                    </a:outerShdw>
                  </a:effectLst>
                  <a:latin typeface="Consolas" panose="020B0609020204030204" pitchFamily="49" charset="0"/>
                </a:rPr>
                <a:t>id_user</a:t>
              </a:r>
              <a:r>
                <a:rPr lang="es" sz="2800" dirty="0">
                  <a:latin typeface="Consolas" panose="020B0609020204030204" pitchFamily="49" charset="0"/>
                </a:rPr>
                <a:t>);</a:t>
              </a:r>
            </a:p>
          </p:txBody>
        </p:sp>
        <p:pic>
          <p:nvPicPr>
            <p:cNvPr id="16" name="Picture 2" descr="Resultado de imagen para LLAVE"/>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6523630" y="4799503"/>
              <a:ext cx="1926820" cy="228764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esultado de imagen para LLAVE"/>
            <p:cNvPicPr>
              <a:picLocks noChangeAspect="1" noChangeArrowheads="1"/>
            </p:cNvPicPr>
            <p:nvPr/>
          </p:nvPicPr>
          <p:blipFill>
            <a:blip r:embed="rId2">
              <a:duotone>
                <a:prstClr val="black"/>
                <a:srgbClr val="FF0000">
                  <a:tint val="45000"/>
                  <a:satMod val="400000"/>
                </a:srgbClr>
              </a:duotone>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8219793" y="1841547"/>
              <a:ext cx="1926820" cy="2287648"/>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Rectángulo 17"/>
          <p:cNvSpPr/>
          <p:nvPr/>
        </p:nvSpPr>
        <p:spPr>
          <a:xfrm>
            <a:off x="1739806" y="208511"/>
            <a:ext cx="8809656" cy="923330"/>
          </a:xfrm>
          <a:prstGeom prst="rect">
            <a:avLst/>
          </a:prstGeom>
          <a:noFill/>
        </p:spPr>
        <p:txBody>
          <a:bodyPr wrap="none" lIns="91440" tIns="45720" rIns="91440" bIns="45720">
            <a:spAutoFit/>
          </a:bodyPr>
          <a:lstStyle/>
          <a:p>
            <a:pPr algn="ctr"/>
            <a:r>
              <a:rPr lang="es-CO" sz="54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rPr>
              <a:t>FOREIGN AND PRIMARY KEYS</a:t>
            </a:r>
            <a:endParaRPr lang="es-ES" sz="54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52258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2597582" y="204832"/>
            <a:ext cx="7490512" cy="923330"/>
          </a:xfrm>
          <a:prstGeom prst="rect">
            <a:avLst/>
          </a:prstGeom>
          <a:noFill/>
        </p:spPr>
        <p:txBody>
          <a:bodyPr wrap="none" lIns="91440" tIns="45720" rIns="91440" bIns="45720">
            <a:spAutoFit/>
          </a:bodyPr>
          <a:lstStyle/>
          <a:p>
            <a:pPr algn="ctr"/>
            <a:r>
              <a:rPr lang="es-ES" sz="5400" b="1" dirty="0">
                <a:ln w="0"/>
                <a:solidFill>
                  <a:schemeClr val="bg1"/>
                </a:solidFill>
                <a:effectLst>
                  <a:outerShdw blurRad="38100" dist="25400" dir="5400000" algn="ctr" rotWithShape="0">
                    <a:srgbClr val="6E747A">
                      <a:alpha val="43000"/>
                    </a:srgbClr>
                  </a:outerShdw>
                </a:effectLst>
              </a:rPr>
              <a:t>TABLAS CON RELACIONES</a:t>
            </a:r>
          </a:p>
        </p:txBody>
      </p:sp>
      <p:pic>
        <p:nvPicPr>
          <p:cNvPr id="4" name="Imagen 3"/>
          <p:cNvPicPr>
            <a:picLocks noChangeAspect="1"/>
          </p:cNvPicPr>
          <p:nvPr/>
        </p:nvPicPr>
        <p:blipFill>
          <a:blip r:embed="rId2"/>
          <a:stretch>
            <a:fillRect/>
          </a:stretch>
        </p:blipFill>
        <p:spPr>
          <a:xfrm>
            <a:off x="1524000" y="1310186"/>
            <a:ext cx="9144000" cy="5547815"/>
          </a:xfrm>
          <a:prstGeom prst="rect">
            <a:avLst/>
          </a:prstGeom>
        </p:spPr>
      </p:pic>
    </p:spTree>
    <p:extLst>
      <p:ext uri="{BB962C8B-B14F-4D97-AF65-F5344CB8AC3E}">
        <p14:creationId xmlns:p14="http://schemas.microsoft.com/office/powerpoint/2010/main" val="2812325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1739806" y="450492"/>
            <a:ext cx="8809656" cy="923330"/>
          </a:xfrm>
          <a:prstGeom prst="rect">
            <a:avLst/>
          </a:prstGeom>
          <a:noFill/>
        </p:spPr>
        <p:txBody>
          <a:bodyPr wrap="none" lIns="91440" tIns="45720" rIns="91440" bIns="45720">
            <a:spAutoFit/>
          </a:bodyPr>
          <a:lstStyle/>
          <a:p>
            <a:pPr algn="ctr"/>
            <a:r>
              <a:rPr lang="es-CO" sz="54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rPr>
              <a:t>FOREIGN AND PRIMARY KEYS</a:t>
            </a:r>
            <a:endParaRPr lang="es-ES" sz="54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endParaRPr>
          </a:p>
        </p:txBody>
      </p:sp>
      <p:pic>
        <p:nvPicPr>
          <p:cNvPr id="4" name="Imagen 3"/>
          <p:cNvPicPr>
            <a:picLocks noChangeAspect="1"/>
          </p:cNvPicPr>
          <p:nvPr/>
        </p:nvPicPr>
        <p:blipFill>
          <a:blip r:embed="rId2"/>
          <a:stretch>
            <a:fillRect/>
          </a:stretch>
        </p:blipFill>
        <p:spPr>
          <a:xfrm>
            <a:off x="1524000" y="2402006"/>
            <a:ext cx="9144000" cy="4455994"/>
          </a:xfrm>
          <a:prstGeom prst="rect">
            <a:avLst/>
          </a:prstGeom>
        </p:spPr>
      </p:pic>
      <p:sp>
        <p:nvSpPr>
          <p:cNvPr id="5" name="Rectángulo 4"/>
          <p:cNvSpPr/>
          <p:nvPr/>
        </p:nvSpPr>
        <p:spPr>
          <a:xfrm>
            <a:off x="4367423" y="1752685"/>
            <a:ext cx="6132127" cy="769441"/>
          </a:xfrm>
          <a:prstGeom prst="rect">
            <a:avLst/>
          </a:prstGeom>
          <a:noFill/>
        </p:spPr>
        <p:txBody>
          <a:bodyPr wrap="none" lIns="91440" tIns="45720" rIns="91440" bIns="45720">
            <a:spAutoFit/>
          </a:bodyPr>
          <a:lstStyle/>
          <a:p>
            <a:pPr algn="ctr"/>
            <a:r>
              <a:rPr lang="es-ES" sz="4400" b="1" dirty="0">
                <a:ln w="0"/>
                <a:solidFill>
                  <a:schemeClr val="accent1"/>
                </a:solidFill>
                <a:effectLst>
                  <a:outerShdw blurRad="38100" dist="25400" dir="5400000" algn="ctr" rotWithShape="0">
                    <a:srgbClr val="6E747A">
                      <a:alpha val="43000"/>
                    </a:srgbClr>
                  </a:outerShdw>
                </a:effectLst>
              </a:rPr>
              <a:t>TABLAS CON RELACIONES</a:t>
            </a:r>
          </a:p>
        </p:txBody>
      </p:sp>
    </p:spTree>
    <p:extLst>
      <p:ext uri="{BB962C8B-B14F-4D97-AF65-F5344CB8AC3E}">
        <p14:creationId xmlns:p14="http://schemas.microsoft.com/office/powerpoint/2010/main" val="1732423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121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968991" y="328016"/>
            <a:ext cx="4440383" cy="923330"/>
          </a:xfrm>
          <a:prstGeom prst="rect">
            <a:avLst/>
          </a:prstGeom>
          <a:noFill/>
        </p:spPr>
        <p:txBody>
          <a:bodyPr wrap="none" lIns="91440" tIns="45720" rIns="91440" bIns="45720">
            <a:spAutoFit/>
          </a:bodyPr>
          <a:lstStyle/>
          <a:p>
            <a:pPr algn="ctr"/>
            <a:r>
              <a:rPr lang="es-CO" sz="54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rPr>
              <a:t>Definición SQL</a:t>
            </a:r>
            <a:endParaRPr lang="es-ES" sz="54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endParaRPr>
          </a:p>
        </p:txBody>
      </p:sp>
      <p:sp>
        <p:nvSpPr>
          <p:cNvPr id="2" name="Rectángulo 1"/>
          <p:cNvSpPr/>
          <p:nvPr/>
        </p:nvSpPr>
        <p:spPr>
          <a:xfrm>
            <a:off x="968991" y="2020012"/>
            <a:ext cx="9180393" cy="1938992"/>
          </a:xfrm>
          <a:prstGeom prst="rect">
            <a:avLst/>
          </a:prstGeom>
        </p:spPr>
        <p:txBody>
          <a:bodyPr wrap="square">
            <a:spAutoFit/>
          </a:bodyPr>
          <a:lstStyle/>
          <a:p>
            <a:pPr algn="just"/>
            <a:r>
              <a:rPr lang="es-ES" sz="2000" dirty="0"/>
              <a:t>El lenguaje estructurado de consultas, más comúnmente conocido como SQL por sus siglas en inglés (</a:t>
            </a:r>
            <a:r>
              <a:rPr lang="es-ES" sz="2000" dirty="0" err="1"/>
              <a:t>Structured</a:t>
            </a:r>
            <a:r>
              <a:rPr lang="es-ES" sz="2000" dirty="0"/>
              <a:t> </a:t>
            </a:r>
            <a:r>
              <a:rPr lang="es-ES" sz="2000" dirty="0" err="1"/>
              <a:t>Query</a:t>
            </a:r>
            <a:r>
              <a:rPr lang="es-ES" sz="2000" dirty="0"/>
              <a:t> </a:t>
            </a:r>
            <a:r>
              <a:rPr lang="es-ES" sz="2000" dirty="0" err="1"/>
              <a:t>Language</a:t>
            </a:r>
            <a:r>
              <a:rPr lang="es-ES" sz="2000" dirty="0"/>
              <a:t>), es el lenguaje por el cual se puede acceder a las bases de datos relacionales. Utiliza instrucciones que se denominan “sentencias”, para construir el modelo relacional, consultar datos, eliminar o agregar nuevos datos, modificar los existentes y en general actividades de administración sobre los diferentes objetos que componen las bases de datos.</a:t>
            </a:r>
            <a:endParaRPr lang="es-CO" sz="2000" dirty="0"/>
          </a:p>
        </p:txBody>
      </p:sp>
      <p:pic>
        <p:nvPicPr>
          <p:cNvPr id="1028" name="Picture 4" descr="https://azure.microsoft.com/svghandler/sql-database?width=600&amp;height=315"/>
          <p:cNvPicPr>
            <a:picLocks noChangeAspect="1" noChangeArrowheads="1"/>
          </p:cNvPicPr>
          <p:nvPr/>
        </p:nvPicPr>
        <p:blipFill rotWithShape="1">
          <a:blip r:embed="rId2">
            <a:extLst>
              <a:ext uri="{28A0092B-C50C-407E-A947-70E740481C1C}">
                <a14:useLocalDpi xmlns:a14="http://schemas.microsoft.com/office/drawing/2010/main" val="0"/>
              </a:ext>
            </a:extLst>
          </a:blip>
          <a:srcRect l="29277" r="28454"/>
          <a:stretch/>
        </p:blipFill>
        <p:spPr bwMode="auto">
          <a:xfrm>
            <a:off x="7269708" y="4421873"/>
            <a:ext cx="1659195" cy="2060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657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19677" y="2875002"/>
            <a:ext cx="6152646" cy="1107996"/>
          </a:xfrm>
          <a:prstGeom prst="rect">
            <a:avLst/>
          </a:prstGeom>
          <a:noFill/>
        </p:spPr>
        <p:txBody>
          <a:bodyPr wrap="none" lIns="91440" tIns="45720" rIns="91440" bIns="45720">
            <a:spAutoFit/>
          </a:bodyPr>
          <a:lstStyle/>
          <a:p>
            <a:pPr algn="ctr"/>
            <a:r>
              <a:rPr lang="es-ES" sz="66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rPr>
              <a:t>SENTENCIAS SQL</a:t>
            </a:r>
          </a:p>
        </p:txBody>
      </p:sp>
    </p:spTree>
    <p:extLst>
      <p:ext uri="{BB962C8B-B14F-4D97-AF65-F5344CB8AC3E}">
        <p14:creationId xmlns:p14="http://schemas.microsoft.com/office/powerpoint/2010/main" val="28501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525907" y="279164"/>
            <a:ext cx="8233780" cy="923330"/>
          </a:xfrm>
          <a:prstGeom prst="rect">
            <a:avLst/>
          </a:prstGeom>
          <a:noFill/>
        </p:spPr>
        <p:txBody>
          <a:bodyPr wrap="square" lIns="91440" tIns="45720" rIns="91440" bIns="45720">
            <a:spAutoFit/>
          </a:bodyPr>
          <a:lstStyle/>
          <a:p>
            <a:pPr algn="ctr"/>
            <a:r>
              <a:rPr lang="es-CO" sz="54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rPr>
              <a:t>Sentencias básicas SQL</a:t>
            </a:r>
            <a:endParaRPr lang="es-ES" sz="54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endParaRPr>
          </a:p>
        </p:txBody>
      </p:sp>
      <p:graphicFrame>
        <p:nvGraphicFramePr>
          <p:cNvPr id="2" name="Tabla 1">
            <a:extLst>
              <a:ext uri="{FF2B5EF4-FFF2-40B4-BE49-F238E27FC236}">
                <a16:creationId xmlns:a16="http://schemas.microsoft.com/office/drawing/2014/main" id="{2FB31768-B50D-4EC2-81D6-EE8FB1878BE8}"/>
              </a:ext>
            </a:extLst>
          </p:cNvPr>
          <p:cNvGraphicFramePr>
            <a:graphicFrameLocks noGrp="1"/>
          </p:cNvGraphicFramePr>
          <p:nvPr>
            <p:extLst>
              <p:ext uri="{D42A27DB-BD31-4B8C-83A1-F6EECF244321}">
                <p14:modId xmlns:p14="http://schemas.microsoft.com/office/powerpoint/2010/main" val="4241143589"/>
              </p:ext>
            </p:extLst>
          </p:nvPr>
        </p:nvGraphicFramePr>
        <p:xfrm>
          <a:off x="1546088" y="3781565"/>
          <a:ext cx="8128000" cy="2021840"/>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val="3532274438"/>
                    </a:ext>
                  </a:extLst>
                </a:gridCol>
                <a:gridCol w="4064000">
                  <a:extLst>
                    <a:ext uri="{9D8B030D-6E8A-4147-A177-3AD203B41FA5}">
                      <a16:colId xmlns:a16="http://schemas.microsoft.com/office/drawing/2014/main" val="4233924068"/>
                    </a:ext>
                  </a:extLst>
                </a:gridCol>
              </a:tblGrid>
              <a:tr h="370840">
                <a:tc>
                  <a:txBody>
                    <a:bodyPr/>
                    <a:lstStyle/>
                    <a:p>
                      <a:pPr algn="ctr"/>
                      <a:r>
                        <a:rPr lang="es-CO" dirty="0"/>
                        <a:t>Descripción de función</a:t>
                      </a:r>
                    </a:p>
                  </a:txBody>
                  <a:tcPr/>
                </a:tc>
                <a:tc>
                  <a:txBody>
                    <a:bodyPr/>
                    <a:lstStyle/>
                    <a:p>
                      <a:pPr algn="ctr"/>
                      <a:r>
                        <a:rPr lang="es-CO" dirty="0"/>
                        <a:t>Sintaxis</a:t>
                      </a:r>
                    </a:p>
                  </a:txBody>
                  <a:tcPr/>
                </a:tc>
                <a:extLst>
                  <a:ext uri="{0D108BD9-81ED-4DB2-BD59-A6C34878D82A}">
                    <a16:rowId xmlns:a16="http://schemas.microsoft.com/office/drawing/2014/main" val="1983671606"/>
                  </a:ext>
                </a:extLst>
              </a:tr>
              <a:tr h="370840">
                <a:tc>
                  <a:txBody>
                    <a:bodyPr/>
                    <a:lstStyle/>
                    <a:p>
                      <a:r>
                        <a:rPr lang="es-CO" b="1" dirty="0"/>
                        <a:t>Crear</a:t>
                      </a:r>
                    </a:p>
                  </a:txBody>
                  <a:tcPr/>
                </a:tc>
                <a:tc>
                  <a:txBody>
                    <a:bodyPr/>
                    <a:lstStyle/>
                    <a:p>
                      <a:r>
                        <a:rPr lang="es-CO" dirty="0" err="1"/>
                        <a:t>create</a:t>
                      </a:r>
                      <a:r>
                        <a:rPr lang="es-CO" dirty="0"/>
                        <a:t> </a:t>
                      </a:r>
                      <a:r>
                        <a:rPr lang="es-CO" dirty="0" err="1"/>
                        <a:t>database</a:t>
                      </a:r>
                      <a:r>
                        <a:rPr lang="es-CO" dirty="0"/>
                        <a:t> </a:t>
                      </a:r>
                      <a:r>
                        <a:rPr lang="es-CO" dirty="0" err="1"/>
                        <a:t>misena</a:t>
                      </a:r>
                      <a:r>
                        <a:rPr lang="es-CO" dirty="0"/>
                        <a:t>;</a:t>
                      </a:r>
                      <a:endParaRPr lang="es-CO" dirty="0">
                        <a:solidFill>
                          <a:schemeClr val="tx1"/>
                        </a:solidFill>
                        <a:latin typeface="Consolas" panose="020B0609020204030204" pitchFamily="49" charset="0"/>
                      </a:endParaRPr>
                    </a:p>
                  </a:txBody>
                  <a:tcPr/>
                </a:tc>
                <a:extLst>
                  <a:ext uri="{0D108BD9-81ED-4DB2-BD59-A6C34878D82A}">
                    <a16:rowId xmlns:a16="http://schemas.microsoft.com/office/drawing/2014/main" val="1275664130"/>
                  </a:ext>
                </a:extLst>
              </a:tr>
              <a:tr h="370840">
                <a:tc>
                  <a:txBody>
                    <a:bodyPr/>
                    <a:lstStyle/>
                    <a:p>
                      <a:r>
                        <a:rPr lang="es-CO" b="1" dirty="0"/>
                        <a:t>Modificar</a:t>
                      </a:r>
                    </a:p>
                  </a:txBody>
                  <a:tcPr/>
                </a:tc>
                <a:tc>
                  <a:txBody>
                    <a:bodyPr/>
                    <a:lstStyle/>
                    <a:p>
                      <a:r>
                        <a:rPr lang="es-CO" dirty="0"/>
                        <a:t>alter table aprendiz </a:t>
                      </a:r>
                      <a:r>
                        <a:rPr lang="es-CO" dirty="0" err="1"/>
                        <a:t>add</a:t>
                      </a:r>
                      <a:r>
                        <a:rPr lang="es-CO" dirty="0"/>
                        <a:t> </a:t>
                      </a:r>
                      <a:r>
                        <a:rPr lang="es-CO" dirty="0" err="1"/>
                        <a:t>primary</a:t>
                      </a:r>
                      <a:r>
                        <a:rPr lang="es-CO" dirty="0"/>
                        <a:t> </a:t>
                      </a:r>
                      <a:r>
                        <a:rPr lang="es-CO" dirty="0" err="1"/>
                        <a:t>key</a:t>
                      </a:r>
                      <a:r>
                        <a:rPr lang="es-CO" dirty="0"/>
                        <a:t> (</a:t>
                      </a:r>
                      <a:r>
                        <a:rPr lang="es-CO" dirty="0" err="1"/>
                        <a:t>no_documento</a:t>
                      </a:r>
                      <a:r>
                        <a:rPr lang="es-CO" dirty="0"/>
                        <a:t>)</a:t>
                      </a:r>
                    </a:p>
                  </a:txBody>
                  <a:tcPr/>
                </a:tc>
                <a:extLst>
                  <a:ext uri="{0D108BD9-81ED-4DB2-BD59-A6C34878D82A}">
                    <a16:rowId xmlns:a16="http://schemas.microsoft.com/office/drawing/2014/main" val="2692969973"/>
                  </a:ext>
                </a:extLst>
              </a:tr>
              <a:tr h="370840">
                <a:tc>
                  <a:txBody>
                    <a:bodyPr/>
                    <a:lstStyle/>
                    <a:p>
                      <a:r>
                        <a:rPr lang="es-CO" b="1" dirty="0"/>
                        <a:t>Eliminar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err="1"/>
                        <a:t>drop</a:t>
                      </a:r>
                      <a:r>
                        <a:rPr lang="es-CO" dirty="0"/>
                        <a:t> </a:t>
                      </a:r>
                      <a:r>
                        <a:rPr lang="es-CO" dirty="0" err="1"/>
                        <a:t>database</a:t>
                      </a:r>
                      <a:r>
                        <a:rPr lang="es-CO" dirty="0"/>
                        <a:t> </a:t>
                      </a:r>
                      <a:r>
                        <a:rPr lang="es-CO" dirty="0" err="1"/>
                        <a:t>misena</a:t>
                      </a:r>
                      <a:r>
                        <a:rPr lang="es-CO" dirty="0"/>
                        <a:t>;</a:t>
                      </a:r>
                      <a:br>
                        <a:rPr lang="es-CO" dirty="0"/>
                      </a:br>
                      <a:r>
                        <a:rPr lang="es-CO" dirty="0" err="1"/>
                        <a:t>drop</a:t>
                      </a:r>
                      <a:r>
                        <a:rPr lang="es-CO" dirty="0"/>
                        <a:t> table aprendiz;</a:t>
                      </a:r>
                    </a:p>
                  </a:txBody>
                  <a:tcPr/>
                </a:tc>
                <a:extLst>
                  <a:ext uri="{0D108BD9-81ED-4DB2-BD59-A6C34878D82A}">
                    <a16:rowId xmlns:a16="http://schemas.microsoft.com/office/drawing/2014/main" val="1024585808"/>
                  </a:ext>
                </a:extLst>
              </a:tr>
            </a:tbl>
          </a:graphicData>
        </a:graphic>
      </p:graphicFrame>
      <p:sp>
        <p:nvSpPr>
          <p:cNvPr id="5" name="CuadroTexto 4">
            <a:extLst>
              <a:ext uri="{FF2B5EF4-FFF2-40B4-BE49-F238E27FC236}">
                <a16:creationId xmlns:a16="http://schemas.microsoft.com/office/drawing/2014/main" id="{E1834661-2EA0-4582-AEB9-2F111DE4C634}"/>
              </a:ext>
            </a:extLst>
          </p:cNvPr>
          <p:cNvSpPr txBox="1"/>
          <p:nvPr/>
        </p:nvSpPr>
        <p:spPr>
          <a:xfrm>
            <a:off x="1205948" y="1825823"/>
            <a:ext cx="8468140" cy="1631216"/>
          </a:xfrm>
          <a:prstGeom prst="rect">
            <a:avLst/>
          </a:prstGeom>
          <a:noFill/>
        </p:spPr>
        <p:txBody>
          <a:bodyPr wrap="square" rtlCol="0">
            <a:spAutoFit/>
          </a:bodyPr>
          <a:lstStyle/>
          <a:p>
            <a:pPr marL="285750" indent="-285750" algn="just">
              <a:buFont typeface="Arial" panose="020B0604020202020204" pitchFamily="34" charset="0"/>
              <a:buChar char="•"/>
            </a:pPr>
            <a:r>
              <a:rPr lang="es-CO" sz="2000" b="1" dirty="0"/>
              <a:t>DDL </a:t>
            </a:r>
            <a:r>
              <a:rPr lang="es-ES" sz="2000" b="1" dirty="0"/>
              <a:t>(Lenguaje de definición de datos)</a:t>
            </a:r>
            <a:r>
              <a:rPr lang="es-CO" sz="2000" b="1" dirty="0"/>
              <a:t>: </a:t>
            </a:r>
            <a:r>
              <a:rPr lang="es-ES" sz="2000" dirty="0"/>
              <a:t>conocido por sus siglas en inglés (Data </a:t>
            </a:r>
            <a:r>
              <a:rPr lang="es-ES" sz="2000" dirty="0" err="1"/>
              <a:t>Definition</a:t>
            </a:r>
            <a:r>
              <a:rPr lang="es-ES" sz="2000" dirty="0"/>
              <a:t> </a:t>
            </a:r>
            <a:r>
              <a:rPr lang="es-ES" sz="2000" dirty="0" err="1"/>
              <a:t>Language</a:t>
            </a:r>
            <a:r>
              <a:rPr lang="es-ES" sz="2000" dirty="0"/>
              <a:t>), contiene todas las instrucciones relacionadas con la creación, modificación y eliminación de objetos de la base de datos, como son la base de datos, tabla, índices, vistas, procedimientos, funciones, </a:t>
            </a:r>
            <a:r>
              <a:rPr lang="es-ES" sz="2000" dirty="0" err="1"/>
              <a:t>triggers</a:t>
            </a:r>
            <a:r>
              <a:rPr lang="es-ES" sz="2000" dirty="0"/>
              <a:t>, entre otros.</a:t>
            </a:r>
            <a:endParaRPr lang="es-CO" sz="2000" dirty="0"/>
          </a:p>
        </p:txBody>
      </p:sp>
    </p:spTree>
    <p:extLst>
      <p:ext uri="{BB962C8B-B14F-4D97-AF65-F5344CB8AC3E}">
        <p14:creationId xmlns:p14="http://schemas.microsoft.com/office/powerpoint/2010/main" val="1844422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525907" y="279164"/>
            <a:ext cx="8233780" cy="923330"/>
          </a:xfrm>
          <a:prstGeom prst="rect">
            <a:avLst/>
          </a:prstGeom>
          <a:noFill/>
        </p:spPr>
        <p:txBody>
          <a:bodyPr wrap="square" lIns="91440" tIns="45720" rIns="91440" bIns="45720">
            <a:spAutoFit/>
          </a:bodyPr>
          <a:lstStyle/>
          <a:p>
            <a:pPr algn="ctr"/>
            <a:r>
              <a:rPr lang="es-CO" sz="54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rPr>
              <a:t>Sentencias básicas SQL</a:t>
            </a:r>
            <a:endParaRPr lang="es-ES" sz="54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endParaRPr>
          </a:p>
        </p:txBody>
      </p:sp>
      <p:graphicFrame>
        <p:nvGraphicFramePr>
          <p:cNvPr id="2" name="Tabla 1">
            <a:extLst>
              <a:ext uri="{FF2B5EF4-FFF2-40B4-BE49-F238E27FC236}">
                <a16:creationId xmlns:a16="http://schemas.microsoft.com/office/drawing/2014/main" id="{2FB31768-B50D-4EC2-81D6-EE8FB1878BE8}"/>
              </a:ext>
            </a:extLst>
          </p:cNvPr>
          <p:cNvGraphicFramePr>
            <a:graphicFrameLocks noGrp="1"/>
          </p:cNvGraphicFramePr>
          <p:nvPr>
            <p:extLst>
              <p:ext uri="{D42A27DB-BD31-4B8C-83A1-F6EECF244321}">
                <p14:modId xmlns:p14="http://schemas.microsoft.com/office/powerpoint/2010/main" val="2451237558"/>
              </p:ext>
            </p:extLst>
          </p:nvPr>
        </p:nvGraphicFramePr>
        <p:xfrm>
          <a:off x="1462157" y="3619519"/>
          <a:ext cx="8848034" cy="2362200"/>
        </p:xfrm>
        <a:graphic>
          <a:graphicData uri="http://schemas.openxmlformats.org/drawingml/2006/table">
            <a:tbl>
              <a:tblPr firstRow="1" bandRow="1">
                <a:tableStyleId>{00A15C55-8517-42AA-B614-E9B94910E393}</a:tableStyleId>
              </a:tblPr>
              <a:tblGrid>
                <a:gridCol w="3933528">
                  <a:extLst>
                    <a:ext uri="{9D8B030D-6E8A-4147-A177-3AD203B41FA5}">
                      <a16:colId xmlns:a16="http://schemas.microsoft.com/office/drawing/2014/main" val="3532274438"/>
                    </a:ext>
                  </a:extLst>
                </a:gridCol>
                <a:gridCol w="4914506">
                  <a:extLst>
                    <a:ext uri="{9D8B030D-6E8A-4147-A177-3AD203B41FA5}">
                      <a16:colId xmlns:a16="http://schemas.microsoft.com/office/drawing/2014/main" val="4233924068"/>
                    </a:ext>
                  </a:extLst>
                </a:gridCol>
              </a:tblGrid>
              <a:tr h="370840">
                <a:tc>
                  <a:txBody>
                    <a:bodyPr/>
                    <a:lstStyle/>
                    <a:p>
                      <a:pPr algn="ctr"/>
                      <a:r>
                        <a:rPr lang="es-CO" dirty="0"/>
                        <a:t>Descripción de función</a:t>
                      </a:r>
                    </a:p>
                  </a:txBody>
                  <a:tcPr/>
                </a:tc>
                <a:tc>
                  <a:txBody>
                    <a:bodyPr/>
                    <a:lstStyle/>
                    <a:p>
                      <a:pPr algn="ctr"/>
                      <a:r>
                        <a:rPr lang="es-CO" dirty="0"/>
                        <a:t>Sintaxis</a:t>
                      </a:r>
                    </a:p>
                  </a:txBody>
                  <a:tcPr/>
                </a:tc>
                <a:extLst>
                  <a:ext uri="{0D108BD9-81ED-4DB2-BD59-A6C34878D82A}">
                    <a16:rowId xmlns:a16="http://schemas.microsoft.com/office/drawing/2014/main" val="1983671606"/>
                  </a:ext>
                </a:extLst>
              </a:tr>
              <a:tr h="370840">
                <a:tc>
                  <a:txBody>
                    <a:bodyPr/>
                    <a:lstStyle/>
                    <a:p>
                      <a:r>
                        <a:rPr lang="es-CO" b="1" dirty="0"/>
                        <a:t>Insertar datos </a:t>
                      </a:r>
                    </a:p>
                  </a:txBody>
                  <a:tcPr/>
                </a:tc>
                <a:tc>
                  <a:txBody>
                    <a:bodyPr/>
                    <a:lstStyle/>
                    <a:p>
                      <a:r>
                        <a:rPr lang="es-CO" sz="1400" dirty="0">
                          <a:solidFill>
                            <a:schemeClr val="tx1"/>
                          </a:solidFill>
                          <a:latin typeface="Consolas" panose="020B0609020204030204" pitchFamily="49" charset="0"/>
                        </a:rPr>
                        <a:t>INSERT INTO Aprendiz(</a:t>
                      </a:r>
                      <a:r>
                        <a:rPr lang="es-CO" sz="1400" dirty="0" err="1">
                          <a:solidFill>
                            <a:schemeClr val="tx1"/>
                          </a:solidFill>
                          <a:latin typeface="Consolas" panose="020B0609020204030204" pitchFamily="49" charset="0"/>
                        </a:rPr>
                        <a:t>Id_Aprendiz</a:t>
                      </a:r>
                      <a:r>
                        <a:rPr lang="es-CO" sz="1400" dirty="0">
                          <a:solidFill>
                            <a:schemeClr val="tx1"/>
                          </a:solidFill>
                          <a:latin typeface="Consolas" panose="020B0609020204030204" pitchFamily="49" charset="0"/>
                        </a:rPr>
                        <a:t>, </a:t>
                      </a:r>
                      <a:r>
                        <a:rPr lang="es-CO" sz="1400" dirty="0" err="1">
                          <a:solidFill>
                            <a:schemeClr val="tx1"/>
                          </a:solidFill>
                          <a:latin typeface="Consolas" panose="020B0609020204030204" pitchFamily="49" charset="0"/>
                        </a:rPr>
                        <a:t>Nomb_Aprendiz</a:t>
                      </a:r>
                      <a:r>
                        <a:rPr lang="es-CO" sz="1400" dirty="0">
                          <a:solidFill>
                            <a:schemeClr val="tx1"/>
                          </a:solidFill>
                          <a:latin typeface="Consolas" panose="020B0609020204030204" pitchFamily="49" charset="0"/>
                        </a:rPr>
                        <a:t>, </a:t>
                      </a:r>
                      <a:r>
                        <a:rPr lang="es-CO" sz="1400" dirty="0" err="1">
                          <a:solidFill>
                            <a:schemeClr val="tx1"/>
                          </a:solidFill>
                          <a:latin typeface="Consolas" panose="020B0609020204030204" pitchFamily="49" charset="0"/>
                        </a:rPr>
                        <a:t>Ape_Aprendiz</a:t>
                      </a:r>
                      <a:r>
                        <a:rPr lang="es-CO" sz="1400" dirty="0">
                          <a:solidFill>
                            <a:schemeClr val="tx1"/>
                          </a:solidFill>
                          <a:latin typeface="Consolas" panose="020B0609020204030204" pitchFamily="49" charset="0"/>
                        </a:rPr>
                        <a:t>, </a:t>
                      </a:r>
                      <a:r>
                        <a:rPr lang="es-CO" sz="1400" dirty="0" err="1">
                          <a:solidFill>
                            <a:schemeClr val="tx1"/>
                          </a:solidFill>
                          <a:latin typeface="Consolas" panose="020B0609020204030204" pitchFamily="49" charset="0"/>
                        </a:rPr>
                        <a:t>Reg_Programa</a:t>
                      </a:r>
                      <a:r>
                        <a:rPr lang="es-CO" sz="1400" dirty="0">
                          <a:solidFill>
                            <a:schemeClr val="tx1"/>
                          </a:solidFill>
                          <a:latin typeface="Consolas" panose="020B0609020204030204" pitchFamily="49" charset="0"/>
                        </a:rPr>
                        <a:t>) VALUES (‘1932208547, ‘Juan José’,‘</a:t>
                      </a:r>
                      <a:r>
                        <a:rPr lang="es-CO" sz="1400" dirty="0" err="1">
                          <a:solidFill>
                            <a:schemeClr val="tx1"/>
                          </a:solidFill>
                          <a:latin typeface="Consolas" panose="020B0609020204030204" pitchFamily="49" charset="0"/>
                        </a:rPr>
                        <a:t>Teatín</a:t>
                      </a:r>
                      <a:r>
                        <a:rPr lang="es-CO" sz="1400" dirty="0">
                          <a:solidFill>
                            <a:schemeClr val="tx1"/>
                          </a:solidFill>
                          <a:latin typeface="Consolas" panose="020B0609020204030204" pitchFamily="49" charset="0"/>
                        </a:rPr>
                        <a:t> Rincón’, 754632)</a:t>
                      </a:r>
                    </a:p>
                  </a:txBody>
                  <a:tcPr/>
                </a:tc>
                <a:extLst>
                  <a:ext uri="{0D108BD9-81ED-4DB2-BD59-A6C34878D82A}">
                    <a16:rowId xmlns:a16="http://schemas.microsoft.com/office/drawing/2014/main" val="1275664130"/>
                  </a:ext>
                </a:extLst>
              </a:tr>
              <a:tr h="370840">
                <a:tc>
                  <a:txBody>
                    <a:bodyPr/>
                    <a:lstStyle/>
                    <a:p>
                      <a:r>
                        <a:rPr lang="es-CO" b="1" dirty="0"/>
                        <a:t>Actualizar datos </a:t>
                      </a:r>
                    </a:p>
                  </a:txBody>
                  <a:tcPr/>
                </a:tc>
                <a:tc>
                  <a:txBody>
                    <a:bodyPr/>
                    <a:lstStyle/>
                    <a:p>
                      <a:r>
                        <a:rPr lang="es-CO" sz="1400" dirty="0"/>
                        <a:t>UPDATE Aprendiz SET Dir_Aprendiz = “Calle 55 Nro. 20-15”</a:t>
                      </a:r>
                    </a:p>
                  </a:txBody>
                  <a:tcPr/>
                </a:tc>
                <a:extLst>
                  <a:ext uri="{0D108BD9-81ED-4DB2-BD59-A6C34878D82A}">
                    <a16:rowId xmlns:a16="http://schemas.microsoft.com/office/drawing/2014/main" val="2692969973"/>
                  </a:ext>
                </a:extLst>
              </a:tr>
              <a:tr h="370840">
                <a:tc>
                  <a:txBody>
                    <a:bodyPr/>
                    <a:lstStyle/>
                    <a:p>
                      <a:r>
                        <a:rPr lang="es-CO" b="1" dirty="0"/>
                        <a:t>Eliminar registros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DELETE FROM Aprendiz WHERE </a:t>
                      </a:r>
                      <a:r>
                        <a:rPr lang="es-CO" sz="1400" dirty="0" err="1"/>
                        <a:t>nom_aprendiz</a:t>
                      </a:r>
                      <a:r>
                        <a:rPr lang="es-CO" sz="1400" dirty="0"/>
                        <a:t> = “José” AND </a:t>
                      </a:r>
                      <a:r>
                        <a:rPr lang="es-CO" sz="1400" dirty="0" err="1"/>
                        <a:t>ape</a:t>
                      </a:r>
                      <a:r>
                        <a:rPr lang="es-CO" sz="1400" dirty="0"/>
                        <a:t>_ aprendiz = “</a:t>
                      </a:r>
                      <a:r>
                        <a:rPr lang="es-CO" sz="1400" dirty="0" err="1"/>
                        <a:t>Teatín</a:t>
                      </a:r>
                      <a:r>
                        <a:rPr lang="es-CO" sz="1400" dirty="0"/>
                        <a:t>” AND </a:t>
                      </a:r>
                      <a:r>
                        <a:rPr lang="es-CO" sz="1400" dirty="0" err="1"/>
                        <a:t>reg_programa</a:t>
                      </a:r>
                      <a:r>
                        <a:rPr lang="es-CO" sz="1400" dirty="0"/>
                        <a:t> = 11854632</a:t>
                      </a:r>
                    </a:p>
                  </a:txBody>
                  <a:tcPr/>
                </a:tc>
                <a:extLst>
                  <a:ext uri="{0D108BD9-81ED-4DB2-BD59-A6C34878D82A}">
                    <a16:rowId xmlns:a16="http://schemas.microsoft.com/office/drawing/2014/main" val="1024585808"/>
                  </a:ext>
                </a:extLst>
              </a:tr>
              <a:tr h="370840">
                <a:tc>
                  <a:txBody>
                    <a:bodyPr/>
                    <a:lstStyle/>
                    <a:p>
                      <a:r>
                        <a:rPr lang="es-CO" b="1" dirty="0"/>
                        <a:t>Consultas y filtros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400" dirty="0"/>
                        <a:t>SELECT </a:t>
                      </a:r>
                      <a:r>
                        <a:rPr lang="pt-BR" sz="1400" dirty="0" err="1"/>
                        <a:t>Nom_Aprendiz</a:t>
                      </a:r>
                      <a:r>
                        <a:rPr lang="pt-BR" sz="1400" dirty="0"/>
                        <a:t>, </a:t>
                      </a:r>
                      <a:r>
                        <a:rPr lang="pt-BR" sz="1400" dirty="0" err="1"/>
                        <a:t>Ape_Aprendiz</a:t>
                      </a:r>
                      <a:r>
                        <a:rPr lang="pt-BR" sz="1400" dirty="0"/>
                        <a:t> FROM Aprendiz</a:t>
                      </a:r>
                      <a:r>
                        <a:rPr lang="es-CO" sz="1400" dirty="0"/>
                        <a:t> </a:t>
                      </a:r>
                    </a:p>
                  </a:txBody>
                  <a:tcPr/>
                </a:tc>
                <a:extLst>
                  <a:ext uri="{0D108BD9-81ED-4DB2-BD59-A6C34878D82A}">
                    <a16:rowId xmlns:a16="http://schemas.microsoft.com/office/drawing/2014/main" val="1642728165"/>
                  </a:ext>
                </a:extLst>
              </a:tr>
            </a:tbl>
          </a:graphicData>
        </a:graphic>
      </p:graphicFrame>
      <p:sp>
        <p:nvSpPr>
          <p:cNvPr id="5" name="CuadroTexto 4">
            <a:extLst>
              <a:ext uri="{FF2B5EF4-FFF2-40B4-BE49-F238E27FC236}">
                <a16:creationId xmlns:a16="http://schemas.microsoft.com/office/drawing/2014/main" id="{E1834661-2EA0-4582-AEB9-2F111DE4C634}"/>
              </a:ext>
            </a:extLst>
          </p:cNvPr>
          <p:cNvSpPr txBox="1"/>
          <p:nvPr/>
        </p:nvSpPr>
        <p:spPr>
          <a:xfrm>
            <a:off x="1113183" y="1749287"/>
            <a:ext cx="9046817" cy="1323439"/>
          </a:xfrm>
          <a:prstGeom prst="rect">
            <a:avLst/>
          </a:prstGeom>
          <a:noFill/>
        </p:spPr>
        <p:txBody>
          <a:bodyPr wrap="square" rtlCol="0">
            <a:spAutoFit/>
          </a:bodyPr>
          <a:lstStyle/>
          <a:p>
            <a:pPr marL="285750" indent="-285750">
              <a:buFont typeface="Arial" panose="020B0604020202020204" pitchFamily="34" charset="0"/>
              <a:buChar char="•"/>
            </a:pPr>
            <a:r>
              <a:rPr lang="es-CO" sz="2000" b="1" dirty="0"/>
              <a:t>DML </a:t>
            </a:r>
            <a:r>
              <a:rPr lang="es-ES" sz="2000" b="1" dirty="0"/>
              <a:t>(Lenguaje de manipulación de datos):</a:t>
            </a:r>
            <a:r>
              <a:rPr lang="es-ES" sz="2000" dirty="0"/>
              <a:t> se identifica por las siglas DML (Data </a:t>
            </a:r>
            <a:r>
              <a:rPr lang="es-ES" sz="2000" dirty="0" err="1"/>
              <a:t>Manipulation</a:t>
            </a:r>
            <a:r>
              <a:rPr lang="es-ES" sz="2000" dirty="0"/>
              <a:t> </a:t>
            </a:r>
            <a:r>
              <a:rPr lang="es-ES" sz="2000" dirty="0" err="1"/>
              <a:t>Language</a:t>
            </a:r>
            <a:r>
              <a:rPr lang="es-ES" sz="2000" dirty="0"/>
              <a:t>), en el cual se encuentran las sentencias que permiten manipular los datos a partir de sentencias de inserción, modificación, eliminación y consulta de registros de datos.</a:t>
            </a:r>
            <a:endParaRPr lang="es-CO" sz="2000" dirty="0"/>
          </a:p>
        </p:txBody>
      </p:sp>
    </p:spTree>
    <p:extLst>
      <p:ext uri="{BB962C8B-B14F-4D97-AF65-F5344CB8AC3E}">
        <p14:creationId xmlns:p14="http://schemas.microsoft.com/office/powerpoint/2010/main" val="1819287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228157" y="2748381"/>
            <a:ext cx="5554726" cy="52322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gn="ct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CO" sz="2800" b="1" dirty="0" err="1">
                <a:solidFill>
                  <a:srgbClr val="993333"/>
                </a:solidFill>
                <a:latin typeface="Courier New" panose="02070309020205020404" pitchFamily="49" charset="0"/>
                <a:ea typeface="Times New Roman" panose="02020603050405020304" pitchFamily="18" charset="0"/>
                <a:cs typeface="Times New Roman" panose="02020603050405020304" pitchFamily="18" charset="0"/>
              </a:rPr>
              <a:t>create</a:t>
            </a:r>
            <a:r>
              <a:rPr lang="es-CO" sz="2800" dirty="0">
                <a:solidFill>
                  <a:srgbClr val="222222"/>
                </a:solidFill>
                <a:latin typeface="Courier New" panose="02070309020205020404" pitchFamily="49" charset="0"/>
                <a:ea typeface="Times New Roman" panose="02020603050405020304" pitchFamily="18" charset="0"/>
                <a:cs typeface="Times New Roman" panose="02020603050405020304" pitchFamily="18" charset="0"/>
              </a:rPr>
              <a:t> </a:t>
            </a:r>
            <a:r>
              <a:rPr lang="es-CO" sz="2800" b="1" dirty="0" err="1">
                <a:solidFill>
                  <a:srgbClr val="993333"/>
                </a:solidFill>
                <a:latin typeface="Courier New" panose="02070309020205020404" pitchFamily="49" charset="0"/>
                <a:ea typeface="Times New Roman" panose="02020603050405020304" pitchFamily="18" charset="0"/>
                <a:cs typeface="Times New Roman" panose="02020603050405020304" pitchFamily="18" charset="0"/>
              </a:rPr>
              <a:t>database</a:t>
            </a:r>
            <a:r>
              <a:rPr lang="es-CO" sz="2800" dirty="0">
                <a:solidFill>
                  <a:srgbClr val="222222"/>
                </a:solidFill>
                <a:latin typeface="Courier New" panose="02070309020205020404" pitchFamily="49" charset="0"/>
                <a:ea typeface="Times New Roman" panose="02020603050405020304" pitchFamily="18" charset="0"/>
                <a:cs typeface="Times New Roman" panose="02020603050405020304" pitchFamily="18" charset="0"/>
              </a:rPr>
              <a:t> </a:t>
            </a:r>
            <a:r>
              <a:rPr lang="es-CO" sz="2800" b="1" dirty="0">
                <a:solidFill>
                  <a:srgbClr val="222222"/>
                </a:solidFill>
                <a:latin typeface="Courier New" panose="02070309020205020404" pitchFamily="49" charset="0"/>
                <a:ea typeface="Times New Roman" panose="02020603050405020304" pitchFamily="18" charset="0"/>
                <a:cs typeface="Times New Roman" panose="02020603050405020304" pitchFamily="18" charset="0"/>
              </a:rPr>
              <a:t>ejemplo1</a:t>
            </a:r>
            <a:r>
              <a:rPr lang="es-CO" sz="2800" dirty="0">
                <a:solidFill>
                  <a:srgbClr val="222222"/>
                </a:solidFill>
                <a:latin typeface="Courier New" panose="02070309020205020404" pitchFamily="49" charset="0"/>
                <a:ea typeface="Times New Roman" panose="02020603050405020304" pitchFamily="18" charset="0"/>
                <a:cs typeface="Times New Roman" panose="02020603050405020304" pitchFamily="18" charset="0"/>
              </a:rPr>
              <a:t>;</a:t>
            </a:r>
            <a:endParaRPr lang="es-CO"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ángulo 3"/>
          <p:cNvSpPr/>
          <p:nvPr/>
        </p:nvSpPr>
        <p:spPr>
          <a:xfrm>
            <a:off x="2110855" y="1756667"/>
            <a:ext cx="8134064" cy="999441"/>
          </a:xfrm>
          <a:prstGeom prst="rect">
            <a:avLst/>
          </a:prstGeom>
        </p:spPr>
        <p:txBody>
          <a:bodyPr wrap="square">
            <a:spAutoFit/>
          </a:bodyPr>
          <a:lstStyle/>
          <a:p>
            <a:pPr algn="just">
              <a:lnSpc>
                <a:spcPct val="107000"/>
              </a:lnSpc>
              <a:spcAft>
                <a:spcPts val="800"/>
              </a:spcAft>
            </a:pPr>
            <a:r>
              <a:rPr lang="es-CO" dirty="0">
                <a:solidFill>
                  <a:srgbClr val="222222"/>
                </a:solidFill>
                <a:latin typeface="Helvetica" panose="020B0604020202020204" pitchFamily="34" charset="0"/>
                <a:ea typeface="Times New Roman" panose="02020603050405020304" pitchFamily="18" charset="0"/>
                <a:cs typeface="Times New Roman" panose="02020603050405020304" pitchFamily="18" charset="0"/>
              </a:rPr>
              <a:t>Para crear la base de datos, la estructura que contiene todo, usaremos "</a:t>
            </a:r>
            <a:r>
              <a:rPr lang="es-CO" sz="2000" b="1" dirty="0" err="1">
                <a:solidFill>
                  <a:srgbClr val="0070C0"/>
                </a:solidFill>
                <a:latin typeface="Consolas" panose="020B0609020204030204" pitchFamily="49" charset="0"/>
                <a:ea typeface="Times New Roman" panose="02020603050405020304" pitchFamily="18" charset="0"/>
                <a:cs typeface="Times New Roman" panose="02020603050405020304" pitchFamily="18" charset="0"/>
              </a:rPr>
              <a:t>create</a:t>
            </a:r>
            <a:r>
              <a:rPr lang="es-CO" sz="2000" b="1" dirty="0">
                <a:solidFill>
                  <a:srgbClr val="0070C0"/>
                </a:solidFill>
                <a:latin typeface="Consolas" panose="020B0609020204030204" pitchFamily="49" charset="0"/>
                <a:ea typeface="Times New Roman" panose="02020603050405020304" pitchFamily="18" charset="0"/>
                <a:cs typeface="Times New Roman" panose="02020603050405020304" pitchFamily="18" charset="0"/>
              </a:rPr>
              <a:t> </a:t>
            </a:r>
            <a:r>
              <a:rPr lang="es-CO" sz="2000" b="1" dirty="0" err="1">
                <a:solidFill>
                  <a:srgbClr val="0070C0"/>
                </a:solidFill>
                <a:latin typeface="Consolas" panose="020B0609020204030204" pitchFamily="49" charset="0"/>
                <a:ea typeface="Times New Roman" panose="02020603050405020304" pitchFamily="18" charset="0"/>
                <a:cs typeface="Times New Roman" panose="02020603050405020304" pitchFamily="18" charset="0"/>
              </a:rPr>
              <a:t>database</a:t>
            </a:r>
            <a:r>
              <a:rPr lang="es-CO" dirty="0">
                <a:solidFill>
                  <a:srgbClr val="222222"/>
                </a:solidFill>
                <a:latin typeface="Helvetica" panose="020B0604020202020204" pitchFamily="34" charset="0"/>
                <a:ea typeface="Times New Roman" panose="02020603050405020304" pitchFamily="18" charset="0"/>
                <a:cs typeface="Times New Roman" panose="02020603050405020304" pitchFamily="18" charset="0"/>
              </a:rPr>
              <a:t>", seguido del nombre que tendrá la base de datos, como ya has visto:</a:t>
            </a:r>
            <a:endParaRPr lang="es-CO"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p:cNvSpPr/>
          <p:nvPr/>
        </p:nvSpPr>
        <p:spPr>
          <a:xfrm>
            <a:off x="2022144" y="3762353"/>
            <a:ext cx="8311486" cy="1973104"/>
          </a:xfrm>
          <a:prstGeom prst="rect">
            <a:avLst/>
          </a:prstGeom>
        </p:spPr>
        <p:txBody>
          <a:bodyPr wrap="square">
            <a:spAutoFit/>
          </a:bodyPr>
          <a:lstStyle/>
          <a:p>
            <a:pPr algn="just">
              <a:lnSpc>
                <a:spcPct val="107000"/>
              </a:lnSpc>
              <a:spcAft>
                <a:spcPts val="800"/>
              </a:spcAft>
            </a:pPr>
            <a:r>
              <a:rPr lang="es-CO" dirty="0">
                <a:solidFill>
                  <a:srgbClr val="222222"/>
                </a:solidFill>
                <a:latin typeface="Helvetica" panose="020B0604020202020204" pitchFamily="34" charset="0"/>
                <a:ea typeface="Times New Roman" panose="02020603050405020304" pitchFamily="18" charset="0"/>
                <a:cs typeface="Times New Roman" panose="02020603050405020304" pitchFamily="18" charset="0"/>
              </a:rPr>
              <a:t>Si, por un despiste, vuelves a teclear la orden, no será ningún gran problema. Simplemente obtendrás un mensaje de error que te avisará de no se ha podido crear la base de datos porque ya existe.</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dirty="0">
                <a:solidFill>
                  <a:srgbClr val="222222"/>
                </a:solidFill>
                <a:latin typeface="Helvetica" panose="020B0604020202020204" pitchFamily="34" charset="0"/>
                <a:ea typeface="Times New Roman" panose="02020603050405020304" pitchFamily="18" charset="0"/>
                <a:cs typeface="Times New Roman" panose="02020603050405020304" pitchFamily="18" charset="0"/>
              </a:rPr>
              <a:t>Podemos tener varias bases de datos en nuestro SGBD (Sistema Gestor de Bases de Datos), así que cada vez que accedamos a </a:t>
            </a:r>
            <a:r>
              <a:rPr lang="es-CO" b="1" i="1" dirty="0" err="1">
                <a:solidFill>
                  <a:srgbClr val="222222"/>
                </a:solidFill>
                <a:latin typeface="Helvetica" panose="020B0604020202020204" pitchFamily="34" charset="0"/>
                <a:ea typeface="Times New Roman" panose="02020603050405020304" pitchFamily="18" charset="0"/>
                <a:cs typeface="Times New Roman" panose="02020603050405020304" pitchFamily="18" charset="0"/>
              </a:rPr>
              <a:t>MySQL</a:t>
            </a:r>
            <a:r>
              <a:rPr lang="es-CO" dirty="0">
                <a:solidFill>
                  <a:srgbClr val="222222"/>
                </a:solidFill>
                <a:latin typeface="Helvetica" panose="020B0604020202020204" pitchFamily="34" charset="0"/>
                <a:ea typeface="Times New Roman" panose="02020603050405020304" pitchFamily="18" charset="0"/>
                <a:cs typeface="Times New Roman" panose="02020603050405020304" pitchFamily="18" charset="0"/>
              </a:rPr>
              <a:t> deberemos comenzar por indicar cuál de ellas queremos usar, con la orden "use":</a:t>
            </a:r>
            <a:endParaRPr lang="es-CO"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p:cNvSpPr/>
          <p:nvPr/>
        </p:nvSpPr>
        <p:spPr>
          <a:xfrm>
            <a:off x="4457325" y="5964599"/>
            <a:ext cx="2977098" cy="52322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gn="ct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CO" sz="2800" b="1" dirty="0">
                <a:solidFill>
                  <a:srgbClr val="993333"/>
                </a:solidFill>
                <a:latin typeface="Courier New" panose="02070309020205020404" pitchFamily="49" charset="0"/>
                <a:ea typeface="Times New Roman" panose="02020603050405020304" pitchFamily="18" charset="0"/>
                <a:cs typeface="Times New Roman" panose="02020603050405020304" pitchFamily="18" charset="0"/>
              </a:rPr>
              <a:t>use </a:t>
            </a:r>
            <a:r>
              <a:rPr lang="es-CO" sz="2800" b="1" dirty="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ejemplo1</a:t>
            </a:r>
            <a:r>
              <a:rPr lang="es-CO" sz="2800" b="1" dirty="0">
                <a:solidFill>
                  <a:srgbClr val="993333"/>
                </a:solidFill>
                <a:latin typeface="Courier New" panose="02070309020205020404" pitchFamily="49" charset="0"/>
                <a:ea typeface="Times New Roman" panose="02020603050405020304" pitchFamily="18" charset="0"/>
                <a:cs typeface="Times New Roman" panose="02020603050405020304" pitchFamily="18" charset="0"/>
              </a:rPr>
              <a:t>;</a:t>
            </a:r>
          </a:p>
        </p:txBody>
      </p:sp>
      <p:sp>
        <p:nvSpPr>
          <p:cNvPr id="7" name="Rectángulo 6"/>
          <p:cNvSpPr/>
          <p:nvPr/>
        </p:nvSpPr>
        <p:spPr>
          <a:xfrm>
            <a:off x="2214163" y="235078"/>
            <a:ext cx="8119467" cy="923330"/>
          </a:xfrm>
          <a:prstGeom prst="rect">
            <a:avLst/>
          </a:prstGeom>
          <a:noFill/>
        </p:spPr>
        <p:txBody>
          <a:bodyPr wrap="none" lIns="91440" tIns="45720" rIns="91440" bIns="45720">
            <a:spAutoFit/>
          </a:bodyPr>
          <a:lstStyle/>
          <a:p>
            <a:pPr algn="ctr"/>
            <a:r>
              <a:rPr lang="es-ES" sz="54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rPr>
              <a:t>Creación de bases de datos</a:t>
            </a:r>
          </a:p>
        </p:txBody>
      </p:sp>
    </p:spTree>
    <p:extLst>
      <p:ext uri="{BB962C8B-B14F-4D97-AF65-F5344CB8AC3E}">
        <p14:creationId xmlns:p14="http://schemas.microsoft.com/office/powerpoint/2010/main" val="3623797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365241" y="273424"/>
            <a:ext cx="6610271" cy="923330"/>
          </a:xfrm>
          <a:prstGeom prst="rect">
            <a:avLst/>
          </a:prstGeom>
          <a:noFill/>
        </p:spPr>
        <p:txBody>
          <a:bodyPr wrap="none" lIns="91440" tIns="45720" rIns="91440" bIns="45720">
            <a:spAutoFit/>
          </a:bodyPr>
          <a:lstStyle/>
          <a:p>
            <a:pPr algn="ctr"/>
            <a:r>
              <a:rPr lang="es-CO" sz="54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rPr>
              <a:t>Creación de una Tabla</a:t>
            </a:r>
            <a:endParaRPr lang="es-ES" sz="54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endParaRPr>
          </a:p>
        </p:txBody>
      </p:sp>
      <p:sp>
        <p:nvSpPr>
          <p:cNvPr id="2" name="Rectángulo 1"/>
          <p:cNvSpPr/>
          <p:nvPr/>
        </p:nvSpPr>
        <p:spPr>
          <a:xfrm>
            <a:off x="1954532" y="2020012"/>
            <a:ext cx="8194852" cy="3785652"/>
          </a:xfrm>
          <a:prstGeom prst="rect">
            <a:avLst/>
          </a:prstGeom>
        </p:spPr>
        <p:txBody>
          <a:bodyPr wrap="square">
            <a:spAutoFit/>
          </a:bodyPr>
          <a:lstStyle/>
          <a:p>
            <a:pPr algn="just"/>
            <a:r>
              <a:rPr lang="es-CO" sz="2000" dirty="0"/>
              <a:t>Una base de datos, en general, estará formada por varios bloques de información llamados "</a:t>
            </a:r>
            <a:r>
              <a:rPr lang="es-CO" sz="2000" b="1" dirty="0"/>
              <a:t>tablas</a:t>
            </a:r>
            <a:r>
              <a:rPr lang="es-CO" sz="2000" dirty="0"/>
              <a:t>". Para este caso, nuestra una tabla almacenará los datos de nuestros amigos. Por tanto, el siguiente paso será decidir qué datos concretos (lo llamaremos "</a:t>
            </a:r>
            <a:r>
              <a:rPr lang="es-CO" sz="2000" b="1" dirty="0"/>
              <a:t>campos</a:t>
            </a:r>
            <a:r>
              <a:rPr lang="es-CO" sz="2000" dirty="0"/>
              <a:t>") guardaremos de cada amigo. Deberemos pensar también qué tamaño necesitaremos para cada uno de esos datos, porque al gestor de bases de datos habrá que dárselo bastante cuadriculado. Por ejemplo, podríamos decidir lo siguiente:</a:t>
            </a:r>
          </a:p>
          <a:p>
            <a:pPr algn="just"/>
            <a:endParaRPr lang="es-CO" sz="2000" dirty="0"/>
          </a:p>
          <a:p>
            <a:pPr marL="285750" indent="-285750" algn="just">
              <a:buFont typeface="Arial" panose="020B0604020202020204" pitchFamily="34" charset="0"/>
              <a:buChar char="•"/>
            </a:pPr>
            <a:r>
              <a:rPr lang="es-CO" sz="2000" dirty="0"/>
              <a:t>nombre - texto, hasta 20 letras</a:t>
            </a:r>
          </a:p>
          <a:p>
            <a:pPr marL="285750" indent="-285750" algn="just">
              <a:buFont typeface="Arial" panose="020B0604020202020204" pitchFamily="34" charset="0"/>
              <a:buChar char="•"/>
            </a:pPr>
            <a:r>
              <a:rPr lang="es-CO" sz="2000" dirty="0"/>
              <a:t>dirección - texto, hasta 40 letras</a:t>
            </a:r>
          </a:p>
          <a:p>
            <a:pPr marL="285750" indent="-285750" algn="just">
              <a:buFont typeface="Arial" panose="020B0604020202020204" pitchFamily="34" charset="0"/>
              <a:buChar char="•"/>
            </a:pPr>
            <a:r>
              <a:rPr lang="es-CO" sz="2000" dirty="0"/>
              <a:t>edad - números, de hasta 3 cifras</a:t>
            </a:r>
          </a:p>
          <a:p>
            <a:pPr algn="just"/>
            <a:endParaRPr lang="es-CO" sz="2000" dirty="0"/>
          </a:p>
        </p:txBody>
      </p:sp>
      <p:pic>
        <p:nvPicPr>
          <p:cNvPr id="1028" name="Picture 4" descr="https://azure.microsoft.com/svghandler/sql-database?width=600&amp;height=315"/>
          <p:cNvPicPr>
            <a:picLocks noChangeAspect="1" noChangeArrowheads="1"/>
          </p:cNvPicPr>
          <p:nvPr/>
        </p:nvPicPr>
        <p:blipFill rotWithShape="1">
          <a:blip r:embed="rId2">
            <a:extLst>
              <a:ext uri="{28A0092B-C50C-407E-A947-70E740481C1C}">
                <a14:useLocalDpi xmlns:a14="http://schemas.microsoft.com/office/drawing/2010/main" val="0"/>
              </a:ext>
            </a:extLst>
          </a:blip>
          <a:srcRect l="29277" r="28454"/>
          <a:stretch/>
        </p:blipFill>
        <p:spPr bwMode="auto">
          <a:xfrm>
            <a:off x="7269708" y="4421873"/>
            <a:ext cx="1659195" cy="2060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24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682388" y="1586046"/>
            <a:ext cx="10945505" cy="2677656"/>
          </a:xfrm>
          <a:prstGeom prst="rect">
            <a:avLst/>
          </a:prstGeom>
        </p:spPr>
        <p:txBody>
          <a:bodyPr wrap="square">
            <a:spAutoFit/>
          </a:bodyPr>
          <a:lstStyle/>
          <a:p>
            <a:pPr algn="just"/>
            <a:r>
              <a:rPr lang="es-CO" sz="2400" dirty="0"/>
              <a:t>Cada gestor de bases de datos tendrá una forma de llamar a esos tipos de datos. Por ejemplo, en MySQL podemos usar "VARCHAR" para referirnos a texto hasta una cierta longitud variable, y “INT" para números de una determinada cantidad de cifras. Además, en la mayoría de gestores de base de datos, será recomendable (a veces incluso obligatorio) que los nombres de los campos no contengan acentos ni caracteres especiales, y los nombres de tablas y campos se suelen indicar en minúsculas, de modo que la orden necesaria para crear esta tabla sería:</a:t>
            </a:r>
          </a:p>
        </p:txBody>
      </p:sp>
      <p:sp>
        <p:nvSpPr>
          <p:cNvPr id="4" name="Rectángulo 3"/>
          <p:cNvSpPr/>
          <p:nvPr/>
        </p:nvSpPr>
        <p:spPr>
          <a:xfrm>
            <a:off x="3673523" y="4647254"/>
            <a:ext cx="4844954" cy="1511952"/>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CO" sz="2400" b="1" dirty="0">
                <a:solidFill>
                  <a:srgbClr val="993333"/>
                </a:solidFill>
                <a:latin typeface="Consolas" panose="020B0609020204030204" pitchFamily="49" charset="0"/>
                <a:ea typeface="Times New Roman" panose="02020603050405020304" pitchFamily="18" charset="0"/>
                <a:cs typeface="Times New Roman" panose="02020603050405020304" pitchFamily="18" charset="0"/>
              </a:rPr>
              <a:t>CREATE</a:t>
            </a:r>
            <a:r>
              <a:rPr lang="es-CO" sz="2400" dirty="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 </a:t>
            </a:r>
            <a:r>
              <a:rPr lang="es-CO" sz="2400" b="1" dirty="0">
                <a:solidFill>
                  <a:srgbClr val="993333"/>
                </a:solidFill>
                <a:latin typeface="Consolas" panose="020B0609020204030204" pitchFamily="49" charset="0"/>
                <a:ea typeface="Times New Roman" panose="02020603050405020304" pitchFamily="18" charset="0"/>
                <a:cs typeface="Times New Roman" panose="02020603050405020304" pitchFamily="18" charset="0"/>
              </a:rPr>
              <a:t>TABLE</a:t>
            </a:r>
            <a:r>
              <a:rPr lang="es-CO" sz="2400" dirty="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 persona</a:t>
            </a:r>
          </a:p>
          <a:p>
            <a:pPr algn="just">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CO" sz="2400" dirty="0">
                <a:solidFill>
                  <a:srgbClr val="66CC66"/>
                </a:solidFill>
                <a:latin typeface="Consolas" panose="020B0609020204030204" pitchFamily="49" charset="0"/>
                <a:ea typeface="Times New Roman" panose="02020603050405020304" pitchFamily="18" charset="0"/>
                <a:cs typeface="Times New Roman" panose="02020603050405020304" pitchFamily="18" charset="0"/>
              </a:rPr>
              <a:t>(</a:t>
            </a:r>
            <a:endParaRPr lang="es-CO" dirty="0">
              <a:latin typeface="Consolas" panose="020B0609020204030204" pitchFamily="49" charset="0"/>
              <a:ea typeface="Calibri" panose="020F0502020204030204" pitchFamily="34" charset="0"/>
              <a:cs typeface="Times New Roman" panose="02020603050405020304" pitchFamily="18" charset="0"/>
            </a:endParaRPr>
          </a:p>
          <a:p>
            <a:pPr algn="just">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CO" sz="2400" dirty="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  nombre </a:t>
            </a:r>
            <a:r>
              <a:rPr lang="es-CO" sz="2400" dirty="0" err="1">
                <a:solidFill>
                  <a:srgbClr val="0070C0"/>
                </a:solidFill>
                <a:latin typeface="Consolas" panose="020B0609020204030204" pitchFamily="49" charset="0"/>
                <a:ea typeface="Times New Roman" panose="02020603050405020304" pitchFamily="18" charset="0"/>
                <a:cs typeface="Times New Roman" panose="02020603050405020304" pitchFamily="18" charset="0"/>
              </a:rPr>
              <a:t>varchar</a:t>
            </a:r>
            <a:r>
              <a:rPr lang="es-CO" sz="2400" dirty="0">
                <a:solidFill>
                  <a:srgbClr val="66CC66"/>
                </a:solidFill>
                <a:latin typeface="Consolas" panose="020B0609020204030204" pitchFamily="49" charset="0"/>
                <a:ea typeface="Times New Roman" panose="02020603050405020304" pitchFamily="18" charset="0"/>
                <a:cs typeface="Times New Roman" panose="02020603050405020304" pitchFamily="18" charset="0"/>
              </a:rPr>
              <a:t>(</a:t>
            </a:r>
            <a:r>
              <a:rPr lang="es-CO" sz="2400" dirty="0">
                <a:solidFill>
                  <a:srgbClr val="CC66CC"/>
                </a:solidFill>
                <a:latin typeface="Consolas" panose="020B0609020204030204" pitchFamily="49" charset="0"/>
                <a:ea typeface="Times New Roman" panose="02020603050405020304" pitchFamily="18" charset="0"/>
                <a:cs typeface="Times New Roman" panose="02020603050405020304" pitchFamily="18" charset="0"/>
              </a:rPr>
              <a:t>20</a:t>
            </a:r>
            <a:r>
              <a:rPr lang="es-CO" sz="2400" dirty="0">
                <a:solidFill>
                  <a:srgbClr val="66CC66"/>
                </a:solidFill>
                <a:latin typeface="Consolas" panose="020B0609020204030204" pitchFamily="49" charset="0"/>
                <a:ea typeface="Times New Roman" panose="02020603050405020304" pitchFamily="18" charset="0"/>
                <a:cs typeface="Times New Roman" panose="02020603050405020304" pitchFamily="18" charset="0"/>
              </a:rPr>
              <a:t>),</a:t>
            </a:r>
            <a:endParaRPr lang="es-CO" dirty="0">
              <a:latin typeface="Consolas" panose="020B0609020204030204" pitchFamily="49" charset="0"/>
              <a:ea typeface="Calibri" panose="020F0502020204030204" pitchFamily="34" charset="0"/>
              <a:cs typeface="Times New Roman" panose="02020603050405020304" pitchFamily="18" charset="0"/>
            </a:endParaRPr>
          </a:p>
          <a:p>
            <a:pPr algn="just">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CO" sz="2400" dirty="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  </a:t>
            </a:r>
            <a:r>
              <a:rPr lang="es-CO" sz="2400" dirty="0" err="1">
                <a:solidFill>
                  <a:srgbClr val="222222"/>
                </a:solidFill>
                <a:latin typeface="Consolas" panose="020B0609020204030204" pitchFamily="49" charset="0"/>
                <a:ea typeface="Times New Roman" panose="02020603050405020304" pitchFamily="18" charset="0"/>
                <a:cs typeface="Times New Roman" panose="02020603050405020304" pitchFamily="18" charset="0"/>
              </a:rPr>
              <a:t>direccion</a:t>
            </a:r>
            <a:r>
              <a:rPr lang="es-CO" sz="2400" dirty="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 </a:t>
            </a:r>
            <a:r>
              <a:rPr lang="es-CO" sz="2400" dirty="0" err="1">
                <a:solidFill>
                  <a:srgbClr val="0070C0"/>
                </a:solidFill>
                <a:latin typeface="Consolas" panose="020B0609020204030204" pitchFamily="49" charset="0"/>
                <a:ea typeface="Times New Roman" panose="02020603050405020304" pitchFamily="18" charset="0"/>
                <a:cs typeface="Times New Roman" panose="02020603050405020304" pitchFamily="18" charset="0"/>
              </a:rPr>
              <a:t>varchar</a:t>
            </a:r>
            <a:r>
              <a:rPr lang="es-CO" sz="2400" dirty="0">
                <a:solidFill>
                  <a:srgbClr val="66CC66"/>
                </a:solidFill>
                <a:latin typeface="Consolas" panose="020B0609020204030204" pitchFamily="49" charset="0"/>
                <a:ea typeface="Times New Roman" panose="02020603050405020304" pitchFamily="18" charset="0"/>
                <a:cs typeface="Times New Roman" panose="02020603050405020304" pitchFamily="18" charset="0"/>
              </a:rPr>
              <a:t>(</a:t>
            </a:r>
            <a:r>
              <a:rPr lang="es-CO" sz="2400" dirty="0">
                <a:solidFill>
                  <a:srgbClr val="CC66CC"/>
                </a:solidFill>
                <a:latin typeface="Consolas" panose="020B0609020204030204" pitchFamily="49" charset="0"/>
                <a:ea typeface="Times New Roman" panose="02020603050405020304" pitchFamily="18" charset="0"/>
                <a:cs typeface="Times New Roman" panose="02020603050405020304" pitchFamily="18" charset="0"/>
              </a:rPr>
              <a:t>40</a:t>
            </a:r>
            <a:r>
              <a:rPr lang="es-CO" sz="2400" dirty="0">
                <a:solidFill>
                  <a:srgbClr val="66CC66"/>
                </a:solidFill>
                <a:latin typeface="Consolas" panose="020B0609020204030204" pitchFamily="49" charset="0"/>
                <a:ea typeface="Times New Roman" panose="02020603050405020304" pitchFamily="18" charset="0"/>
                <a:cs typeface="Times New Roman" panose="02020603050405020304" pitchFamily="18" charset="0"/>
              </a:rPr>
              <a:t>),</a:t>
            </a:r>
            <a:endParaRPr lang="es-CO" dirty="0">
              <a:latin typeface="Consolas" panose="020B0609020204030204" pitchFamily="49" charset="0"/>
              <a:ea typeface="Calibri" panose="020F0502020204030204" pitchFamily="34" charset="0"/>
              <a:cs typeface="Times New Roman" panose="02020603050405020304" pitchFamily="18" charset="0"/>
            </a:endParaRPr>
          </a:p>
          <a:p>
            <a:pPr algn="just">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CO" sz="2400" dirty="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  edad </a:t>
            </a:r>
            <a:r>
              <a:rPr lang="es-CO" sz="2400" dirty="0" err="1">
                <a:solidFill>
                  <a:srgbClr val="0070C0"/>
                </a:solidFill>
                <a:latin typeface="Consolas" panose="020B0609020204030204" pitchFamily="49" charset="0"/>
                <a:ea typeface="Times New Roman" panose="02020603050405020304" pitchFamily="18" charset="0"/>
                <a:cs typeface="Times New Roman" panose="02020603050405020304" pitchFamily="18" charset="0"/>
              </a:rPr>
              <a:t>int</a:t>
            </a:r>
            <a:r>
              <a:rPr lang="es-CO" sz="2400" dirty="0">
                <a:solidFill>
                  <a:srgbClr val="66CC66"/>
                </a:solidFill>
                <a:latin typeface="Consolas" panose="020B0609020204030204" pitchFamily="49" charset="0"/>
                <a:ea typeface="Times New Roman" panose="02020603050405020304" pitchFamily="18" charset="0"/>
                <a:cs typeface="Times New Roman" panose="02020603050405020304" pitchFamily="18" charset="0"/>
              </a:rPr>
              <a:t>(</a:t>
            </a:r>
            <a:r>
              <a:rPr lang="es-CO" sz="2400" dirty="0">
                <a:solidFill>
                  <a:srgbClr val="CC66CC"/>
                </a:solidFill>
                <a:latin typeface="Consolas" panose="020B0609020204030204" pitchFamily="49" charset="0"/>
                <a:ea typeface="Times New Roman" panose="02020603050405020304" pitchFamily="18" charset="0"/>
                <a:cs typeface="Times New Roman" panose="02020603050405020304" pitchFamily="18" charset="0"/>
              </a:rPr>
              <a:t>3</a:t>
            </a:r>
            <a:r>
              <a:rPr lang="es-CO" sz="2400" dirty="0">
                <a:solidFill>
                  <a:srgbClr val="66CC66"/>
                </a:solidFill>
                <a:latin typeface="Consolas" panose="020B0609020204030204" pitchFamily="49" charset="0"/>
                <a:ea typeface="Times New Roman" panose="02020603050405020304" pitchFamily="18" charset="0"/>
                <a:cs typeface="Times New Roman" panose="02020603050405020304" pitchFamily="18" charset="0"/>
              </a:rPr>
              <a:t>)</a:t>
            </a:r>
            <a:endParaRPr lang="es-CO" dirty="0">
              <a:latin typeface="Consolas" panose="020B0609020204030204" pitchFamily="49" charset="0"/>
              <a:ea typeface="Calibri" panose="020F0502020204030204" pitchFamily="34" charset="0"/>
              <a:cs typeface="Times New Roman" panose="02020603050405020304" pitchFamily="18" charset="0"/>
            </a:endParaRPr>
          </a:p>
          <a:p>
            <a:pPr algn="just">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CO" sz="2400" dirty="0">
                <a:solidFill>
                  <a:srgbClr val="66CC66"/>
                </a:solidFill>
                <a:latin typeface="Consolas" panose="020B0609020204030204" pitchFamily="49" charset="0"/>
                <a:ea typeface="Times New Roman" panose="02020603050405020304" pitchFamily="18" charset="0"/>
                <a:cs typeface="Times New Roman" panose="02020603050405020304" pitchFamily="18" charset="0"/>
              </a:rPr>
              <a:t> )</a:t>
            </a:r>
            <a:r>
              <a:rPr lang="es-CO" sz="2400" dirty="0">
                <a:solidFill>
                  <a:srgbClr val="222222"/>
                </a:solidFill>
                <a:latin typeface="Consolas" panose="020B0609020204030204" pitchFamily="49" charset="0"/>
                <a:ea typeface="Times New Roman" panose="02020603050405020304" pitchFamily="18" charset="0"/>
                <a:cs typeface="Times New Roman" panose="02020603050405020304" pitchFamily="18" charset="0"/>
              </a:rPr>
              <a:t>;</a:t>
            </a:r>
            <a:endParaRPr lang="es-CO" dirty="0">
              <a:latin typeface="Consolas" panose="020B0609020204030204" pitchFamily="49" charset="0"/>
              <a:ea typeface="Calibri" panose="020F0502020204030204" pitchFamily="34" charset="0"/>
              <a:cs typeface="Times New Roman" panose="02020603050405020304" pitchFamily="18" charset="0"/>
            </a:endParaRPr>
          </a:p>
        </p:txBody>
      </p:sp>
      <p:sp>
        <p:nvSpPr>
          <p:cNvPr id="8" name="Rectángulo 7"/>
          <p:cNvSpPr/>
          <p:nvPr/>
        </p:nvSpPr>
        <p:spPr>
          <a:xfrm>
            <a:off x="682388" y="279164"/>
            <a:ext cx="6553332" cy="923330"/>
          </a:xfrm>
          <a:prstGeom prst="rect">
            <a:avLst/>
          </a:prstGeom>
          <a:noFill/>
        </p:spPr>
        <p:txBody>
          <a:bodyPr wrap="none" lIns="91440" tIns="45720" rIns="91440" bIns="45720">
            <a:spAutoFit/>
          </a:bodyPr>
          <a:lstStyle/>
          <a:p>
            <a:pPr algn="ctr"/>
            <a:r>
              <a:rPr lang="es-CO" sz="54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rPr>
              <a:t>Creación de una tabla</a:t>
            </a:r>
            <a:endParaRPr lang="es-ES" sz="54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256998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296795" y="275496"/>
            <a:ext cx="11145935" cy="923330"/>
          </a:xfrm>
          <a:prstGeom prst="rect">
            <a:avLst/>
          </a:prstGeom>
          <a:noFill/>
        </p:spPr>
        <p:txBody>
          <a:bodyPr wrap="none" lIns="91440" tIns="45720" rIns="91440" bIns="45720">
            <a:spAutoFit/>
          </a:bodyPr>
          <a:lstStyle/>
          <a:p>
            <a:pPr algn="ctr"/>
            <a:r>
              <a:rPr lang="es-ES" sz="5400" b="1" spc="50" dirty="0">
                <a:ln w="9525" cmpd="sng">
                  <a:solidFill>
                    <a:schemeClr val="accent3">
                      <a:lumMod val="75000"/>
                    </a:schemeClr>
                  </a:solidFill>
                  <a:prstDash val="solid"/>
                </a:ln>
                <a:solidFill>
                  <a:srgbClr val="70AD47">
                    <a:tint val="1000"/>
                  </a:srgbClr>
                </a:solidFill>
                <a:effectLst>
                  <a:glow rad="38100">
                    <a:schemeClr val="accent1">
                      <a:alpha val="40000"/>
                    </a:schemeClr>
                  </a:glow>
                </a:effectLst>
              </a:rPr>
              <a:t> Modificación estructura de las tablas</a:t>
            </a:r>
          </a:p>
        </p:txBody>
      </p:sp>
      <p:pic>
        <p:nvPicPr>
          <p:cNvPr id="1026" name="Picture 2">
            <a:extLst>
              <a:ext uri="{FF2B5EF4-FFF2-40B4-BE49-F238E27FC236}">
                <a16:creationId xmlns:a16="http://schemas.microsoft.com/office/drawing/2014/main" id="{2673D0B2-A7F0-4993-8F85-1823D688B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429" y="1793597"/>
            <a:ext cx="8141142" cy="4788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7205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2338</TotalTime>
  <Words>825</Words>
  <Application>Microsoft Office PowerPoint</Application>
  <PresentationFormat>Panorámica</PresentationFormat>
  <Paragraphs>78</Paragraphs>
  <Slides>18</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Aharoni</vt:lpstr>
      <vt:lpstr>Arial</vt:lpstr>
      <vt:lpstr>Calibri</vt:lpstr>
      <vt:lpstr>Calibri Light</vt:lpstr>
      <vt:lpstr>Consolas</vt:lpstr>
      <vt:lpstr>Courier New</vt:lpstr>
      <vt:lpstr>Helvetica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Bohorquez Caro</dc:creator>
  <cp:lastModifiedBy>David</cp:lastModifiedBy>
  <cp:revision>40</cp:revision>
  <dcterms:created xsi:type="dcterms:W3CDTF">2019-05-11T17:34:14Z</dcterms:created>
  <dcterms:modified xsi:type="dcterms:W3CDTF">2020-04-27T16:11:54Z</dcterms:modified>
</cp:coreProperties>
</file>