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68" r:id="rId6"/>
    <p:sldId id="264" r:id="rId7"/>
    <p:sldId id="270" r:id="rId8"/>
    <p:sldId id="271" r:id="rId9"/>
    <p:sldId id="262"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A4FBB27-B1A8-4907-B2C7-3368D2849F57}">
          <p14:sldIdLst>
            <p14:sldId id="256"/>
            <p14:sldId id="257"/>
            <p14:sldId id="258"/>
            <p14:sldId id="263"/>
            <p14:sldId id="268"/>
          </p14:sldIdLst>
        </p14:section>
        <p14:section name="Sección sin título" id="{91BC035B-863B-46C4-94EC-50AC1BFC1B41}">
          <p14:sldIdLst>
            <p14:sldId id="264"/>
            <p14:sldId id="270"/>
            <p14:sldId id="271"/>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74"/>
  </p:normalViewPr>
  <p:slideViewPr>
    <p:cSldViewPr snapToGrid="0" snapToObjects="1">
      <p:cViewPr varScale="1">
        <p:scale>
          <a:sx n="143" d="100"/>
          <a:sy n="143" d="100"/>
        </p:scale>
        <p:origin x="822"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19/09/2020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19/09/2020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19/09/2020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19/09/2020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19/09/2020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520218" y="682278"/>
            <a:ext cx="2756985" cy="954107"/>
          </a:xfrm>
          <a:prstGeom prst="rect">
            <a:avLst/>
          </a:prstGeom>
          <a:noFill/>
        </p:spPr>
        <p:txBody>
          <a:bodyPr wrap="square" rtlCol="0">
            <a:spAutoFit/>
          </a:bodyPr>
          <a:lstStyle/>
          <a:p>
            <a:pPr algn="ctr"/>
            <a:r>
              <a:rPr lang="es-ES" sz="2800" b="1" dirty="0">
                <a:solidFill>
                  <a:schemeClr val="tx1">
                    <a:lumMod val="75000"/>
                    <a:lumOff val="25000"/>
                  </a:schemeClr>
                </a:solidFill>
              </a:rPr>
              <a:t>APLICATIVO WEBANIMAL</a:t>
            </a:r>
          </a:p>
        </p:txBody>
      </p:sp>
      <p:pic>
        <p:nvPicPr>
          <p:cNvPr id="3" name="Imagen 2">
            <a:extLst>
              <a:ext uri="{FF2B5EF4-FFF2-40B4-BE49-F238E27FC236}">
                <a16:creationId xmlns:a16="http://schemas.microsoft.com/office/drawing/2014/main" id="{2F54F763-7E73-4421-8759-EF5BD2AEEADF}"/>
              </a:ext>
            </a:extLst>
          </p:cNvPr>
          <p:cNvPicPr>
            <a:picLocks noChangeAspect="1"/>
          </p:cNvPicPr>
          <p:nvPr/>
        </p:nvPicPr>
        <p:blipFill>
          <a:blip r:embed="rId2"/>
          <a:stretch>
            <a:fillRect/>
          </a:stretch>
        </p:blipFill>
        <p:spPr>
          <a:xfrm>
            <a:off x="3846929" y="1636385"/>
            <a:ext cx="2103562" cy="2171220"/>
          </a:xfrm>
          <a:prstGeom prst="rect">
            <a:avLst/>
          </a:prstGeom>
        </p:spPr>
      </p:pic>
    </p:spTree>
    <p:extLst>
      <p:ext uri="{BB962C8B-B14F-4D97-AF65-F5344CB8AC3E}">
        <p14:creationId xmlns:p14="http://schemas.microsoft.com/office/powerpoint/2010/main" val="43288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9F4EC1-44A7-4275-96F0-F03AEE28E04C}"/>
              </a:ext>
            </a:extLst>
          </p:cNvPr>
          <p:cNvSpPr txBox="1"/>
          <p:nvPr/>
        </p:nvSpPr>
        <p:spPr>
          <a:xfrm>
            <a:off x="5403772" y="1019508"/>
            <a:ext cx="2756985" cy="954107"/>
          </a:xfrm>
          <a:prstGeom prst="rect">
            <a:avLst/>
          </a:prstGeom>
          <a:noFill/>
        </p:spPr>
        <p:txBody>
          <a:bodyPr wrap="square" rtlCol="0">
            <a:spAutoFit/>
          </a:bodyPr>
          <a:lstStyle/>
          <a:p>
            <a:pPr algn="r"/>
            <a:r>
              <a:rPr lang="es-ES" sz="2800" b="1" dirty="0">
                <a:solidFill>
                  <a:schemeClr val="tx1">
                    <a:lumMod val="75000"/>
                    <a:lumOff val="25000"/>
                  </a:schemeClr>
                </a:solidFill>
              </a:rPr>
              <a:t>APLICATIVO WEBANIMAL</a:t>
            </a:r>
          </a:p>
        </p:txBody>
      </p:sp>
      <p:sp>
        <p:nvSpPr>
          <p:cNvPr id="5" name="CuadroTexto 4">
            <a:extLst>
              <a:ext uri="{FF2B5EF4-FFF2-40B4-BE49-F238E27FC236}">
                <a16:creationId xmlns:a16="http://schemas.microsoft.com/office/drawing/2014/main" id="{A91BD914-BCB2-4695-9D5E-54BB374DEADA}"/>
              </a:ext>
            </a:extLst>
          </p:cNvPr>
          <p:cNvSpPr txBox="1"/>
          <p:nvPr/>
        </p:nvSpPr>
        <p:spPr>
          <a:xfrm>
            <a:off x="5509452" y="2950170"/>
            <a:ext cx="2756985" cy="1569660"/>
          </a:xfrm>
          <a:prstGeom prst="rect">
            <a:avLst/>
          </a:prstGeom>
          <a:noFill/>
        </p:spPr>
        <p:txBody>
          <a:bodyPr wrap="square" rtlCol="0">
            <a:spAutoFit/>
          </a:bodyPr>
          <a:lstStyle/>
          <a:p>
            <a:pPr algn="r"/>
            <a:r>
              <a:rPr lang="es-ES" sz="1600" dirty="0">
                <a:solidFill>
                  <a:schemeClr val="tx1">
                    <a:lumMod val="75000"/>
                    <a:lumOff val="25000"/>
                  </a:schemeClr>
                </a:solidFill>
              </a:rPr>
              <a:t>Javier Mauricio Diaz Sanabria</a:t>
            </a:r>
          </a:p>
          <a:p>
            <a:pPr algn="r"/>
            <a:r>
              <a:rPr lang="es-ES" sz="1600" dirty="0">
                <a:solidFill>
                  <a:schemeClr val="tx1">
                    <a:lumMod val="75000"/>
                    <a:lumOff val="25000"/>
                  </a:schemeClr>
                </a:solidFill>
              </a:rPr>
              <a:t>Cristian </a:t>
            </a:r>
            <a:r>
              <a:rPr lang="es-ES" sz="1600" dirty="0" err="1">
                <a:solidFill>
                  <a:schemeClr val="tx1">
                    <a:lumMod val="75000"/>
                    <a:lumOff val="25000"/>
                  </a:schemeClr>
                </a:solidFill>
              </a:rPr>
              <a:t>Efenth</a:t>
            </a:r>
            <a:r>
              <a:rPr lang="es-ES" sz="1600" dirty="0">
                <a:solidFill>
                  <a:schemeClr val="tx1">
                    <a:lumMod val="75000"/>
                    <a:lumOff val="25000"/>
                  </a:schemeClr>
                </a:solidFill>
              </a:rPr>
              <a:t> Niño </a:t>
            </a:r>
            <a:r>
              <a:rPr lang="es-ES" sz="1600" dirty="0" err="1">
                <a:solidFill>
                  <a:schemeClr val="tx1">
                    <a:lumMod val="75000"/>
                    <a:lumOff val="25000"/>
                  </a:schemeClr>
                </a:solidFill>
              </a:rPr>
              <a:t>Baez</a:t>
            </a:r>
            <a:endParaRPr lang="es-ES" sz="1600" dirty="0">
              <a:solidFill>
                <a:schemeClr val="tx1">
                  <a:lumMod val="75000"/>
                  <a:lumOff val="25000"/>
                </a:schemeClr>
              </a:solidFill>
            </a:endParaRPr>
          </a:p>
          <a:p>
            <a:pPr algn="r"/>
            <a:r>
              <a:rPr lang="es-ES" sz="1600" dirty="0">
                <a:solidFill>
                  <a:schemeClr val="tx1">
                    <a:lumMod val="75000"/>
                    <a:lumOff val="25000"/>
                  </a:schemeClr>
                </a:solidFill>
              </a:rPr>
              <a:t>Johan Sebastián Zapata Talero</a:t>
            </a:r>
          </a:p>
          <a:p>
            <a:pPr algn="r"/>
            <a:r>
              <a:rPr lang="es-ES" sz="1600" dirty="0">
                <a:solidFill>
                  <a:schemeClr val="tx1">
                    <a:lumMod val="75000"/>
                    <a:lumOff val="25000"/>
                  </a:schemeClr>
                </a:solidFill>
              </a:rPr>
              <a:t>Laura Valentina Hidalgo Melo</a:t>
            </a:r>
          </a:p>
          <a:p>
            <a:pPr algn="r"/>
            <a:endParaRPr lang="es-ES" sz="1600" dirty="0">
              <a:solidFill>
                <a:schemeClr val="tx1">
                  <a:lumMod val="75000"/>
                  <a:lumOff val="25000"/>
                </a:schemeClr>
              </a:solidFill>
            </a:endParaRPr>
          </a:p>
          <a:p>
            <a:pPr algn="r"/>
            <a:endParaRPr lang="es-ES" sz="1600"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69798" y="366397"/>
            <a:ext cx="7228432" cy="1077218"/>
          </a:xfrm>
          <a:prstGeom prst="rect">
            <a:avLst/>
          </a:prstGeom>
          <a:noFill/>
        </p:spPr>
        <p:txBody>
          <a:bodyPr wrap="square" rtlCol="0">
            <a:spAutoFit/>
          </a:bodyPr>
          <a:lstStyle/>
          <a:p>
            <a:pPr algn="ctr"/>
            <a:r>
              <a:rPr lang="es-ES" sz="3200" b="1" dirty="0">
                <a:solidFill>
                  <a:schemeClr val="tx1">
                    <a:lumMod val="75000"/>
                    <a:lumOff val="25000"/>
                  </a:schemeClr>
                </a:solidFill>
              </a:rPr>
              <a:t>SISTEMAS DE INFORMACIÓN PARA ADOPCIÓN DE MASCOTAS</a:t>
            </a:r>
          </a:p>
        </p:txBody>
      </p:sp>
      <p:sp>
        <p:nvSpPr>
          <p:cNvPr id="4" name="CuadroTexto 3"/>
          <p:cNvSpPr txBox="1"/>
          <p:nvPr/>
        </p:nvSpPr>
        <p:spPr>
          <a:xfrm>
            <a:off x="716519" y="1582762"/>
            <a:ext cx="7431508" cy="1815882"/>
          </a:xfrm>
          <a:prstGeom prst="rect">
            <a:avLst/>
          </a:prstGeom>
          <a:noFill/>
        </p:spPr>
        <p:txBody>
          <a:bodyPr wrap="square" rtlCol="0">
            <a:spAutoFit/>
          </a:bodyPr>
          <a:lstStyle/>
          <a:p>
            <a:pPr algn="just"/>
            <a:r>
              <a:rPr lang="es-ES" sz="1600" b="0" i="0" dirty="0">
                <a:solidFill>
                  <a:srgbClr val="545454"/>
                </a:solidFill>
                <a:effectLst/>
              </a:rPr>
              <a:t>Con solo un botón se puede descargar el formulario de adopción, pero también está la posibilidad de subir fotos de animales perdidos y que su búsqueda sea más fácil, lo que se suma a la sección de animales encontrados</a:t>
            </a:r>
            <a:r>
              <a:rPr lang="es-ES" sz="1600" dirty="0">
                <a:solidFill>
                  <a:srgbClr val="545454"/>
                </a:solidFill>
              </a:rPr>
              <a:t>, </a:t>
            </a:r>
            <a:r>
              <a:rPr lang="es-ES" sz="1600" dirty="0">
                <a:solidFill>
                  <a:schemeClr val="tx1">
                    <a:lumMod val="75000"/>
                    <a:lumOff val="25000"/>
                  </a:schemeClr>
                </a:solidFill>
              </a:rPr>
              <a:t>allí encontrarán las características principales y las imágenes de los animales listos para iniciar el proceso de adopción y que en la actualidad se encuentran bajo protección y cuidado del Instituto.</a:t>
            </a:r>
          </a:p>
          <a:p>
            <a:pPr algn="just"/>
            <a:endParaRPr lang="es-ES" sz="1600" dirty="0">
              <a:solidFill>
                <a:schemeClr val="tx1">
                  <a:lumMod val="75000"/>
                  <a:lumOff val="25000"/>
                </a:schemeClr>
              </a:solidFill>
            </a:endParaRPr>
          </a:p>
          <a:p>
            <a:pPr algn="just"/>
            <a:endParaRPr lang="es-ES" sz="1600" b="0" i="0" dirty="0">
              <a:solidFill>
                <a:srgbClr val="545454"/>
              </a:solidFill>
              <a:effectLst/>
            </a:endParaRPr>
          </a:p>
        </p:txBody>
      </p:sp>
      <p:sp>
        <p:nvSpPr>
          <p:cNvPr id="5" name="Rectángulo 4"/>
          <p:cNvSpPr/>
          <p:nvPr/>
        </p:nvSpPr>
        <p:spPr>
          <a:xfrm>
            <a:off x="3924770" y="1537043"/>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076" name="Picture 4" descr="Es más barato mantener a un perro o a un gato?">
            <a:extLst>
              <a:ext uri="{FF2B5EF4-FFF2-40B4-BE49-F238E27FC236}">
                <a16:creationId xmlns:a16="http://schemas.microsoft.com/office/drawing/2014/main" id="{424B8176-7C26-49F9-BD49-01F4A17F3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848" y="3121106"/>
            <a:ext cx="5193373" cy="186363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E6C6CA7C-173D-4428-9A24-7C8997AE8CEF}"/>
              </a:ext>
            </a:extLst>
          </p:cNvPr>
          <p:cNvPicPr>
            <a:picLocks noChangeAspect="1"/>
          </p:cNvPicPr>
          <p:nvPr/>
        </p:nvPicPr>
        <p:blipFill>
          <a:blip r:embed="rId3"/>
          <a:stretch>
            <a:fillRect/>
          </a:stretch>
        </p:blipFill>
        <p:spPr>
          <a:xfrm>
            <a:off x="8078776" y="4308775"/>
            <a:ext cx="608544" cy="628117"/>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627902" y="1145250"/>
            <a:ext cx="3837810" cy="584775"/>
          </a:xfrm>
          <a:prstGeom prst="rect">
            <a:avLst/>
          </a:prstGeom>
          <a:noFill/>
        </p:spPr>
        <p:txBody>
          <a:bodyPr wrap="square" rtlCol="0">
            <a:spAutoFit/>
          </a:bodyPr>
          <a:lstStyle/>
          <a:p>
            <a:r>
              <a:rPr lang="es-ES" sz="3200" b="1" dirty="0">
                <a:solidFill>
                  <a:schemeClr val="tx1">
                    <a:lumMod val="75000"/>
                    <a:lumOff val="25000"/>
                  </a:schemeClr>
                </a:solidFill>
              </a:rPr>
              <a:t>OBJETIVO GENERAL</a:t>
            </a:r>
          </a:p>
        </p:txBody>
      </p:sp>
      <p:sp>
        <p:nvSpPr>
          <p:cNvPr id="6" name="CuadroTexto 5"/>
          <p:cNvSpPr txBox="1"/>
          <p:nvPr/>
        </p:nvSpPr>
        <p:spPr>
          <a:xfrm>
            <a:off x="771491" y="2109434"/>
            <a:ext cx="3743814" cy="1323439"/>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Implementar un aplicativo web para la adopción de mascotas, esto tiene como fin ayudar a las fundaciones de tal manera que las personas que deseen adoptar una mascota, lo puedan hacer desde sus casas.</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63395466-814E-4A96-B70E-02886EDF2C67}"/>
              </a:ext>
            </a:extLst>
          </p:cNvPr>
          <p:cNvPicPr>
            <a:picLocks noChangeAspect="1"/>
          </p:cNvPicPr>
          <p:nvPr/>
        </p:nvPicPr>
        <p:blipFill>
          <a:blip r:embed="rId3"/>
          <a:stretch>
            <a:fillRect/>
          </a:stretch>
        </p:blipFill>
        <p:spPr>
          <a:xfrm rot="16200000">
            <a:off x="4392970" y="1085327"/>
            <a:ext cx="4088291" cy="2986723"/>
          </a:xfrm>
          <a:prstGeom prst="rect">
            <a:avLst/>
          </a:prstGeom>
        </p:spPr>
      </p:pic>
      <p:pic>
        <p:nvPicPr>
          <p:cNvPr id="2" name="Imagen 1">
            <a:extLst>
              <a:ext uri="{FF2B5EF4-FFF2-40B4-BE49-F238E27FC236}">
                <a16:creationId xmlns:a16="http://schemas.microsoft.com/office/drawing/2014/main" id="{E57B5825-069D-43BB-99CD-8CED0545F6AF}"/>
              </a:ext>
            </a:extLst>
          </p:cNvPr>
          <p:cNvPicPr>
            <a:picLocks noChangeAspect="1"/>
          </p:cNvPicPr>
          <p:nvPr/>
        </p:nvPicPr>
        <p:blipFill>
          <a:blip r:embed="rId4"/>
          <a:stretch>
            <a:fillRect/>
          </a:stretch>
        </p:blipFill>
        <p:spPr>
          <a:xfrm>
            <a:off x="8078776" y="4308775"/>
            <a:ext cx="608544" cy="628117"/>
          </a:xfrm>
          <a:prstGeom prst="rect">
            <a:avLst/>
          </a:prstGeom>
        </p:spPr>
      </p:pic>
    </p:spTree>
    <p:extLst>
      <p:ext uri="{BB962C8B-B14F-4D97-AF65-F5344CB8AC3E}">
        <p14:creationId xmlns:p14="http://schemas.microsoft.com/office/powerpoint/2010/main" val="154056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433618" y="238073"/>
            <a:ext cx="4465805" cy="584775"/>
          </a:xfrm>
          <a:prstGeom prst="rect">
            <a:avLst/>
          </a:prstGeom>
          <a:noFill/>
        </p:spPr>
        <p:txBody>
          <a:bodyPr wrap="square" rtlCol="0">
            <a:spAutoFit/>
          </a:bodyPr>
          <a:lstStyle/>
          <a:p>
            <a:r>
              <a:rPr lang="es-ES" sz="3200" b="1" dirty="0">
                <a:solidFill>
                  <a:schemeClr val="tx1">
                    <a:lumMod val="75000"/>
                    <a:lumOff val="25000"/>
                  </a:schemeClr>
                </a:solidFill>
              </a:rPr>
              <a:t>OBJETIVOS ESPECIFICOS</a:t>
            </a:r>
          </a:p>
        </p:txBody>
      </p:sp>
      <p:sp>
        <p:nvSpPr>
          <p:cNvPr id="6" name="CuadroTexto 5"/>
          <p:cNvSpPr txBox="1"/>
          <p:nvPr/>
        </p:nvSpPr>
        <p:spPr>
          <a:xfrm>
            <a:off x="433618" y="1246550"/>
            <a:ext cx="7499383" cy="2800767"/>
          </a:xfrm>
          <a:prstGeom prst="rect">
            <a:avLst/>
          </a:prstGeom>
          <a:noFill/>
        </p:spPr>
        <p:txBody>
          <a:bodyPr wrap="square" rtlCol="0">
            <a:spAutoFit/>
          </a:bodyPr>
          <a:lstStyle/>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Ayudar a los animales callejeros a encontrar hogar.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Gestionar y controlar los usuarios y mascotas que ingresan al sistema.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Mejorar el alcance para la adopción de mascotas, desde la comodidad de su casa por medio del aplicativo web.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Brindar a las fundaciones un aplicativo web eficaz y que cumpla con los requerimientos necesarios.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Gestionar productos para la venta y distribución, desde la comodidad del hogar por medio de un aplicativo web.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Hacer las investigaciones necesarias para lograr el proyecto con las fundaciones.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Identificar a las mascotas y darles una buena presentación en el aplicativo web para darlas en adopción.</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104042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6705977" y="5117047"/>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1562445E-F92D-458C-AC59-A42E8CB53E3A}"/>
              </a:ext>
            </a:extLst>
          </p:cNvPr>
          <p:cNvPicPr>
            <a:picLocks noChangeAspect="1"/>
          </p:cNvPicPr>
          <p:nvPr/>
        </p:nvPicPr>
        <p:blipFill>
          <a:blip r:embed="rId3"/>
          <a:stretch>
            <a:fillRect/>
          </a:stretch>
        </p:blipFill>
        <p:spPr>
          <a:xfrm>
            <a:off x="8332750" y="4353608"/>
            <a:ext cx="608544" cy="628117"/>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2663" y="1207081"/>
            <a:ext cx="7724627" cy="3394134"/>
          </a:xfrm>
          <a:prstGeom prst="rect">
            <a:avLst/>
          </a:prstGeom>
        </p:spPr>
        <p:txBody>
          <a:bodyPr wrap="square">
            <a:spAutoFit/>
          </a:bodyPr>
          <a:lstStyle/>
          <a:p>
            <a:pPr algn="ctr">
              <a:lnSpc>
                <a:spcPct val="120000"/>
              </a:lnSpc>
            </a:pPr>
            <a:endParaRPr lang="es-ES" b="1" dirty="0">
              <a:solidFill>
                <a:schemeClr val="tx1">
                  <a:lumMod val="75000"/>
                  <a:lumOff val="25000"/>
                </a:schemeClr>
              </a:solidFill>
            </a:endParaRPr>
          </a:p>
          <a:p>
            <a:pPr algn="just">
              <a:lnSpc>
                <a:spcPct val="120000"/>
              </a:lnSpc>
            </a:pPr>
            <a:r>
              <a:rPr lang="es-ES" dirty="0">
                <a:solidFill>
                  <a:schemeClr val="tx1">
                    <a:lumMod val="75000"/>
                    <a:lumOff val="25000"/>
                  </a:schemeClr>
                </a:solidFill>
              </a:rPr>
              <a:t>Como problema principal encontramos la indiferencia, inseguridad y desconfianza que tienen las personas al adoptar mascotas rescatadas de la calle, ya que no tienen la información de su pasado  y tampoco de su comportamiento. Como solución a esto diseñaremos un aplicativo web que muestre el pasado de la mascota y aparte muestre una pequeña hoja de vida,  que permita ver los comportamientos de la mascota y sus diversos gustos aparte de esto se proporcionara la debida foto de cada mascota. Lo primordial en el aplicativo web es mejorar la imagen de cada mascota para hacer que las personas muestren mas confianza a la hora de adoptar.</a:t>
            </a:r>
          </a:p>
        </p:txBody>
      </p:sp>
      <p:sp>
        <p:nvSpPr>
          <p:cNvPr id="4" name="CuadroTexto 3">
            <a:extLst>
              <a:ext uri="{FF2B5EF4-FFF2-40B4-BE49-F238E27FC236}">
                <a16:creationId xmlns:a16="http://schemas.microsoft.com/office/drawing/2014/main" id="{C2478F52-F84D-4356-8375-FDE89699D2FF}"/>
              </a:ext>
            </a:extLst>
          </p:cNvPr>
          <p:cNvSpPr txBox="1"/>
          <p:nvPr/>
        </p:nvSpPr>
        <p:spPr>
          <a:xfrm>
            <a:off x="478275" y="288632"/>
            <a:ext cx="6057754" cy="1077218"/>
          </a:xfrm>
          <a:prstGeom prst="rect">
            <a:avLst/>
          </a:prstGeom>
          <a:noFill/>
        </p:spPr>
        <p:txBody>
          <a:bodyPr wrap="square">
            <a:spAutoFit/>
          </a:bodyPr>
          <a:lstStyle/>
          <a:p>
            <a:r>
              <a:rPr lang="es-ES" sz="3200" b="1" dirty="0">
                <a:solidFill>
                  <a:schemeClr val="tx1">
                    <a:lumMod val="75000"/>
                    <a:lumOff val="25000"/>
                  </a:schemeClr>
                </a:solidFill>
              </a:rPr>
              <a:t>PLANTEAMIENTO Y FORMULACIÓN DEL PROBLEMA </a:t>
            </a:r>
            <a:endParaRPr lang="es-CO" sz="3200" dirty="0"/>
          </a:p>
        </p:txBody>
      </p:sp>
      <p:sp>
        <p:nvSpPr>
          <p:cNvPr id="6" name="Rectángulo 5">
            <a:extLst>
              <a:ext uri="{FF2B5EF4-FFF2-40B4-BE49-F238E27FC236}">
                <a16:creationId xmlns:a16="http://schemas.microsoft.com/office/drawing/2014/main" id="{B1E260CE-E4E1-4D0F-8D88-1F938D4C2EC3}"/>
              </a:ext>
            </a:extLst>
          </p:cNvPr>
          <p:cNvSpPr/>
          <p:nvPr/>
        </p:nvSpPr>
        <p:spPr>
          <a:xfrm>
            <a:off x="815363" y="13703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a:extLst>
              <a:ext uri="{FF2B5EF4-FFF2-40B4-BE49-F238E27FC236}">
                <a16:creationId xmlns:a16="http://schemas.microsoft.com/office/drawing/2014/main" id="{3C1A5777-E493-4987-B2A8-A68431E7BA3F}"/>
              </a:ext>
            </a:extLst>
          </p:cNvPr>
          <p:cNvPicPr>
            <a:picLocks noChangeAspect="1"/>
          </p:cNvPicPr>
          <p:nvPr/>
        </p:nvPicPr>
        <p:blipFill>
          <a:blip r:embed="rId2"/>
          <a:stretch>
            <a:fillRect/>
          </a:stretch>
        </p:blipFill>
        <p:spPr>
          <a:xfrm>
            <a:off x="8350974" y="4365151"/>
            <a:ext cx="620726" cy="640690"/>
          </a:xfrm>
          <a:prstGeom prst="rect">
            <a:avLst/>
          </a:prstGeom>
        </p:spPr>
      </p:pic>
    </p:spTree>
    <p:extLst>
      <p:ext uri="{BB962C8B-B14F-4D97-AF65-F5344CB8AC3E}">
        <p14:creationId xmlns:p14="http://schemas.microsoft.com/office/powerpoint/2010/main" val="413881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544D429-320C-4D72-805D-6CCA265A003B}"/>
              </a:ext>
            </a:extLst>
          </p:cNvPr>
          <p:cNvSpPr/>
          <p:nvPr/>
        </p:nvSpPr>
        <p:spPr>
          <a:xfrm>
            <a:off x="640750" y="93946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29AD1259-16DF-45AD-A7B1-10B1821C0780}"/>
              </a:ext>
            </a:extLst>
          </p:cNvPr>
          <p:cNvSpPr txBox="1"/>
          <p:nvPr/>
        </p:nvSpPr>
        <p:spPr>
          <a:xfrm>
            <a:off x="206910" y="360303"/>
            <a:ext cx="4909060" cy="584775"/>
          </a:xfrm>
          <a:prstGeom prst="rect">
            <a:avLst/>
          </a:prstGeom>
          <a:noFill/>
        </p:spPr>
        <p:txBody>
          <a:bodyPr wrap="square">
            <a:spAutoFit/>
          </a:bodyPr>
          <a:lstStyle/>
          <a:p>
            <a:r>
              <a:rPr lang="es-CO" sz="3200" b="1" dirty="0">
                <a:solidFill>
                  <a:schemeClr val="tx1">
                    <a:lumMod val="75000"/>
                    <a:lumOff val="25000"/>
                  </a:schemeClr>
                </a:solidFill>
              </a:rPr>
              <a:t>JUSTIFICACIÓN</a:t>
            </a:r>
          </a:p>
        </p:txBody>
      </p:sp>
      <p:sp>
        <p:nvSpPr>
          <p:cNvPr id="11" name="CuadroTexto 10">
            <a:extLst>
              <a:ext uri="{FF2B5EF4-FFF2-40B4-BE49-F238E27FC236}">
                <a16:creationId xmlns:a16="http://schemas.microsoft.com/office/drawing/2014/main" id="{0F7CAF75-E582-4E1E-9DB0-7A367B026E31}"/>
              </a:ext>
            </a:extLst>
          </p:cNvPr>
          <p:cNvSpPr txBox="1"/>
          <p:nvPr/>
        </p:nvSpPr>
        <p:spPr>
          <a:xfrm>
            <a:off x="206910" y="1071000"/>
            <a:ext cx="8583346" cy="3539430"/>
          </a:xfrm>
          <a:prstGeom prst="rect">
            <a:avLst/>
          </a:prstGeom>
          <a:noFill/>
        </p:spPr>
        <p:txBody>
          <a:bodyPr wrap="square">
            <a:spAutoFit/>
          </a:bodyPr>
          <a:lstStyle/>
          <a:p>
            <a:pPr algn="just" defTabSz="943239" hangingPunct="0"/>
            <a:r>
              <a:rPr kumimoji="0" lang="es-ES" sz="1600" i="0" u="none" strike="noStrike" cap="none" spc="0" normalizeH="0" baseline="0" dirty="0">
                <a:ln>
                  <a:noFill/>
                </a:ln>
                <a:solidFill>
                  <a:srgbClr val="404040"/>
                </a:solidFill>
                <a:effectLst/>
                <a:uFillTx/>
                <a:latin typeface="Calibir"/>
                <a:ea typeface="Helvetica Neue"/>
                <a:cs typeface="Calibir"/>
                <a:sym typeface="Helvetica Neue"/>
              </a:rPr>
              <a:t>Los animales callejeros son vistos con desagrado y la mayoría son tratados de la peor manera, las cifras más recientes del </a:t>
            </a:r>
            <a:r>
              <a:rPr lang="es-ES" sz="1600" dirty="0">
                <a:solidFill>
                  <a:srgbClr val="404040"/>
                </a:solidFill>
                <a:latin typeface="Calibir"/>
                <a:ea typeface="Helvetica Neue"/>
                <a:cs typeface="Calibir"/>
                <a:sym typeface="Helvetica Neue"/>
              </a:rPr>
              <a:t>ú</a:t>
            </a:r>
            <a:r>
              <a:rPr kumimoji="0" lang="es-ES" sz="1600" i="0" u="none" strike="noStrike" cap="none" spc="0" normalizeH="0" baseline="0" dirty="0">
                <a:ln>
                  <a:noFill/>
                </a:ln>
                <a:solidFill>
                  <a:srgbClr val="404040"/>
                </a:solidFill>
                <a:effectLst/>
                <a:uFillTx/>
                <a:latin typeface="Calibir"/>
                <a:ea typeface="Helvetica Neue"/>
                <a:cs typeface="Calibir"/>
                <a:sym typeface="Helvetica Neue"/>
              </a:rPr>
              <a:t>ltimo censo que fue en el 2017 en lugares como, Bogotá, Cartagena, Medellín y Cali, seria de 2 millones aproximadamente sin considerar los animales que se encontraban en lugares de paso, específicamente perros y gatos, unos de los factores de esta problemática es la irresponsabilidad de las personas con sus mascotas, existen personas que compran o adoptan sin tener la concienci</a:t>
            </a:r>
            <a:r>
              <a:rPr lang="es-ES" sz="1600" dirty="0">
                <a:solidFill>
                  <a:srgbClr val="404040"/>
                </a:solidFill>
                <a:latin typeface="Calibir"/>
                <a:ea typeface="Helvetica Neue"/>
                <a:cs typeface="Calibir"/>
                <a:sym typeface="Helvetica Neue"/>
              </a:rPr>
              <a:t>a de lo que implica sumar una mascota a la familia, a veces sin tomar en cuenta que también son seres vivos, con sentimientos, que necesitan afecto y un hogar donde se les brinde cuidado. Sin embargo hay personas que se esfuerzan un poco por mejorar las condiciones de vida de estos animales, pero no se ha logrado erradicar esta problemática.</a:t>
            </a:r>
          </a:p>
          <a:p>
            <a:pPr algn="just" defTabSz="943239" hangingPunct="0"/>
            <a:r>
              <a:rPr lang="es-ES" sz="1600" dirty="0">
                <a:solidFill>
                  <a:srgbClr val="404040"/>
                </a:solidFill>
                <a:latin typeface="Calibir"/>
                <a:ea typeface="Helvetica Neue"/>
                <a:cs typeface="Calibir"/>
                <a:sym typeface="Helvetica Neue"/>
              </a:rPr>
              <a:t>Por lo tanto el propósito de este proyecto es reducir las estadísticas de animales callejeros, con el fin de mejorar su condición de vida, así también encontrar un hogar en donde los cuiden y los valoren, esto se hará por medio de un aplicativo web, a través de esta se reportaran animales callejeros y las características principales, por la pagina se podrá adoptar dando </a:t>
            </a:r>
            <a:r>
              <a:rPr lang="es-ES" sz="1600" dirty="0" err="1">
                <a:solidFill>
                  <a:srgbClr val="404040"/>
                </a:solidFill>
                <a:latin typeface="Calibir"/>
                <a:ea typeface="Helvetica Neue"/>
                <a:cs typeface="Calibir"/>
                <a:sym typeface="Helvetica Neue"/>
              </a:rPr>
              <a:t>click</a:t>
            </a:r>
            <a:r>
              <a:rPr lang="es-ES" sz="1600" dirty="0">
                <a:solidFill>
                  <a:srgbClr val="404040"/>
                </a:solidFill>
                <a:latin typeface="Calibir"/>
                <a:ea typeface="Helvetica Neue"/>
                <a:cs typeface="Calibir"/>
                <a:sym typeface="Helvetica Neue"/>
              </a:rPr>
              <a:t> en un botón de adopción que los llevara al formulario para realizar el protocolo pertinente para el proceso de adopción.</a:t>
            </a:r>
          </a:p>
        </p:txBody>
      </p:sp>
      <p:pic>
        <p:nvPicPr>
          <p:cNvPr id="13" name="Imagen 12">
            <a:extLst>
              <a:ext uri="{FF2B5EF4-FFF2-40B4-BE49-F238E27FC236}">
                <a16:creationId xmlns:a16="http://schemas.microsoft.com/office/drawing/2014/main" id="{0FE34075-7CB1-49AD-B9F4-B30D3D892805}"/>
              </a:ext>
            </a:extLst>
          </p:cNvPr>
          <p:cNvPicPr>
            <a:picLocks noChangeAspect="1"/>
          </p:cNvPicPr>
          <p:nvPr/>
        </p:nvPicPr>
        <p:blipFill>
          <a:blip r:embed="rId2"/>
          <a:stretch>
            <a:fillRect/>
          </a:stretch>
        </p:blipFill>
        <p:spPr>
          <a:xfrm>
            <a:off x="8224160" y="4375906"/>
            <a:ext cx="620726" cy="640690"/>
          </a:xfrm>
          <a:prstGeom prst="rect">
            <a:avLst/>
          </a:prstGeom>
        </p:spPr>
      </p:pic>
    </p:spTree>
    <p:extLst>
      <p:ext uri="{BB962C8B-B14F-4D97-AF65-F5344CB8AC3E}">
        <p14:creationId xmlns:p14="http://schemas.microsoft.com/office/powerpoint/2010/main" val="21281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A1786E46-0260-41C3-B146-C2C58661B527}"/>
              </a:ext>
            </a:extLst>
          </p:cNvPr>
          <p:cNvSpPr/>
          <p:nvPr/>
        </p:nvSpPr>
        <p:spPr>
          <a:xfrm>
            <a:off x="694145" y="85288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86CA6691-E634-476F-A583-2625F980A648}"/>
              </a:ext>
            </a:extLst>
          </p:cNvPr>
          <p:cNvSpPr txBox="1"/>
          <p:nvPr/>
        </p:nvSpPr>
        <p:spPr>
          <a:xfrm>
            <a:off x="216919" y="898606"/>
            <a:ext cx="7725679" cy="1845377"/>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es-ES" sz="1600" dirty="0">
                <a:solidFill>
                  <a:schemeClr val="tx1">
                    <a:lumMod val="75000"/>
                    <a:lumOff val="25000"/>
                  </a:schemeClr>
                </a:solidFill>
              </a:rPr>
              <a:t>El alcance de este proyecto contara con la ubicación en Bogotá, localidad de Rafael Uribe, barrio granjas de  san pablo, donde se encontrara la fundación física y se espera finalizar en 2 años.</a:t>
            </a:r>
          </a:p>
          <a:p>
            <a:pPr marL="285750" indent="-285750" algn="just">
              <a:lnSpc>
                <a:spcPct val="120000"/>
              </a:lnSpc>
              <a:buFont typeface="Arial" panose="020B0604020202020204" pitchFamily="34" charset="0"/>
              <a:buChar char="•"/>
            </a:pPr>
            <a:r>
              <a:rPr lang="es-ES" sz="1600" dirty="0">
                <a:solidFill>
                  <a:schemeClr val="tx1">
                    <a:lumMod val="75000"/>
                    <a:lumOff val="25000"/>
                  </a:schemeClr>
                </a:solidFill>
              </a:rPr>
              <a:t>Se espera minimizar la población de animales callejeros del 2020 al 2022, haciendo conocido el aplicativo web, así también facilitando el proceso de adopción desde su hogar.    </a:t>
            </a:r>
            <a:endParaRPr lang="es-ES_tradnl" sz="1600" dirty="0">
              <a:solidFill>
                <a:schemeClr val="tx1">
                  <a:lumMod val="75000"/>
                  <a:lumOff val="25000"/>
                </a:schemeClr>
              </a:solidFill>
            </a:endParaRPr>
          </a:p>
        </p:txBody>
      </p:sp>
      <p:sp>
        <p:nvSpPr>
          <p:cNvPr id="9" name="CuadroTexto 8">
            <a:extLst>
              <a:ext uri="{FF2B5EF4-FFF2-40B4-BE49-F238E27FC236}">
                <a16:creationId xmlns:a16="http://schemas.microsoft.com/office/drawing/2014/main" id="{AD650C6E-545D-44E1-9E6A-C427A8263D20}"/>
              </a:ext>
            </a:extLst>
          </p:cNvPr>
          <p:cNvSpPr txBox="1"/>
          <p:nvPr/>
        </p:nvSpPr>
        <p:spPr>
          <a:xfrm>
            <a:off x="533957" y="126904"/>
            <a:ext cx="4572000" cy="1200329"/>
          </a:xfrm>
          <a:prstGeom prst="rect">
            <a:avLst/>
          </a:prstGeom>
          <a:noFill/>
        </p:spPr>
        <p:txBody>
          <a:bodyPr wrap="square">
            <a:spAutoFit/>
          </a:bodyPr>
          <a:lstStyle/>
          <a:p>
            <a:r>
              <a:rPr lang="es-CO" sz="3600" b="1" dirty="0">
                <a:solidFill>
                  <a:schemeClr val="tx1">
                    <a:lumMod val="75000"/>
                    <a:lumOff val="25000"/>
                  </a:schemeClr>
                </a:solidFill>
              </a:rPr>
              <a:t>ALCANCE</a:t>
            </a:r>
            <a:br>
              <a:rPr lang="es-CO" sz="3600" b="1" dirty="0">
                <a:solidFill>
                  <a:schemeClr val="tx1">
                    <a:lumMod val="75000"/>
                    <a:lumOff val="25000"/>
                  </a:schemeClr>
                </a:solidFill>
              </a:rPr>
            </a:br>
            <a:endParaRPr lang="es-CO" sz="3600" b="1" dirty="0">
              <a:solidFill>
                <a:schemeClr val="tx1">
                  <a:lumMod val="75000"/>
                  <a:lumOff val="25000"/>
                </a:schemeClr>
              </a:solidFill>
            </a:endParaRPr>
          </a:p>
        </p:txBody>
      </p:sp>
      <p:pic>
        <p:nvPicPr>
          <p:cNvPr id="11" name="Picture 2" descr="Área metropolitana de Bogotá - Wikipedia, la enciclopedia libre">
            <a:extLst>
              <a:ext uri="{FF2B5EF4-FFF2-40B4-BE49-F238E27FC236}">
                <a16:creationId xmlns:a16="http://schemas.microsoft.com/office/drawing/2014/main" id="{7C4F51FA-D662-45BB-8F20-DD889BB8A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592" y="2687375"/>
            <a:ext cx="4304815" cy="22577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a:extLst>
              <a:ext uri="{FF2B5EF4-FFF2-40B4-BE49-F238E27FC236}">
                <a16:creationId xmlns:a16="http://schemas.microsoft.com/office/drawing/2014/main" id="{0036CB24-C05E-4DF6-98C3-5E7939AB5510}"/>
              </a:ext>
            </a:extLst>
          </p:cNvPr>
          <p:cNvPicPr>
            <a:picLocks noChangeAspect="1"/>
          </p:cNvPicPr>
          <p:nvPr/>
        </p:nvPicPr>
        <p:blipFill>
          <a:blip r:embed="rId3"/>
          <a:stretch>
            <a:fillRect/>
          </a:stretch>
        </p:blipFill>
        <p:spPr>
          <a:xfrm>
            <a:off x="8224160" y="4375906"/>
            <a:ext cx="620726" cy="640690"/>
          </a:xfrm>
          <a:prstGeom prst="rect">
            <a:avLst/>
          </a:prstGeom>
        </p:spPr>
      </p:pic>
    </p:spTree>
    <p:extLst>
      <p:ext uri="{BB962C8B-B14F-4D97-AF65-F5344CB8AC3E}">
        <p14:creationId xmlns:p14="http://schemas.microsoft.com/office/powerpoint/2010/main" val="161252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666</TotalTime>
  <Words>684</Words>
  <Application>Microsoft Office PowerPoint</Application>
  <PresentationFormat>Presentación en pantalla (16:9)</PresentationFormat>
  <Paragraphs>27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Calibir</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Janus</cp:lastModifiedBy>
  <cp:revision>45</cp:revision>
  <dcterms:created xsi:type="dcterms:W3CDTF">2019-11-27T03:16:21Z</dcterms:created>
  <dcterms:modified xsi:type="dcterms:W3CDTF">2020-09-20T03:40:01Z</dcterms:modified>
</cp:coreProperties>
</file>