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77" r:id="rId2"/>
    <p:sldId id="326" r:id="rId3"/>
    <p:sldId id="272" r:id="rId4"/>
    <p:sldId id="330" r:id="rId5"/>
    <p:sldId id="331" r:id="rId6"/>
    <p:sldId id="334" r:id="rId7"/>
    <p:sldId id="300" r:id="rId8"/>
    <p:sldId id="328" r:id="rId9"/>
    <p:sldId id="336" r:id="rId10"/>
    <p:sldId id="339" r:id="rId11"/>
    <p:sldId id="324" r:id="rId12"/>
    <p:sldId id="332" r:id="rId13"/>
    <p:sldId id="333" r:id="rId14"/>
    <p:sldId id="271" r:id="rId15"/>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E1A"/>
    <a:srgbClr val="9DBB23"/>
    <a:srgbClr val="EAEAEA"/>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658" autoAdjust="0"/>
  </p:normalViewPr>
  <p:slideViewPr>
    <p:cSldViewPr snapToGrid="0" snapToObjects="1">
      <p:cViewPr>
        <p:scale>
          <a:sx n="125" d="100"/>
          <a:sy n="125" d="100"/>
        </p:scale>
        <p:origin x="2280" y="828"/>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1/12/2018</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0483C-9275-974F-8650-05EC61CC7E50}" type="datetimeFigureOut">
              <a:rPr lang="es-ES" smtClean="0"/>
              <a:t>01/12/2018</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4C6DA7-DA40-DC4C-AC5F-D47F3BE5E5F1}" type="slidenum">
              <a:rPr lang="es-ES" smtClean="0"/>
              <a:t>‹Nº›</a:t>
            </a:fld>
            <a:endParaRPr lang="es-ES"/>
          </a:p>
        </p:txBody>
      </p:sp>
    </p:spTree>
    <p:extLst>
      <p:ext uri="{BB962C8B-B14F-4D97-AF65-F5344CB8AC3E}">
        <p14:creationId xmlns:p14="http://schemas.microsoft.com/office/powerpoint/2010/main" val="41929784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ESTILO 1">
    <p:spTree>
      <p:nvGrpSpPr>
        <p:cNvPr id="1" name=""/>
        <p:cNvGrpSpPr/>
        <p:nvPr/>
      </p:nvGrpSpPr>
      <p:grpSpPr>
        <a:xfrm>
          <a:off x="0" y="0"/>
          <a:ext cx="0" cy="0"/>
          <a:chOff x="0" y="0"/>
          <a:chExt cx="0" cy="0"/>
        </a:xfrm>
      </p:grpSpPr>
      <p:pic>
        <p:nvPicPr>
          <p:cNvPr id="2" name="Imagen 1" descr="Sin títul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4" y="0"/>
            <a:ext cx="9269582" cy="5156327"/>
          </a:xfrm>
          <a:prstGeom prst="rect">
            <a:avLst/>
          </a:prstGeom>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CIÓN2">
    <p:spTree>
      <p:nvGrpSpPr>
        <p:cNvPr id="1" name=""/>
        <p:cNvGrpSpPr/>
        <p:nvPr/>
      </p:nvGrpSpPr>
      <p:grpSpPr>
        <a:xfrm>
          <a:off x="0" y="0"/>
          <a:ext cx="0" cy="0"/>
          <a:chOff x="0" y="0"/>
          <a:chExt cx="0" cy="0"/>
        </a:xfrm>
      </p:grpSpPr>
      <p:pic>
        <p:nvPicPr>
          <p:cNvPr id="2" name="Imagen 1" descr="Sin título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
        <p:nvSpPr>
          <p:cNvPr id="3" name="CuadroTexto 2"/>
          <p:cNvSpPr txBox="1"/>
          <p:nvPr userDrawn="1"/>
        </p:nvSpPr>
        <p:spPr>
          <a:xfrm>
            <a:off x="-3091833" y="-936348"/>
            <a:ext cx="914400" cy="914400"/>
          </a:xfrm>
          <a:prstGeom prst="rect">
            <a:avLst/>
          </a:prstGeom>
        </p:spPr>
        <p:txBody>
          <a:bodyPr vert="horz" wrap="none" lIns="91440" tIns="45720" rIns="91440" bIns="45720" rtlCol="0" anchor="ctr">
            <a:noAutofit/>
          </a:bodyPr>
          <a:lstStyle/>
          <a:p>
            <a:pPr algn="l"/>
            <a:endParaRPr lang="es-ES" sz="8000" b="1" dirty="0" smtClean="0">
              <a:solidFill>
                <a:srgbClr val="92D050"/>
              </a:solidFill>
            </a:endParaRPr>
          </a:p>
        </p:txBody>
      </p:sp>
    </p:spTree>
    <p:extLst>
      <p:ext uri="{BB962C8B-B14F-4D97-AF65-F5344CB8AC3E}">
        <p14:creationId xmlns:p14="http://schemas.microsoft.com/office/powerpoint/2010/main" val="250712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3" y="0"/>
            <a:ext cx="9269582" cy="5143500"/>
          </a:xfrm>
          <a:prstGeom prst="rect">
            <a:avLst/>
          </a:prstGeom>
        </p:spPr>
      </p:pic>
    </p:spTree>
    <p:extLst>
      <p:ext uri="{BB962C8B-B14F-4D97-AF65-F5344CB8AC3E}">
        <p14:creationId xmlns:p14="http://schemas.microsoft.com/office/powerpoint/2010/main" val="418963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3007900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pic>
        <p:nvPicPr>
          <p:cNvPr id="2" name="Imagen 1" descr="Sin título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402164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829" y="0"/>
            <a:ext cx="9144000" cy="5143500"/>
          </a:xfrm>
          <a:prstGeom prst="rect">
            <a:avLst/>
          </a:prstGeom>
        </p:spPr>
      </p:pic>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SQUEMA GENERAL">
    <p:spTree>
      <p:nvGrpSpPr>
        <p:cNvPr id="1" name=""/>
        <p:cNvGrpSpPr/>
        <p:nvPr/>
      </p:nvGrpSpPr>
      <p:grpSpPr>
        <a:xfrm>
          <a:off x="0" y="0"/>
          <a:ext cx="0" cy="0"/>
          <a:chOff x="0" y="0"/>
          <a:chExt cx="0" cy="0"/>
        </a:xfrm>
      </p:grpSpPr>
      <p:pic>
        <p:nvPicPr>
          <p:cNvPr id="2" name="Imagen 1" descr="Sin título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6949" cy="5143500"/>
          </a:xfrm>
          <a:prstGeom prst="rect">
            <a:avLst/>
          </a:prstGeom>
        </p:spPr>
      </p:pic>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ÍTULO ESTILO 1">
    <p:spTree>
      <p:nvGrpSpPr>
        <p:cNvPr id="1" name=""/>
        <p:cNvGrpSpPr/>
        <p:nvPr/>
      </p:nvGrpSpPr>
      <p:grpSpPr>
        <a:xfrm>
          <a:off x="0" y="0"/>
          <a:ext cx="0" cy="0"/>
          <a:chOff x="0" y="0"/>
          <a:chExt cx="0" cy="0"/>
        </a:xfrm>
      </p:grpSpPr>
      <p:pic>
        <p:nvPicPr>
          <p:cNvPr id="2" name="Imagen 1" descr="Sin título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5" y="0"/>
            <a:ext cx="9256753" cy="5143500"/>
          </a:xfrm>
          <a:prstGeom prst="rect">
            <a:avLst/>
          </a:prstGeom>
        </p:spPr>
      </p:pic>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CIÓN1">
    <p:spTree>
      <p:nvGrpSpPr>
        <p:cNvPr id="1" name=""/>
        <p:cNvGrpSpPr/>
        <p:nvPr/>
      </p:nvGrpSpPr>
      <p:grpSpPr>
        <a:xfrm>
          <a:off x="0" y="0"/>
          <a:ext cx="0" cy="0"/>
          <a:chOff x="0" y="0"/>
          <a:chExt cx="0" cy="0"/>
        </a:xfrm>
      </p:grpSpPr>
      <p:pic>
        <p:nvPicPr>
          <p:cNvPr id="2" name="Imagen 1" descr="Sin título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9658" cy="5143500"/>
          </a:xfrm>
          <a:prstGeom prst="rect">
            <a:avLst/>
          </a:prstGeom>
        </p:spPr>
      </p:pic>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SQUEMA GRAL 2">
    <p:spTree>
      <p:nvGrpSpPr>
        <p:cNvPr id="1" name=""/>
        <p:cNvGrpSpPr/>
        <p:nvPr/>
      </p:nvGrpSpPr>
      <p:grpSpPr>
        <a:xfrm>
          <a:off x="0" y="0"/>
          <a:ext cx="0" cy="0"/>
          <a:chOff x="0" y="0"/>
          <a:chExt cx="0" cy="0"/>
        </a:xfrm>
      </p:grpSpPr>
      <p:pic>
        <p:nvPicPr>
          <p:cNvPr id="3" name="Imagen 2" descr="Sin título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69583" cy="5143500"/>
          </a:xfrm>
          <a:prstGeom prst="rect">
            <a:avLst/>
          </a:prstGeom>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193194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SQUEMA GRAL 2B">
    <p:spTree>
      <p:nvGrpSpPr>
        <p:cNvPr id="1" name=""/>
        <p:cNvGrpSpPr/>
        <p:nvPr/>
      </p:nvGrpSpPr>
      <p:grpSpPr>
        <a:xfrm>
          <a:off x="0" y="0"/>
          <a:ext cx="0" cy="0"/>
          <a:chOff x="0" y="0"/>
          <a:chExt cx="0" cy="0"/>
        </a:xfrm>
      </p:grpSpPr>
      <p:pic>
        <p:nvPicPr>
          <p:cNvPr id="3" name="Imagen 2" descr="Template_PPT_Mesa de trabajo 24 copia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218552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9778" cy="5143500"/>
          </a:xfrm>
          <a:prstGeom prst="rect">
            <a:avLst/>
          </a:prstGeom>
        </p:spPr>
      </p:pic>
    </p:spTree>
    <p:extLst>
      <p:ext uri="{BB962C8B-B14F-4D97-AF65-F5344CB8AC3E}">
        <p14:creationId xmlns:p14="http://schemas.microsoft.com/office/powerpoint/2010/main" val="122328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7650702" y="4751012"/>
            <a:ext cx="1493298" cy="392488"/>
          </a:xfrm>
          <a:prstGeom prst="rect">
            <a:avLst/>
          </a:prstGeom>
        </p:spPr>
        <p:txBody>
          <a:bodyPr vert="horz" wrap="none" lIns="91440" tIns="45720" rIns="91440" bIns="45720" rtlCol="0" anchor="b">
            <a:noAutofit/>
          </a:bodyPr>
          <a:lstStyle/>
          <a:p>
            <a:pPr algn="r"/>
            <a:r>
              <a:rPr lang="es-ES" sz="800" b="1" dirty="0" smtClean="0">
                <a:solidFill>
                  <a:schemeClr val="tx1">
                    <a:lumMod val="50000"/>
                    <a:lumOff val="50000"/>
                  </a:schemeClr>
                </a:solidFill>
              </a:rPr>
              <a:t>GC-F-004 V.01</a:t>
            </a:r>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7" r:id="rId7"/>
    <p:sldLayoutId id="2147483668" r:id="rId8"/>
    <p:sldLayoutId id="2147483662" r:id="rId9"/>
    <p:sldLayoutId id="2147483663" r:id="rId10"/>
    <p:sldLayoutId id="2147483664" r:id="rId11"/>
    <p:sldLayoutId id="2147483665" r:id="rId12"/>
    <p:sldLayoutId id="2147483666"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754235" y="3068358"/>
            <a:ext cx="3707890" cy="369332"/>
          </a:xfrm>
          <a:prstGeom prst="rect">
            <a:avLst/>
          </a:prstGeom>
          <a:noFill/>
        </p:spPr>
        <p:txBody>
          <a:bodyPr wrap="square" rtlCol="0">
            <a:spAutoFit/>
          </a:bodyPr>
          <a:lstStyle/>
          <a:p>
            <a:r>
              <a:rPr lang="es-ES" b="1" dirty="0" smtClean="0">
                <a:solidFill>
                  <a:srgbClr val="FF9220"/>
                </a:solidFill>
                <a:latin typeface="Calibri"/>
                <a:cs typeface="Calibri"/>
              </a:rPr>
              <a:t>Tienda virtual Bogotá Licores</a:t>
            </a:r>
            <a:endParaRPr lang="es-ES" b="1" dirty="0">
              <a:solidFill>
                <a:srgbClr val="FF9220"/>
              </a:solidFill>
              <a:latin typeface="Calibri"/>
              <a:cs typeface="Calibri"/>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40" y="219985"/>
            <a:ext cx="3458058" cy="2848373"/>
          </a:xfrm>
          <a:prstGeom prst="rect">
            <a:avLst/>
          </a:prstGeom>
        </p:spPr>
      </p:pic>
    </p:spTree>
    <p:extLst>
      <p:ext uri="{BB962C8B-B14F-4D97-AF65-F5344CB8AC3E}">
        <p14:creationId xmlns:p14="http://schemas.microsoft.com/office/powerpoint/2010/main" val="3069972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p:cNvSpPr txBox="1"/>
          <p:nvPr/>
        </p:nvSpPr>
        <p:spPr>
          <a:xfrm>
            <a:off x="457043" y="188714"/>
            <a:ext cx="3604884" cy="400110"/>
          </a:xfrm>
          <a:prstGeom prst="rect">
            <a:avLst/>
          </a:prstGeom>
          <a:noFill/>
        </p:spPr>
        <p:txBody>
          <a:bodyPr wrap="square" rtlCol="0">
            <a:spAutoFit/>
          </a:bodyPr>
          <a:lstStyle/>
          <a:p>
            <a:r>
              <a:rPr lang="es-ES" sz="2000" b="1" dirty="0" smtClean="0">
                <a:solidFill>
                  <a:schemeClr val="bg1"/>
                </a:solidFill>
                <a:latin typeface="Calibri"/>
                <a:cs typeface="Calibri"/>
              </a:rPr>
              <a:t>DIAGRAMA CASOS DE USO</a:t>
            </a:r>
            <a:endParaRPr lang="es-ES" sz="2000" b="1" dirty="0">
              <a:solidFill>
                <a:schemeClr val="bg1"/>
              </a:solidFill>
              <a:latin typeface="Calibri"/>
              <a:cs typeface="Calibri"/>
            </a:endParaRPr>
          </a:p>
        </p:txBody>
      </p:sp>
      <p:pic>
        <p:nvPicPr>
          <p:cNvPr id="2" name="Imagen 1"/>
          <p:cNvPicPr>
            <a:picLocks noChangeAspect="1"/>
          </p:cNvPicPr>
          <p:nvPr/>
        </p:nvPicPr>
        <p:blipFill>
          <a:blip r:embed="rId2"/>
          <a:stretch>
            <a:fillRect/>
          </a:stretch>
        </p:blipFill>
        <p:spPr>
          <a:xfrm>
            <a:off x="129540" y="1157576"/>
            <a:ext cx="8785860" cy="2828347"/>
          </a:xfrm>
          <a:prstGeom prst="rect">
            <a:avLst/>
          </a:prstGeom>
        </p:spPr>
      </p:pic>
    </p:spTree>
    <p:extLst>
      <p:ext uri="{BB962C8B-B14F-4D97-AF65-F5344CB8AC3E}">
        <p14:creationId xmlns:p14="http://schemas.microsoft.com/office/powerpoint/2010/main" val="3087309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p:cNvSpPr txBox="1"/>
          <p:nvPr/>
        </p:nvSpPr>
        <p:spPr>
          <a:xfrm>
            <a:off x="398106" y="138951"/>
            <a:ext cx="3844211" cy="400110"/>
          </a:xfrm>
          <a:prstGeom prst="rect">
            <a:avLst/>
          </a:prstGeom>
          <a:noFill/>
        </p:spPr>
        <p:txBody>
          <a:bodyPr wrap="square" rtlCol="0">
            <a:spAutoFit/>
          </a:bodyPr>
          <a:lstStyle/>
          <a:p>
            <a:r>
              <a:rPr lang="es-ES" sz="2000" b="1" dirty="0" smtClean="0">
                <a:solidFill>
                  <a:schemeClr val="bg1"/>
                </a:solidFill>
                <a:latin typeface="Calibri"/>
                <a:cs typeface="Calibri"/>
              </a:rPr>
              <a:t>MODELO ENTIDAD RELACIÓN</a:t>
            </a:r>
            <a:endParaRPr lang="es-ES" sz="2000" b="1" dirty="0">
              <a:solidFill>
                <a:schemeClr val="bg1"/>
              </a:solidFill>
              <a:latin typeface="Calibri"/>
              <a:cs typeface="Calibri"/>
            </a:endParaRPr>
          </a:p>
        </p:txBody>
      </p:sp>
      <p:pic>
        <p:nvPicPr>
          <p:cNvPr id="2" name="Imagen 1"/>
          <p:cNvPicPr>
            <a:picLocks noChangeAspect="1"/>
          </p:cNvPicPr>
          <p:nvPr/>
        </p:nvPicPr>
        <p:blipFill>
          <a:blip r:embed="rId2"/>
          <a:stretch>
            <a:fillRect/>
          </a:stretch>
        </p:blipFill>
        <p:spPr>
          <a:xfrm>
            <a:off x="186612" y="1190729"/>
            <a:ext cx="8534400" cy="2840525"/>
          </a:xfrm>
          <a:prstGeom prst="rect">
            <a:avLst/>
          </a:prstGeom>
        </p:spPr>
      </p:pic>
    </p:spTree>
    <p:extLst>
      <p:ext uri="{BB962C8B-B14F-4D97-AF65-F5344CB8AC3E}">
        <p14:creationId xmlns:p14="http://schemas.microsoft.com/office/powerpoint/2010/main" val="3914874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p:cNvSpPr txBox="1"/>
          <p:nvPr/>
        </p:nvSpPr>
        <p:spPr>
          <a:xfrm>
            <a:off x="457043" y="188714"/>
            <a:ext cx="3604884" cy="400110"/>
          </a:xfrm>
          <a:prstGeom prst="rect">
            <a:avLst/>
          </a:prstGeom>
          <a:noFill/>
        </p:spPr>
        <p:txBody>
          <a:bodyPr wrap="square" rtlCol="0">
            <a:spAutoFit/>
          </a:bodyPr>
          <a:lstStyle/>
          <a:p>
            <a:r>
              <a:rPr lang="es-ES" sz="2000" b="1" dirty="0" smtClean="0">
                <a:solidFill>
                  <a:schemeClr val="bg1"/>
                </a:solidFill>
                <a:latin typeface="Calibri"/>
                <a:cs typeface="Calibri"/>
              </a:rPr>
              <a:t>1. DICCIONARIO DE DATOS</a:t>
            </a:r>
            <a:endParaRPr lang="es-ES" sz="2000" b="1" dirty="0">
              <a:solidFill>
                <a:schemeClr val="bg1"/>
              </a:solidFill>
              <a:latin typeface="Calibri"/>
              <a:cs typeface="Calibri"/>
            </a:endParaRPr>
          </a:p>
        </p:txBody>
      </p:sp>
      <p:pic>
        <p:nvPicPr>
          <p:cNvPr id="3" name="Imagen 2"/>
          <p:cNvPicPr>
            <a:picLocks noChangeAspect="1"/>
          </p:cNvPicPr>
          <p:nvPr/>
        </p:nvPicPr>
        <p:blipFill>
          <a:blip r:embed="rId2"/>
          <a:stretch>
            <a:fillRect/>
          </a:stretch>
        </p:blipFill>
        <p:spPr>
          <a:xfrm>
            <a:off x="0" y="1491337"/>
            <a:ext cx="8976050" cy="2366842"/>
          </a:xfrm>
          <a:prstGeom prst="rect">
            <a:avLst/>
          </a:prstGeom>
        </p:spPr>
      </p:pic>
    </p:spTree>
    <p:extLst>
      <p:ext uri="{BB962C8B-B14F-4D97-AF65-F5344CB8AC3E}">
        <p14:creationId xmlns:p14="http://schemas.microsoft.com/office/powerpoint/2010/main" val="2639536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p:cNvSpPr txBox="1"/>
          <p:nvPr/>
        </p:nvSpPr>
        <p:spPr>
          <a:xfrm>
            <a:off x="419720" y="126510"/>
            <a:ext cx="3779056" cy="400110"/>
          </a:xfrm>
          <a:prstGeom prst="rect">
            <a:avLst/>
          </a:prstGeom>
          <a:noFill/>
        </p:spPr>
        <p:txBody>
          <a:bodyPr wrap="square" rtlCol="0">
            <a:spAutoFit/>
          </a:bodyPr>
          <a:lstStyle/>
          <a:p>
            <a:r>
              <a:rPr lang="es-ES" sz="2000" b="1" dirty="0" smtClean="0">
                <a:solidFill>
                  <a:schemeClr val="bg1"/>
                </a:solidFill>
                <a:latin typeface="Calibri"/>
                <a:cs typeface="Calibri"/>
              </a:rPr>
              <a:t>1.1 DICCIONARIO DE DATOS</a:t>
            </a:r>
            <a:endParaRPr lang="es-ES" sz="2000" b="1" dirty="0">
              <a:solidFill>
                <a:schemeClr val="bg1"/>
              </a:solidFill>
              <a:latin typeface="Calibri"/>
              <a:cs typeface="Calibri"/>
            </a:endParaRPr>
          </a:p>
        </p:txBody>
      </p:sp>
      <p:pic>
        <p:nvPicPr>
          <p:cNvPr id="2" name="Imagen 1"/>
          <p:cNvPicPr>
            <a:picLocks noChangeAspect="1"/>
          </p:cNvPicPr>
          <p:nvPr/>
        </p:nvPicPr>
        <p:blipFill>
          <a:blip r:embed="rId2"/>
          <a:stretch>
            <a:fillRect/>
          </a:stretch>
        </p:blipFill>
        <p:spPr>
          <a:xfrm>
            <a:off x="205273" y="1307146"/>
            <a:ext cx="8621486" cy="3046077"/>
          </a:xfrm>
          <a:prstGeom prst="rect">
            <a:avLst/>
          </a:prstGeom>
        </p:spPr>
      </p:pic>
    </p:spTree>
    <p:extLst>
      <p:ext uri="{BB962C8B-B14F-4D97-AF65-F5344CB8AC3E}">
        <p14:creationId xmlns:p14="http://schemas.microsoft.com/office/powerpoint/2010/main" val="2592914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062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adroTexto 14"/>
          <p:cNvSpPr txBox="1"/>
          <p:nvPr/>
        </p:nvSpPr>
        <p:spPr>
          <a:xfrm>
            <a:off x="799165" y="319343"/>
            <a:ext cx="2591262" cy="400110"/>
          </a:xfrm>
          <a:prstGeom prst="rect">
            <a:avLst/>
          </a:prstGeom>
          <a:noFill/>
        </p:spPr>
        <p:txBody>
          <a:bodyPr wrap="square" rtlCol="0">
            <a:spAutoFit/>
          </a:bodyPr>
          <a:lstStyle/>
          <a:p>
            <a:r>
              <a:rPr lang="es-ES" sz="2000" b="1" dirty="0" smtClean="0">
                <a:solidFill>
                  <a:schemeClr val="bg1"/>
                </a:solidFill>
                <a:latin typeface="Calibri"/>
                <a:cs typeface="Calibri"/>
              </a:rPr>
              <a:t>OBJETIVO GENERAL</a:t>
            </a:r>
            <a:endParaRPr lang="es-ES" sz="2000" b="1" dirty="0">
              <a:solidFill>
                <a:schemeClr val="bg1"/>
              </a:solidFill>
              <a:latin typeface="Calibri"/>
              <a:cs typeface="Calibri"/>
            </a:endParaRPr>
          </a:p>
        </p:txBody>
      </p:sp>
      <p:sp>
        <p:nvSpPr>
          <p:cNvPr id="17" name="CuadroTexto 16"/>
          <p:cNvSpPr txBox="1"/>
          <p:nvPr/>
        </p:nvSpPr>
        <p:spPr>
          <a:xfrm>
            <a:off x="990199" y="1876079"/>
            <a:ext cx="2591262" cy="338554"/>
          </a:xfrm>
          <a:prstGeom prst="rect">
            <a:avLst/>
          </a:prstGeom>
          <a:noFill/>
        </p:spPr>
        <p:txBody>
          <a:bodyPr wrap="square" rtlCol="0">
            <a:spAutoFit/>
          </a:bodyPr>
          <a:lstStyle/>
          <a:p>
            <a:r>
              <a:rPr lang="es-ES" sz="1600" b="1" dirty="0" smtClean="0">
                <a:solidFill>
                  <a:srgbClr val="5E5C5D"/>
                </a:solidFill>
                <a:latin typeface="Calibri"/>
                <a:cs typeface="Calibri"/>
              </a:rPr>
              <a:t>Destacado</a:t>
            </a:r>
            <a:endParaRPr lang="es-ES" sz="1600" b="1" dirty="0">
              <a:solidFill>
                <a:srgbClr val="5E5C5D"/>
              </a:solidFill>
              <a:latin typeface="Calibri"/>
              <a:cs typeface="Calibri"/>
            </a:endParaRPr>
          </a:p>
        </p:txBody>
      </p:sp>
      <p:sp>
        <p:nvSpPr>
          <p:cNvPr id="18" name="CuadroTexto 17"/>
          <p:cNvSpPr txBox="1"/>
          <p:nvPr/>
        </p:nvSpPr>
        <p:spPr>
          <a:xfrm>
            <a:off x="990198" y="2502826"/>
            <a:ext cx="6694481" cy="1028423"/>
          </a:xfrm>
          <a:prstGeom prst="rect">
            <a:avLst/>
          </a:prstGeom>
          <a:noFill/>
        </p:spPr>
        <p:txBody>
          <a:bodyPr wrap="square" rtlCol="0">
            <a:spAutoFit/>
          </a:bodyPr>
          <a:lstStyle/>
          <a:p>
            <a:pPr>
              <a:lnSpc>
                <a:spcPct val="150000"/>
              </a:lnSpc>
            </a:pPr>
            <a:r>
              <a:rPr lang="es-ES" sz="1400" dirty="0" smtClean="0">
                <a:solidFill>
                  <a:srgbClr val="5E5C5D"/>
                </a:solidFill>
                <a:cs typeface="Calibri"/>
              </a:rPr>
              <a:t>Se </a:t>
            </a:r>
            <a:r>
              <a:rPr lang="es-ES" sz="1400" dirty="0">
                <a:solidFill>
                  <a:srgbClr val="5E5C5D"/>
                </a:solidFill>
                <a:cs typeface="Calibri"/>
              </a:rPr>
              <a:t>busca implementar un software el cual facilite la venta online de productos, el sistema contará con bases de datos para el seguimiento y mejor manejo del inventario y el conteo de los </a:t>
            </a:r>
            <a:r>
              <a:rPr lang="es-ES" sz="1400" dirty="0" smtClean="0">
                <a:solidFill>
                  <a:srgbClr val="5E5C5D"/>
                </a:solidFill>
                <a:cs typeface="Calibri"/>
              </a:rPr>
              <a:t>clientes.</a:t>
            </a:r>
            <a:endParaRPr lang="es-ES" sz="1400" dirty="0">
              <a:solidFill>
                <a:srgbClr val="5E5C5D"/>
              </a:solidFill>
              <a:latin typeface="Calibri"/>
              <a:cs typeface="Calibri"/>
            </a:endParaRPr>
          </a:p>
        </p:txBody>
      </p:sp>
      <p:pic>
        <p:nvPicPr>
          <p:cNvPr id="19" name="Imagen 18"/>
          <p:cNvPicPr>
            <a:picLocks noChangeAspect="1"/>
          </p:cNvPicPr>
          <p:nvPr/>
        </p:nvPicPr>
        <p:blipFill>
          <a:blip r:embed="rId2"/>
          <a:stretch>
            <a:fillRect/>
          </a:stretch>
        </p:blipFill>
        <p:spPr>
          <a:xfrm>
            <a:off x="1101721" y="1758093"/>
            <a:ext cx="265430" cy="41910"/>
          </a:xfrm>
          <a:prstGeom prst="rect">
            <a:avLst/>
          </a:prstGeom>
        </p:spPr>
      </p:pic>
    </p:spTree>
    <p:extLst>
      <p:ext uri="{BB962C8B-B14F-4D97-AF65-F5344CB8AC3E}">
        <p14:creationId xmlns:p14="http://schemas.microsoft.com/office/powerpoint/2010/main" val="2201805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830997"/>
          </a:xfrm>
          <a:prstGeom prst="rect">
            <a:avLst/>
          </a:prstGeom>
          <a:noFill/>
        </p:spPr>
        <p:txBody>
          <a:bodyPr wrap="square" rtlCol="0">
            <a:spAutoFit/>
          </a:bodyPr>
          <a:lstStyle/>
          <a:p>
            <a:r>
              <a:rPr lang="es-ES" sz="2400" b="1" dirty="0" smtClean="0">
                <a:solidFill>
                  <a:schemeClr val="bg1"/>
                </a:solidFill>
                <a:latin typeface="Calibri"/>
                <a:cs typeface="Calibri"/>
              </a:rPr>
              <a:t>OBJETIVOS ESPECIFICOS</a:t>
            </a:r>
            <a:endParaRPr lang="es-ES" sz="2400" b="1" dirty="0">
              <a:solidFill>
                <a:schemeClr val="bg1"/>
              </a:solidFill>
              <a:latin typeface="Calibri"/>
              <a:cs typeface="Calibri"/>
            </a:endParaRPr>
          </a:p>
        </p:txBody>
      </p:sp>
      <p:pic>
        <p:nvPicPr>
          <p:cNvPr id="4" name="Imagen 3"/>
          <p:cNvPicPr>
            <a:picLocks noChangeAspect="1"/>
          </p:cNvPicPr>
          <p:nvPr/>
        </p:nvPicPr>
        <p:blipFill>
          <a:blip r:embed="rId2"/>
          <a:stretch>
            <a:fillRect/>
          </a:stretch>
        </p:blipFill>
        <p:spPr>
          <a:xfrm>
            <a:off x="613148" y="1769688"/>
            <a:ext cx="990600" cy="50800"/>
          </a:xfrm>
          <a:prstGeom prst="rect">
            <a:avLst/>
          </a:prstGeom>
        </p:spPr>
      </p:pic>
      <p:sp>
        <p:nvSpPr>
          <p:cNvPr id="6" name="CuadroTexto 5"/>
          <p:cNvSpPr txBox="1"/>
          <p:nvPr/>
        </p:nvSpPr>
        <p:spPr>
          <a:xfrm>
            <a:off x="4352198" y="977717"/>
            <a:ext cx="3885416" cy="3539430"/>
          </a:xfrm>
          <a:prstGeom prst="rect">
            <a:avLst/>
          </a:prstGeom>
          <a:noFill/>
        </p:spPr>
        <p:txBody>
          <a:bodyPr wrap="square" rtlCol="0">
            <a:spAutoFit/>
          </a:bodyPr>
          <a:lstStyle/>
          <a:p>
            <a:pPr marL="285750" indent="-285750">
              <a:buFontTx/>
              <a:buChar char="-"/>
            </a:pPr>
            <a:r>
              <a:rPr lang="es-ES" sz="1400" dirty="0" smtClean="0">
                <a:solidFill>
                  <a:srgbClr val="5E5C5D"/>
                </a:solidFill>
                <a:cs typeface="Calibri"/>
              </a:rPr>
              <a:t>Aumentaremos </a:t>
            </a:r>
            <a:r>
              <a:rPr lang="es-ES" sz="1400" dirty="0">
                <a:solidFill>
                  <a:srgbClr val="5E5C5D"/>
                </a:solidFill>
                <a:cs typeface="Calibri"/>
              </a:rPr>
              <a:t>el caudal de clientes y la comercialización de las empresas que usarán la plataforma </a:t>
            </a:r>
            <a:endParaRPr lang="es-ES" sz="1400" dirty="0" smtClean="0">
              <a:solidFill>
                <a:srgbClr val="5E5C5D"/>
              </a:solidFill>
              <a:cs typeface="Calibri"/>
            </a:endParaRPr>
          </a:p>
          <a:p>
            <a:pPr marL="285750" indent="-285750">
              <a:buFontTx/>
              <a:buChar char="-"/>
            </a:pPr>
            <a:endParaRPr lang="es-ES" sz="1400" dirty="0">
              <a:solidFill>
                <a:srgbClr val="5E5C5D"/>
              </a:solidFill>
              <a:cs typeface="Calibri"/>
            </a:endParaRPr>
          </a:p>
          <a:p>
            <a:pPr marL="285750" indent="-285750">
              <a:buFontTx/>
              <a:buChar char="-"/>
            </a:pPr>
            <a:endParaRPr lang="es-ES" sz="1400" dirty="0">
              <a:solidFill>
                <a:srgbClr val="5E5C5D"/>
              </a:solidFill>
              <a:cs typeface="Calibri"/>
            </a:endParaRPr>
          </a:p>
          <a:p>
            <a:pPr marL="285750" indent="-285750">
              <a:buFontTx/>
              <a:buChar char="-"/>
            </a:pPr>
            <a:r>
              <a:rPr lang="es-ES" sz="1400" dirty="0" smtClean="0">
                <a:solidFill>
                  <a:srgbClr val="5E5C5D"/>
                </a:solidFill>
                <a:cs typeface="Calibri"/>
              </a:rPr>
              <a:t>Implementaremos </a:t>
            </a:r>
            <a:r>
              <a:rPr lang="es-ES" sz="1400" dirty="0">
                <a:solidFill>
                  <a:srgbClr val="5E5C5D"/>
                </a:solidFill>
                <a:cs typeface="Calibri"/>
              </a:rPr>
              <a:t>bases de datos que ayudaran con el control y seguimiento de los clientes y </a:t>
            </a:r>
            <a:r>
              <a:rPr lang="es-ES" sz="1400" dirty="0" smtClean="0">
                <a:solidFill>
                  <a:srgbClr val="5E5C5D"/>
                </a:solidFill>
                <a:cs typeface="Calibri"/>
              </a:rPr>
              <a:t>pedidos</a:t>
            </a:r>
          </a:p>
          <a:p>
            <a:pPr marL="285750" indent="-285750">
              <a:buFontTx/>
              <a:buChar char="-"/>
            </a:pPr>
            <a:endParaRPr lang="es-ES" sz="1400" dirty="0">
              <a:solidFill>
                <a:srgbClr val="5E5C5D"/>
              </a:solidFill>
              <a:cs typeface="Calibri"/>
            </a:endParaRPr>
          </a:p>
          <a:p>
            <a:pPr marL="285750" indent="-285750">
              <a:buFontTx/>
              <a:buChar char="-"/>
            </a:pPr>
            <a:endParaRPr lang="es-ES" sz="1400" dirty="0">
              <a:solidFill>
                <a:srgbClr val="5E5C5D"/>
              </a:solidFill>
              <a:cs typeface="Calibri"/>
            </a:endParaRPr>
          </a:p>
          <a:p>
            <a:pPr marL="285750" indent="-285750">
              <a:buFontTx/>
              <a:buChar char="-"/>
            </a:pPr>
            <a:r>
              <a:rPr lang="es-ES" sz="1400" dirty="0" smtClean="0">
                <a:solidFill>
                  <a:srgbClr val="5E5C5D"/>
                </a:solidFill>
                <a:cs typeface="Calibri"/>
              </a:rPr>
              <a:t>Generaremos </a:t>
            </a:r>
            <a:r>
              <a:rPr lang="es-ES" sz="1400" dirty="0">
                <a:solidFill>
                  <a:srgbClr val="5E5C5D"/>
                </a:solidFill>
                <a:cs typeface="Calibri"/>
              </a:rPr>
              <a:t>una alerta que indique cuando un producto esté agotado en el inventario informando al cliente y al administrador de la </a:t>
            </a:r>
            <a:r>
              <a:rPr lang="es-ES" sz="1400" dirty="0" smtClean="0">
                <a:solidFill>
                  <a:srgbClr val="5E5C5D"/>
                </a:solidFill>
                <a:cs typeface="Calibri"/>
              </a:rPr>
              <a:t>plataforma</a:t>
            </a:r>
          </a:p>
          <a:p>
            <a:pPr marL="285750" indent="-285750">
              <a:buFontTx/>
              <a:buChar char="-"/>
            </a:pPr>
            <a:endParaRPr lang="es-ES" sz="1400" dirty="0">
              <a:solidFill>
                <a:srgbClr val="5E5C5D"/>
              </a:solidFill>
              <a:cs typeface="Calibri"/>
            </a:endParaRPr>
          </a:p>
          <a:p>
            <a:pPr marL="285750" indent="-285750">
              <a:buFontTx/>
              <a:buChar char="-"/>
            </a:pPr>
            <a:endParaRPr lang="es-ES" sz="1400" dirty="0">
              <a:solidFill>
                <a:srgbClr val="5E5C5D"/>
              </a:solidFill>
              <a:cs typeface="Calibri"/>
            </a:endParaRPr>
          </a:p>
        </p:txBody>
      </p:sp>
    </p:spTree>
    <p:extLst>
      <p:ext uri="{BB962C8B-B14F-4D97-AF65-F5344CB8AC3E}">
        <p14:creationId xmlns:p14="http://schemas.microsoft.com/office/powerpoint/2010/main" val="1288738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867588" y="153532"/>
            <a:ext cx="4687235" cy="400110"/>
          </a:xfrm>
          <a:prstGeom prst="rect">
            <a:avLst/>
          </a:prstGeom>
          <a:noFill/>
        </p:spPr>
        <p:txBody>
          <a:bodyPr wrap="square" rtlCol="0">
            <a:spAutoFit/>
          </a:bodyPr>
          <a:lstStyle/>
          <a:p>
            <a:r>
              <a:rPr lang="es-ES" sz="2000" b="1" dirty="0" smtClean="0">
                <a:solidFill>
                  <a:srgbClr val="E8E6E8"/>
                </a:solidFill>
                <a:latin typeface="Calibri"/>
                <a:cs typeface="Calibri"/>
              </a:rPr>
              <a:t>PLANTEAMIENTO DEL PROBLEMA </a:t>
            </a:r>
            <a:endParaRPr lang="es-ES" sz="2000" b="1" dirty="0">
              <a:solidFill>
                <a:srgbClr val="E8E6E8"/>
              </a:solidFill>
              <a:latin typeface="Calibri"/>
              <a:cs typeface="Calibri"/>
            </a:endParaRPr>
          </a:p>
        </p:txBody>
      </p:sp>
      <p:sp>
        <p:nvSpPr>
          <p:cNvPr id="17" name="CuadroTexto 16"/>
          <p:cNvSpPr txBox="1"/>
          <p:nvPr/>
        </p:nvSpPr>
        <p:spPr>
          <a:xfrm>
            <a:off x="990198" y="1687453"/>
            <a:ext cx="2591262" cy="338554"/>
          </a:xfrm>
          <a:prstGeom prst="rect">
            <a:avLst/>
          </a:prstGeom>
          <a:noFill/>
        </p:spPr>
        <p:txBody>
          <a:bodyPr wrap="square" rtlCol="0">
            <a:spAutoFit/>
          </a:bodyPr>
          <a:lstStyle/>
          <a:p>
            <a:r>
              <a:rPr lang="es-ES" sz="1600" b="1" dirty="0" smtClean="0">
                <a:solidFill>
                  <a:srgbClr val="5E5C5D"/>
                </a:solidFill>
                <a:latin typeface="Calibri"/>
                <a:cs typeface="Calibri"/>
              </a:rPr>
              <a:t>Destacado</a:t>
            </a:r>
            <a:endParaRPr lang="es-ES" sz="1600" b="1" dirty="0">
              <a:solidFill>
                <a:srgbClr val="5E5C5D"/>
              </a:solidFill>
              <a:latin typeface="Calibri"/>
              <a:cs typeface="Calibri"/>
            </a:endParaRPr>
          </a:p>
        </p:txBody>
      </p:sp>
      <p:sp>
        <p:nvSpPr>
          <p:cNvPr id="18" name="CuadroTexto 17"/>
          <p:cNvSpPr txBox="1"/>
          <p:nvPr/>
        </p:nvSpPr>
        <p:spPr>
          <a:xfrm>
            <a:off x="940434" y="2313668"/>
            <a:ext cx="7070091" cy="1277273"/>
          </a:xfrm>
          <a:prstGeom prst="rect">
            <a:avLst/>
          </a:prstGeom>
          <a:noFill/>
        </p:spPr>
        <p:txBody>
          <a:bodyPr wrap="square" rtlCol="0">
            <a:spAutoFit/>
          </a:bodyPr>
          <a:lstStyle/>
          <a:p>
            <a:pPr>
              <a:lnSpc>
                <a:spcPct val="150000"/>
              </a:lnSpc>
            </a:pPr>
            <a:r>
              <a:rPr lang="es-ES" sz="1400" dirty="0" smtClean="0">
                <a:solidFill>
                  <a:srgbClr val="5E5C5D"/>
                </a:solidFill>
                <a:cs typeface="Calibri"/>
              </a:rPr>
              <a:t>El </a:t>
            </a:r>
            <a:r>
              <a:rPr lang="es-ES" sz="1400" dirty="0">
                <a:solidFill>
                  <a:srgbClr val="5E5C5D"/>
                </a:solidFill>
                <a:cs typeface="Calibri"/>
              </a:rPr>
              <a:t>principal problema que se busca solucionar es la falta de control sobre las ventas de un establecimiento de venta de licores al por mayor y la falta de control sobre sus clientes lo cual puede generar retrocesos en el proceso de ventas y pérdidas de dinero y tiempo. </a:t>
            </a:r>
            <a:endParaRPr lang="es-ES" sz="1400" dirty="0" smtClean="0">
              <a:solidFill>
                <a:srgbClr val="5E5C5D"/>
              </a:solidFill>
              <a:cs typeface="Calibri"/>
            </a:endParaRPr>
          </a:p>
          <a:p>
            <a:pPr marL="285750" indent="-285750">
              <a:buFontTx/>
              <a:buChar char="-"/>
            </a:pPr>
            <a:endParaRPr lang="es-ES" sz="1400" dirty="0">
              <a:solidFill>
                <a:srgbClr val="5E5C5D"/>
              </a:solidFill>
              <a:latin typeface="Calibri"/>
              <a:cs typeface="Calibri"/>
            </a:endParaRPr>
          </a:p>
        </p:txBody>
      </p:sp>
      <p:pic>
        <p:nvPicPr>
          <p:cNvPr id="19" name="Imagen 18"/>
          <p:cNvPicPr>
            <a:picLocks noChangeAspect="1"/>
          </p:cNvPicPr>
          <p:nvPr/>
        </p:nvPicPr>
        <p:blipFill>
          <a:blip r:embed="rId2"/>
          <a:stretch>
            <a:fillRect/>
          </a:stretch>
        </p:blipFill>
        <p:spPr>
          <a:xfrm>
            <a:off x="1101721" y="1507279"/>
            <a:ext cx="265430" cy="41910"/>
          </a:xfrm>
          <a:prstGeom prst="rect">
            <a:avLst/>
          </a:prstGeom>
        </p:spPr>
      </p:pic>
    </p:spTree>
    <p:extLst>
      <p:ext uri="{BB962C8B-B14F-4D97-AF65-F5344CB8AC3E}">
        <p14:creationId xmlns:p14="http://schemas.microsoft.com/office/powerpoint/2010/main" val="2953930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830997"/>
          </a:xfrm>
          <a:prstGeom prst="rect">
            <a:avLst/>
          </a:prstGeom>
          <a:noFill/>
        </p:spPr>
        <p:txBody>
          <a:bodyPr wrap="square" rtlCol="0">
            <a:spAutoFit/>
          </a:bodyPr>
          <a:lstStyle/>
          <a:p>
            <a:r>
              <a:rPr lang="es-ES" sz="2400" b="1" dirty="0" smtClean="0">
                <a:solidFill>
                  <a:schemeClr val="bg1"/>
                </a:solidFill>
                <a:latin typeface="Calibri"/>
                <a:cs typeface="Calibri"/>
              </a:rPr>
              <a:t>ALCANCE DEL PROYECTO</a:t>
            </a:r>
            <a:endParaRPr lang="es-ES" sz="2400" b="1" dirty="0">
              <a:solidFill>
                <a:schemeClr val="bg1"/>
              </a:solidFill>
              <a:latin typeface="Calibri"/>
              <a:cs typeface="Calibri"/>
            </a:endParaRPr>
          </a:p>
        </p:txBody>
      </p:sp>
      <p:pic>
        <p:nvPicPr>
          <p:cNvPr id="4" name="Imagen 3"/>
          <p:cNvPicPr>
            <a:picLocks noChangeAspect="1"/>
          </p:cNvPicPr>
          <p:nvPr/>
        </p:nvPicPr>
        <p:blipFill>
          <a:blip r:embed="rId2"/>
          <a:stretch>
            <a:fillRect/>
          </a:stretch>
        </p:blipFill>
        <p:spPr>
          <a:xfrm>
            <a:off x="613148" y="1769688"/>
            <a:ext cx="990600" cy="50800"/>
          </a:xfrm>
          <a:prstGeom prst="rect">
            <a:avLst/>
          </a:prstGeom>
        </p:spPr>
      </p:pic>
      <p:sp>
        <p:nvSpPr>
          <p:cNvPr id="6" name="CuadroTexto 5"/>
          <p:cNvSpPr txBox="1"/>
          <p:nvPr/>
        </p:nvSpPr>
        <p:spPr>
          <a:xfrm>
            <a:off x="3886200" y="381000"/>
            <a:ext cx="5029200" cy="4293483"/>
          </a:xfrm>
          <a:prstGeom prst="rect">
            <a:avLst/>
          </a:prstGeom>
          <a:noFill/>
        </p:spPr>
        <p:txBody>
          <a:bodyPr wrap="square" rtlCol="0">
            <a:spAutoFit/>
          </a:bodyPr>
          <a:lstStyle/>
          <a:p>
            <a:pPr>
              <a:lnSpc>
                <a:spcPct val="150000"/>
              </a:lnSpc>
            </a:pPr>
            <a:r>
              <a:rPr lang="es-ES" sz="1400" dirty="0" smtClean="0">
                <a:solidFill>
                  <a:srgbClr val="5E5C5D"/>
                </a:solidFill>
                <a:cs typeface="Calibri"/>
              </a:rPr>
              <a:t>Se </a:t>
            </a:r>
            <a:r>
              <a:rPr lang="es-ES" sz="1400" dirty="0">
                <a:solidFill>
                  <a:srgbClr val="5E5C5D"/>
                </a:solidFill>
                <a:cs typeface="Calibri"/>
              </a:rPr>
              <a:t>utilizará un control de edad para el ingreso a la página, al momento de realizar una compra se podrá visualizar el producto solicitado y en la base de datos se verán reflejadas las unidades disponibles, al momento de no haber unidades disponibles se generará en la página una alerta la cual indicará que el producto solicitado se encuentra agotado</a:t>
            </a:r>
            <a:r>
              <a:rPr lang="es-ES" sz="1400" dirty="0" smtClean="0">
                <a:solidFill>
                  <a:srgbClr val="5E5C5D"/>
                </a:solidFill>
                <a:cs typeface="Calibri"/>
              </a:rPr>
              <a:t>.</a:t>
            </a:r>
          </a:p>
          <a:p>
            <a:pPr marL="285750" indent="-285750">
              <a:lnSpc>
                <a:spcPct val="150000"/>
              </a:lnSpc>
              <a:buFontTx/>
              <a:buChar char="-"/>
            </a:pPr>
            <a:endParaRPr lang="es-ES" sz="1400" dirty="0">
              <a:solidFill>
                <a:srgbClr val="5E5C5D"/>
              </a:solidFill>
              <a:cs typeface="Calibri"/>
            </a:endParaRPr>
          </a:p>
          <a:p>
            <a:pPr>
              <a:lnSpc>
                <a:spcPct val="150000"/>
              </a:lnSpc>
            </a:pPr>
            <a:r>
              <a:rPr lang="es-ES" sz="1400" dirty="0">
                <a:solidFill>
                  <a:srgbClr val="5E5C5D"/>
                </a:solidFill>
                <a:cs typeface="Calibri"/>
              </a:rPr>
              <a:t>La plataforma contará con un idioma predeterminado en español, este será implementado a nivel regional</a:t>
            </a:r>
            <a:r>
              <a:rPr lang="es-ES" sz="1400" dirty="0" smtClean="0">
                <a:solidFill>
                  <a:srgbClr val="5E5C5D"/>
                </a:solidFill>
                <a:cs typeface="Calibri"/>
              </a:rPr>
              <a:t>.</a:t>
            </a:r>
          </a:p>
          <a:p>
            <a:pPr>
              <a:lnSpc>
                <a:spcPct val="150000"/>
              </a:lnSpc>
            </a:pPr>
            <a:endParaRPr lang="es-ES" sz="1400" dirty="0">
              <a:solidFill>
                <a:srgbClr val="5E5C5D"/>
              </a:solidFill>
              <a:cs typeface="Calibri"/>
            </a:endParaRPr>
          </a:p>
          <a:p>
            <a:pPr>
              <a:lnSpc>
                <a:spcPct val="150000"/>
              </a:lnSpc>
            </a:pPr>
            <a:r>
              <a:rPr lang="es-ES" sz="1400" dirty="0">
                <a:solidFill>
                  <a:srgbClr val="5E5C5D"/>
                </a:solidFill>
                <a:cs typeface="Calibri"/>
              </a:rPr>
              <a:t>No se realizarán ventas menores a 20 unidades, no se implementara el botón de chatea con nosotros y no se implementaran las ventas de accesorios. </a:t>
            </a:r>
          </a:p>
        </p:txBody>
      </p:sp>
    </p:spTree>
    <p:extLst>
      <p:ext uri="{BB962C8B-B14F-4D97-AF65-F5344CB8AC3E}">
        <p14:creationId xmlns:p14="http://schemas.microsoft.com/office/powerpoint/2010/main" val="1724791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954675" y="144887"/>
            <a:ext cx="2591262" cy="707886"/>
          </a:xfrm>
          <a:prstGeom prst="rect">
            <a:avLst/>
          </a:prstGeom>
          <a:noFill/>
        </p:spPr>
        <p:txBody>
          <a:bodyPr wrap="square" rtlCol="0">
            <a:spAutoFit/>
          </a:bodyPr>
          <a:lstStyle/>
          <a:p>
            <a:r>
              <a:rPr lang="es-ES" sz="2000" b="1" dirty="0" smtClean="0">
                <a:solidFill>
                  <a:srgbClr val="E8E6E8"/>
                </a:solidFill>
                <a:latin typeface="Calibri"/>
                <a:cs typeface="Calibri"/>
              </a:rPr>
              <a:t>LEVANTAMIENTO DE INFORMACIÓN</a:t>
            </a:r>
            <a:endParaRPr lang="es-ES" sz="2000" b="1" dirty="0">
              <a:solidFill>
                <a:srgbClr val="E8E6E8"/>
              </a:solidFill>
              <a:latin typeface="Calibri"/>
              <a:cs typeface="Calibri"/>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23" y="1082350"/>
            <a:ext cx="3340638" cy="4007114"/>
          </a:xfrm>
          <a:prstGeom prst="rect">
            <a:avLst/>
          </a:prstGeom>
        </p:spPr>
      </p:pic>
      <p:pic>
        <p:nvPicPr>
          <p:cNvPr id="4" name="Imagen 3"/>
          <p:cNvPicPr>
            <a:picLocks noChangeAspect="1"/>
          </p:cNvPicPr>
          <p:nvPr/>
        </p:nvPicPr>
        <p:blipFill>
          <a:blip r:embed="rId3"/>
          <a:stretch>
            <a:fillRect/>
          </a:stretch>
        </p:blipFill>
        <p:spPr>
          <a:xfrm>
            <a:off x="5295784" y="1082350"/>
            <a:ext cx="2682472" cy="4007114"/>
          </a:xfrm>
          <a:prstGeom prst="rect">
            <a:avLst/>
          </a:prstGeom>
        </p:spPr>
      </p:pic>
    </p:spTree>
    <p:extLst>
      <p:ext uri="{BB962C8B-B14F-4D97-AF65-F5344CB8AC3E}">
        <p14:creationId xmlns:p14="http://schemas.microsoft.com/office/powerpoint/2010/main" val="2950091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stretch>
            <a:fillRect/>
          </a:stretch>
        </p:blipFill>
        <p:spPr>
          <a:xfrm>
            <a:off x="1101721" y="1588551"/>
            <a:ext cx="241300" cy="38100"/>
          </a:xfrm>
          <a:prstGeom prst="rect">
            <a:avLst/>
          </a:prstGeom>
        </p:spPr>
      </p:pic>
      <p:sp>
        <p:nvSpPr>
          <p:cNvPr id="10" name="CuadroTexto 9"/>
          <p:cNvSpPr txBox="1"/>
          <p:nvPr/>
        </p:nvSpPr>
        <p:spPr>
          <a:xfrm>
            <a:off x="478424" y="214836"/>
            <a:ext cx="4665075" cy="400110"/>
          </a:xfrm>
          <a:prstGeom prst="rect">
            <a:avLst/>
          </a:prstGeom>
          <a:noFill/>
        </p:spPr>
        <p:txBody>
          <a:bodyPr wrap="square" rtlCol="0">
            <a:spAutoFit/>
          </a:bodyPr>
          <a:lstStyle/>
          <a:p>
            <a:r>
              <a:rPr lang="en-US" sz="2000" b="1" dirty="0">
                <a:solidFill>
                  <a:schemeClr val="bg1"/>
                </a:solidFill>
                <a:cs typeface="Calibri"/>
              </a:rPr>
              <a:t>Business Process Model and Notation</a:t>
            </a:r>
            <a:endParaRPr lang="es-ES" sz="2000" b="1" dirty="0">
              <a:solidFill>
                <a:schemeClr val="bg1"/>
              </a:solidFill>
              <a:latin typeface="Calibri"/>
              <a:cs typeface="Calibri"/>
            </a:endParaRPr>
          </a:p>
        </p:txBody>
      </p:sp>
      <p:pic>
        <p:nvPicPr>
          <p:cNvPr id="2" name="Imagen 1"/>
          <p:cNvPicPr>
            <a:picLocks noChangeAspect="1"/>
          </p:cNvPicPr>
          <p:nvPr/>
        </p:nvPicPr>
        <p:blipFill>
          <a:blip r:embed="rId3"/>
          <a:stretch>
            <a:fillRect/>
          </a:stretch>
        </p:blipFill>
        <p:spPr>
          <a:xfrm>
            <a:off x="421945" y="1059180"/>
            <a:ext cx="7967675" cy="3966072"/>
          </a:xfrm>
          <a:prstGeom prst="rect">
            <a:avLst/>
          </a:prstGeom>
        </p:spPr>
      </p:pic>
    </p:spTree>
    <p:extLst>
      <p:ext uri="{BB962C8B-B14F-4D97-AF65-F5344CB8AC3E}">
        <p14:creationId xmlns:p14="http://schemas.microsoft.com/office/powerpoint/2010/main" val="550308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35942" y="122641"/>
            <a:ext cx="2789280" cy="830997"/>
          </a:xfrm>
          <a:prstGeom prst="rect">
            <a:avLst/>
          </a:prstGeom>
          <a:noFill/>
        </p:spPr>
        <p:txBody>
          <a:bodyPr wrap="square" rtlCol="0">
            <a:spAutoFit/>
          </a:bodyPr>
          <a:lstStyle/>
          <a:p>
            <a:r>
              <a:rPr lang="es-ES" sz="2400" b="1" dirty="0" smtClean="0">
                <a:solidFill>
                  <a:schemeClr val="bg1"/>
                </a:solidFill>
                <a:latin typeface="Calibri"/>
                <a:cs typeface="Calibri"/>
              </a:rPr>
              <a:t>REQUERIMIENTOS FUNCIONALES</a:t>
            </a:r>
            <a:endParaRPr lang="es-ES" sz="2400" b="1" dirty="0">
              <a:solidFill>
                <a:schemeClr val="bg1"/>
              </a:solidFill>
              <a:latin typeface="Calibri"/>
              <a:cs typeface="Calibri"/>
            </a:endParaRPr>
          </a:p>
        </p:txBody>
      </p:sp>
      <p:sp>
        <p:nvSpPr>
          <p:cNvPr id="6" name="CuadroTexto 5"/>
          <p:cNvSpPr txBox="1"/>
          <p:nvPr/>
        </p:nvSpPr>
        <p:spPr>
          <a:xfrm>
            <a:off x="5343222" y="122641"/>
            <a:ext cx="2789280" cy="830997"/>
          </a:xfrm>
          <a:prstGeom prst="rect">
            <a:avLst/>
          </a:prstGeom>
          <a:noFill/>
        </p:spPr>
        <p:txBody>
          <a:bodyPr wrap="square" rtlCol="0">
            <a:spAutoFit/>
          </a:bodyPr>
          <a:lstStyle/>
          <a:p>
            <a:r>
              <a:rPr lang="es-ES" sz="2400" b="1" dirty="0" smtClean="0">
                <a:solidFill>
                  <a:srgbClr val="00B0F0"/>
                </a:solidFill>
                <a:latin typeface="Calibri"/>
                <a:cs typeface="Calibri"/>
              </a:rPr>
              <a:t>REQUERIMIENTOS NO FUNCIONALES</a:t>
            </a:r>
            <a:endParaRPr lang="es-ES" sz="2400" b="1" dirty="0">
              <a:solidFill>
                <a:srgbClr val="00B0F0"/>
              </a:solidFill>
              <a:latin typeface="Calibri"/>
              <a:cs typeface="Calibri"/>
            </a:endParaRPr>
          </a:p>
        </p:txBody>
      </p:sp>
      <p:pic>
        <p:nvPicPr>
          <p:cNvPr id="9" name="Imagen 8"/>
          <p:cNvPicPr>
            <a:picLocks noChangeAspect="1"/>
          </p:cNvPicPr>
          <p:nvPr/>
        </p:nvPicPr>
        <p:blipFill>
          <a:blip r:embed="rId2"/>
          <a:stretch>
            <a:fillRect/>
          </a:stretch>
        </p:blipFill>
        <p:spPr>
          <a:xfrm>
            <a:off x="360784" y="953638"/>
            <a:ext cx="2942253" cy="4034610"/>
          </a:xfrm>
          <a:prstGeom prst="rect">
            <a:avLst/>
          </a:prstGeom>
        </p:spPr>
      </p:pic>
      <p:pic>
        <p:nvPicPr>
          <p:cNvPr id="3" name="Imagen 2"/>
          <p:cNvPicPr>
            <a:picLocks noChangeAspect="1"/>
          </p:cNvPicPr>
          <p:nvPr/>
        </p:nvPicPr>
        <p:blipFill rotWithShape="1">
          <a:blip r:embed="rId3"/>
          <a:srcRect l="2617" t="5842" r="2657"/>
          <a:stretch/>
        </p:blipFill>
        <p:spPr>
          <a:xfrm>
            <a:off x="4587240" y="980258"/>
            <a:ext cx="3909060" cy="3981370"/>
          </a:xfrm>
          <a:prstGeom prst="rect">
            <a:avLst/>
          </a:prstGeom>
        </p:spPr>
      </p:pic>
    </p:spTree>
    <p:extLst>
      <p:ext uri="{BB962C8B-B14F-4D97-AF65-F5344CB8AC3E}">
        <p14:creationId xmlns:p14="http://schemas.microsoft.com/office/powerpoint/2010/main" val="1598112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478424" y="214836"/>
            <a:ext cx="4665075" cy="400110"/>
          </a:xfrm>
          <a:prstGeom prst="rect">
            <a:avLst/>
          </a:prstGeom>
          <a:noFill/>
        </p:spPr>
        <p:txBody>
          <a:bodyPr wrap="square" rtlCol="0">
            <a:spAutoFit/>
          </a:bodyPr>
          <a:lstStyle/>
          <a:p>
            <a:r>
              <a:rPr lang="es-ES" sz="2000" b="1" dirty="0" smtClean="0">
                <a:solidFill>
                  <a:schemeClr val="bg1"/>
                </a:solidFill>
                <a:latin typeface="Calibri"/>
                <a:cs typeface="Calibri"/>
              </a:rPr>
              <a:t>CUADRO CASOS DE USO</a:t>
            </a:r>
            <a:endParaRPr lang="es-ES" sz="2000" b="1" dirty="0">
              <a:solidFill>
                <a:schemeClr val="bg1"/>
              </a:solidFill>
              <a:latin typeface="Calibri"/>
              <a:cs typeface="Calibri"/>
            </a:endParaRPr>
          </a:p>
        </p:txBody>
      </p:sp>
      <p:graphicFrame>
        <p:nvGraphicFramePr>
          <p:cNvPr id="4" name="Tabla 3"/>
          <p:cNvGraphicFramePr>
            <a:graphicFrameLocks noGrp="1"/>
          </p:cNvGraphicFramePr>
          <p:nvPr>
            <p:extLst>
              <p:ext uri="{D42A27DB-BD31-4B8C-83A1-F6EECF244321}">
                <p14:modId xmlns:p14="http://schemas.microsoft.com/office/powerpoint/2010/main" val="3207454074"/>
              </p:ext>
            </p:extLst>
          </p:nvPr>
        </p:nvGraphicFramePr>
        <p:xfrm>
          <a:off x="4191000" y="854141"/>
          <a:ext cx="4704080" cy="2057211"/>
        </p:xfrm>
        <a:graphic>
          <a:graphicData uri="http://schemas.openxmlformats.org/drawingml/2006/table">
            <a:tbl>
              <a:tblPr firstRow="1" firstCol="1" bandRow="1">
                <a:tableStyleId>{D7AC3CCA-C797-4891-BE02-D94E43425B78}</a:tableStyleId>
              </a:tblPr>
              <a:tblGrid>
                <a:gridCol w="2165688"/>
                <a:gridCol w="1067051"/>
                <a:gridCol w="1471341"/>
              </a:tblGrid>
              <a:tr h="123273">
                <a:tc>
                  <a:txBody>
                    <a:bodyPr/>
                    <a:lstStyle/>
                    <a:p>
                      <a:pPr algn="l">
                        <a:lnSpc>
                          <a:spcPct val="107000"/>
                        </a:lnSpc>
                        <a:spcAft>
                          <a:spcPts val="0"/>
                        </a:spcAft>
                      </a:pPr>
                      <a:r>
                        <a:rPr lang="es-CO" sz="1100" dirty="0">
                          <a:effectLst/>
                        </a:rPr>
                        <a:t>NOMBRE CASO DE USO </a:t>
                      </a:r>
                      <a:endParaRPr lang="es-E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l">
                        <a:spcAft>
                          <a:spcPts val="0"/>
                        </a:spcAft>
                      </a:pPr>
                      <a:r>
                        <a:rPr lang="en-US" sz="1000">
                          <a:effectLst/>
                        </a:rPr>
                        <a:t>Consultar Información.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tr>
              <a:tr h="227813">
                <a:tc>
                  <a:txBody>
                    <a:bodyPr/>
                    <a:lstStyle/>
                    <a:p>
                      <a:pPr algn="l">
                        <a:lnSpc>
                          <a:spcPct val="107000"/>
                        </a:lnSpc>
                        <a:spcAft>
                          <a:spcPts val="0"/>
                        </a:spcAft>
                      </a:pPr>
                      <a:r>
                        <a:rPr lang="es-CO" sz="1100" dirty="0">
                          <a:effectLst/>
                        </a:rPr>
                        <a:t>DESCRIPCION </a:t>
                      </a:r>
                      <a:endParaRPr lang="es-E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l">
                        <a:lnSpc>
                          <a:spcPct val="107000"/>
                        </a:lnSpc>
                        <a:spcAft>
                          <a:spcPts val="0"/>
                        </a:spcAft>
                      </a:pPr>
                      <a:r>
                        <a:rPr lang="en-US" sz="1000">
                          <a:effectLst/>
                        </a:rPr>
                        <a:t>Muestra información general sobre los eventos y ofertas que el sistema ofrece.</a:t>
                      </a:r>
                      <a:endParaRPr lang="es-ES"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s-ES"/>
                    </a:p>
                  </a:txBody>
                  <a:tcPr/>
                </a:tc>
              </a:tr>
              <a:tr h="122480">
                <a:tc>
                  <a:txBody>
                    <a:bodyPr/>
                    <a:lstStyle/>
                    <a:p>
                      <a:pPr algn="l">
                        <a:lnSpc>
                          <a:spcPct val="107000"/>
                        </a:lnSpc>
                        <a:spcAft>
                          <a:spcPts val="0"/>
                        </a:spcAft>
                      </a:pPr>
                      <a:r>
                        <a:rPr lang="es-CO" sz="1100" dirty="0">
                          <a:effectLst/>
                        </a:rPr>
                        <a:t>DEPENDENCIA </a:t>
                      </a:r>
                      <a:endParaRPr lang="es-E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l">
                        <a:lnSpc>
                          <a:spcPct val="107000"/>
                        </a:lnSpc>
                        <a:spcAft>
                          <a:spcPts val="0"/>
                        </a:spcAft>
                      </a:pPr>
                      <a:r>
                        <a:rPr lang="es-CO" sz="1100">
                          <a:effectLst/>
                        </a:rPr>
                        <a:t>Productos seleccionados por el usuario.</a:t>
                      </a:r>
                      <a:endParaRPr lang="es-ES"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s-ES"/>
                    </a:p>
                  </a:txBody>
                  <a:tcPr/>
                </a:tc>
              </a:tr>
              <a:tr h="122480">
                <a:tc>
                  <a:txBody>
                    <a:bodyPr/>
                    <a:lstStyle/>
                    <a:p>
                      <a:pPr algn="l">
                        <a:lnSpc>
                          <a:spcPct val="107000"/>
                        </a:lnSpc>
                        <a:spcAft>
                          <a:spcPts val="0"/>
                        </a:spcAft>
                      </a:pPr>
                      <a:r>
                        <a:rPr lang="es-CO" sz="1100" dirty="0">
                          <a:effectLst/>
                        </a:rPr>
                        <a:t>ACTORES</a:t>
                      </a:r>
                      <a:endParaRPr lang="es-E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l">
                        <a:lnSpc>
                          <a:spcPct val="107000"/>
                        </a:lnSpc>
                        <a:spcAft>
                          <a:spcPts val="0"/>
                        </a:spcAft>
                      </a:pPr>
                      <a:r>
                        <a:rPr lang="es-CO" sz="1100">
                          <a:effectLst/>
                        </a:rPr>
                        <a:t>usuario y sistema</a:t>
                      </a:r>
                      <a:endParaRPr lang="es-ES"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s-ES"/>
                    </a:p>
                  </a:txBody>
                  <a:tcPr/>
                </a:tc>
              </a:tr>
              <a:tr h="250631">
                <a:tc>
                  <a:txBody>
                    <a:bodyPr/>
                    <a:lstStyle/>
                    <a:p>
                      <a:pPr algn="l">
                        <a:lnSpc>
                          <a:spcPct val="107000"/>
                        </a:lnSpc>
                        <a:spcAft>
                          <a:spcPts val="0"/>
                        </a:spcAft>
                      </a:pPr>
                      <a:r>
                        <a:rPr lang="es-CO" sz="1100">
                          <a:effectLst/>
                        </a:rPr>
                        <a:t>PRECONDICIONES</a:t>
                      </a:r>
                      <a:endParaRPr lang="es-ES"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l">
                        <a:lnSpc>
                          <a:spcPct val="107000"/>
                        </a:lnSpc>
                        <a:spcAft>
                          <a:spcPts val="0"/>
                        </a:spcAft>
                      </a:pPr>
                      <a:r>
                        <a:rPr lang="es-CO" sz="1100">
                          <a:effectLst/>
                        </a:rPr>
                        <a:t>Autenticación de usuario y seleccionar producto </a:t>
                      </a:r>
                      <a:endParaRPr lang="es-ES"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s-ES"/>
                    </a:p>
                  </a:txBody>
                  <a:tcPr/>
                </a:tc>
              </a:tr>
              <a:tr h="250631">
                <a:tc>
                  <a:txBody>
                    <a:bodyPr/>
                    <a:lstStyle/>
                    <a:p>
                      <a:pPr algn="l">
                        <a:lnSpc>
                          <a:spcPct val="107000"/>
                        </a:lnSpc>
                        <a:spcAft>
                          <a:spcPts val="0"/>
                        </a:spcAft>
                      </a:pPr>
                      <a:r>
                        <a:rPr lang="es-CO" sz="1100" dirty="0">
                          <a:effectLst/>
                        </a:rPr>
                        <a:t>POSTCONDICIONES </a:t>
                      </a:r>
                      <a:endParaRPr lang="es-E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l">
                        <a:lnSpc>
                          <a:spcPct val="107000"/>
                        </a:lnSpc>
                        <a:spcAft>
                          <a:spcPts val="0"/>
                        </a:spcAft>
                      </a:pPr>
                      <a:r>
                        <a:rPr lang="es-CO" sz="1100">
                          <a:effectLst/>
                        </a:rPr>
                        <a:t>Productos en promoción que sean seleccionados por el usuario</a:t>
                      </a:r>
                      <a:endParaRPr lang="es-ES"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s-ES"/>
                    </a:p>
                  </a:txBody>
                  <a:tcPr/>
                </a:tc>
              </a:tr>
              <a:tr h="122480">
                <a:tc>
                  <a:txBody>
                    <a:bodyPr/>
                    <a:lstStyle/>
                    <a:p>
                      <a:pPr algn="l">
                        <a:lnSpc>
                          <a:spcPct val="107000"/>
                        </a:lnSpc>
                        <a:spcAft>
                          <a:spcPts val="0"/>
                        </a:spcAft>
                      </a:pPr>
                      <a:r>
                        <a:rPr lang="es-CO" sz="1100">
                          <a:effectLst/>
                        </a:rPr>
                        <a:t>ESCENARIO PRINCIPAL</a:t>
                      </a:r>
                      <a:endParaRPr lang="es-ES"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s-CO" sz="1100">
                          <a:effectLst/>
                        </a:rPr>
                        <a:t>USUARIO         </a:t>
                      </a:r>
                      <a:endParaRPr lang="es-ES"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s-CO" sz="1100">
                          <a:effectLst/>
                        </a:rPr>
                        <a:t>SISTEMA</a:t>
                      </a:r>
                      <a:endParaRPr lang="es-ES"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250631">
                <a:tc>
                  <a:txBody>
                    <a:bodyPr/>
                    <a:lstStyle/>
                    <a:p>
                      <a:pPr algn="l">
                        <a:lnSpc>
                          <a:spcPct val="107000"/>
                        </a:lnSpc>
                        <a:spcAft>
                          <a:spcPts val="0"/>
                        </a:spcAft>
                      </a:pPr>
                      <a:r>
                        <a:rPr lang="es-CO" sz="1100">
                          <a:effectLst/>
                        </a:rPr>
                        <a:t>ALTERNATIVAS </a:t>
                      </a:r>
                      <a:endParaRPr lang="es-ES"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s-CO" sz="1100">
                          <a:effectLst/>
                        </a:rPr>
                        <a:t>Registro en la  plataforma</a:t>
                      </a:r>
                      <a:endParaRPr lang="es-ES"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s-CO" sz="1100" dirty="0">
                          <a:effectLst/>
                        </a:rPr>
                        <a:t>Generar servicio post-venta </a:t>
                      </a:r>
                      <a:endParaRPr lang="es-E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1919828236"/>
              </p:ext>
            </p:extLst>
          </p:nvPr>
        </p:nvGraphicFramePr>
        <p:xfrm>
          <a:off x="0" y="1135864"/>
          <a:ext cx="4067290" cy="3550975"/>
        </p:xfrm>
        <a:graphic>
          <a:graphicData uri="http://schemas.openxmlformats.org/drawingml/2006/table">
            <a:tbl>
              <a:tblPr firstRow="1" firstCol="1" bandRow="1">
                <a:tableStyleId>{616DA210-FB5B-4158-B5E0-FEB733F419BA}</a:tableStyleId>
              </a:tblPr>
              <a:tblGrid>
                <a:gridCol w="1872519"/>
                <a:gridCol w="922605"/>
                <a:gridCol w="1272166"/>
              </a:tblGrid>
              <a:tr h="160044">
                <a:tc>
                  <a:txBody>
                    <a:bodyPr/>
                    <a:lstStyle/>
                    <a:p>
                      <a:pPr algn="l">
                        <a:lnSpc>
                          <a:spcPct val="107000"/>
                        </a:lnSpc>
                        <a:spcAft>
                          <a:spcPts val="0"/>
                        </a:spcAft>
                      </a:pPr>
                      <a:r>
                        <a:rPr lang="es-CO" sz="900" dirty="0">
                          <a:effectLst/>
                        </a:rPr>
                        <a:t>NOMBRE CASO DE USO </a:t>
                      </a:r>
                      <a:endParaRPr lang="es-ES" sz="900" dirty="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c gridSpan="2">
                  <a:txBody>
                    <a:bodyPr/>
                    <a:lstStyle/>
                    <a:p>
                      <a:pPr algn="l">
                        <a:lnSpc>
                          <a:spcPct val="107000"/>
                        </a:lnSpc>
                        <a:spcAft>
                          <a:spcPts val="0"/>
                        </a:spcAft>
                      </a:pPr>
                      <a:r>
                        <a:rPr lang="es-CO" sz="900" dirty="0">
                          <a:effectLst/>
                        </a:rPr>
                        <a:t>Autenticación de usuario </a:t>
                      </a:r>
                      <a:endParaRPr lang="es-ES" sz="900" dirty="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c hMerge="1">
                  <a:txBody>
                    <a:bodyPr/>
                    <a:lstStyle/>
                    <a:p>
                      <a:endParaRPr lang="es-ES"/>
                    </a:p>
                  </a:txBody>
                  <a:tcPr/>
                </a:tc>
              </a:tr>
              <a:tr h="489424">
                <a:tc>
                  <a:txBody>
                    <a:bodyPr/>
                    <a:lstStyle/>
                    <a:p>
                      <a:pPr algn="l">
                        <a:lnSpc>
                          <a:spcPct val="107000"/>
                        </a:lnSpc>
                        <a:spcAft>
                          <a:spcPts val="0"/>
                        </a:spcAft>
                      </a:pPr>
                      <a:r>
                        <a:rPr lang="es-CO" sz="900" dirty="0">
                          <a:effectLst/>
                        </a:rPr>
                        <a:t>DESCRIPCION </a:t>
                      </a:r>
                      <a:endParaRPr lang="es-ES" sz="900" dirty="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c gridSpan="2">
                  <a:txBody>
                    <a:bodyPr/>
                    <a:lstStyle/>
                    <a:p>
                      <a:pPr algn="l">
                        <a:lnSpc>
                          <a:spcPct val="107000"/>
                        </a:lnSpc>
                        <a:spcAft>
                          <a:spcPts val="0"/>
                        </a:spcAft>
                      </a:pPr>
                      <a:r>
                        <a:rPr lang="en-US" sz="800">
                          <a:effectLst/>
                        </a:rPr>
                        <a:t>El Sistema podrá ser consultado por cualquier usuario dependiendo del módulo en el cual se encuentre y su </a:t>
                      </a:r>
                      <a:r>
                        <a:rPr lang="es-CO" sz="800">
                          <a:effectLst/>
                        </a:rPr>
                        <a:t>nivel</a:t>
                      </a:r>
                      <a:r>
                        <a:rPr lang="en-US" sz="800">
                          <a:effectLst/>
                        </a:rPr>
                        <a:t> de accesibilidad.</a:t>
                      </a:r>
                      <a:endParaRPr lang="es-ES" sz="90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c hMerge="1">
                  <a:txBody>
                    <a:bodyPr/>
                    <a:lstStyle/>
                    <a:p>
                      <a:endParaRPr lang="es-ES"/>
                    </a:p>
                  </a:txBody>
                  <a:tcPr/>
                </a:tc>
              </a:tr>
              <a:tr h="160044">
                <a:tc>
                  <a:txBody>
                    <a:bodyPr/>
                    <a:lstStyle/>
                    <a:p>
                      <a:pPr algn="l">
                        <a:lnSpc>
                          <a:spcPct val="107000"/>
                        </a:lnSpc>
                        <a:spcAft>
                          <a:spcPts val="0"/>
                        </a:spcAft>
                      </a:pPr>
                      <a:r>
                        <a:rPr lang="es-CO" sz="900">
                          <a:effectLst/>
                        </a:rPr>
                        <a:t>DEPENDENCIA </a:t>
                      </a:r>
                      <a:endParaRPr lang="es-ES" sz="90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c gridSpan="2">
                  <a:txBody>
                    <a:bodyPr/>
                    <a:lstStyle/>
                    <a:p>
                      <a:pPr algn="l">
                        <a:lnSpc>
                          <a:spcPct val="107000"/>
                        </a:lnSpc>
                        <a:spcAft>
                          <a:spcPts val="0"/>
                        </a:spcAft>
                      </a:pPr>
                      <a:r>
                        <a:rPr lang="es-CO" sz="900" dirty="0">
                          <a:effectLst/>
                        </a:rPr>
                        <a:t>AUTENTIFICACION DEL USUARIO </a:t>
                      </a:r>
                      <a:endParaRPr lang="es-ES" sz="900" dirty="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c hMerge="1">
                  <a:txBody>
                    <a:bodyPr/>
                    <a:lstStyle/>
                    <a:p>
                      <a:endParaRPr lang="es-ES"/>
                    </a:p>
                  </a:txBody>
                  <a:tcPr/>
                </a:tc>
              </a:tr>
              <a:tr h="160044">
                <a:tc>
                  <a:txBody>
                    <a:bodyPr/>
                    <a:lstStyle/>
                    <a:p>
                      <a:pPr algn="l">
                        <a:lnSpc>
                          <a:spcPct val="107000"/>
                        </a:lnSpc>
                        <a:spcAft>
                          <a:spcPts val="0"/>
                        </a:spcAft>
                      </a:pPr>
                      <a:r>
                        <a:rPr lang="es-CO" sz="900">
                          <a:effectLst/>
                        </a:rPr>
                        <a:t>ACTORES</a:t>
                      </a:r>
                      <a:endParaRPr lang="es-ES" sz="90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c gridSpan="2">
                  <a:txBody>
                    <a:bodyPr/>
                    <a:lstStyle/>
                    <a:p>
                      <a:pPr algn="l">
                        <a:lnSpc>
                          <a:spcPct val="107000"/>
                        </a:lnSpc>
                        <a:spcAft>
                          <a:spcPts val="0"/>
                        </a:spcAft>
                      </a:pPr>
                      <a:r>
                        <a:rPr lang="es-CO" sz="900">
                          <a:effectLst/>
                        </a:rPr>
                        <a:t>usuario y sistema</a:t>
                      </a:r>
                      <a:endParaRPr lang="es-ES" sz="90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c hMerge="1">
                  <a:txBody>
                    <a:bodyPr/>
                    <a:lstStyle/>
                    <a:p>
                      <a:endParaRPr lang="es-ES"/>
                    </a:p>
                  </a:txBody>
                  <a:tcPr/>
                </a:tc>
              </a:tr>
              <a:tr h="382556">
                <a:tc>
                  <a:txBody>
                    <a:bodyPr/>
                    <a:lstStyle/>
                    <a:p>
                      <a:pPr algn="l">
                        <a:lnSpc>
                          <a:spcPct val="107000"/>
                        </a:lnSpc>
                        <a:spcAft>
                          <a:spcPts val="0"/>
                        </a:spcAft>
                      </a:pPr>
                      <a:r>
                        <a:rPr lang="es-CO" sz="900">
                          <a:effectLst/>
                        </a:rPr>
                        <a:t>PRECONDICIONES</a:t>
                      </a:r>
                      <a:endParaRPr lang="es-ES" sz="90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c gridSpan="2">
                  <a:txBody>
                    <a:bodyPr/>
                    <a:lstStyle/>
                    <a:p>
                      <a:pPr algn="l">
                        <a:lnSpc>
                          <a:spcPct val="107000"/>
                        </a:lnSpc>
                        <a:spcAft>
                          <a:spcPts val="0"/>
                        </a:spcAft>
                      </a:pPr>
                      <a:r>
                        <a:rPr lang="es-CO" sz="900">
                          <a:effectLst/>
                        </a:rPr>
                        <a:t>Estar previamente registrado en la base de datos del sistema.</a:t>
                      </a:r>
                      <a:endParaRPr lang="es-ES" sz="90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c hMerge="1">
                  <a:txBody>
                    <a:bodyPr/>
                    <a:lstStyle/>
                    <a:p>
                      <a:endParaRPr lang="es-ES"/>
                    </a:p>
                  </a:txBody>
                  <a:tcPr/>
                </a:tc>
              </a:tr>
              <a:tr h="291693">
                <a:tc>
                  <a:txBody>
                    <a:bodyPr/>
                    <a:lstStyle/>
                    <a:p>
                      <a:pPr algn="l">
                        <a:lnSpc>
                          <a:spcPct val="107000"/>
                        </a:lnSpc>
                        <a:spcAft>
                          <a:spcPts val="0"/>
                        </a:spcAft>
                      </a:pPr>
                      <a:r>
                        <a:rPr lang="es-CO" sz="900">
                          <a:effectLst/>
                        </a:rPr>
                        <a:t>POSTCONDICIONES </a:t>
                      </a:r>
                      <a:endParaRPr lang="es-ES" sz="90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c gridSpan="2">
                  <a:txBody>
                    <a:bodyPr/>
                    <a:lstStyle/>
                    <a:p>
                      <a:pPr algn="l">
                        <a:lnSpc>
                          <a:spcPct val="107000"/>
                        </a:lnSpc>
                        <a:spcAft>
                          <a:spcPts val="0"/>
                        </a:spcAft>
                      </a:pPr>
                      <a:r>
                        <a:rPr lang="es-CO" sz="900">
                          <a:effectLst/>
                        </a:rPr>
                        <a:t>Si el usuario no interactúa con la plataforma por un lapso de un minuto la sesión caducara.  </a:t>
                      </a:r>
                      <a:endParaRPr lang="es-ES" sz="90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c hMerge="1">
                  <a:txBody>
                    <a:bodyPr/>
                    <a:lstStyle/>
                    <a:p>
                      <a:endParaRPr lang="es-ES"/>
                    </a:p>
                  </a:txBody>
                  <a:tcPr/>
                </a:tc>
              </a:tr>
              <a:tr h="160044">
                <a:tc>
                  <a:txBody>
                    <a:bodyPr/>
                    <a:lstStyle/>
                    <a:p>
                      <a:pPr algn="l">
                        <a:lnSpc>
                          <a:spcPct val="107000"/>
                        </a:lnSpc>
                        <a:spcAft>
                          <a:spcPts val="0"/>
                        </a:spcAft>
                      </a:pPr>
                      <a:r>
                        <a:rPr lang="es-CO" sz="900">
                          <a:effectLst/>
                        </a:rPr>
                        <a:t>ESCENARIO PRINCIPAL</a:t>
                      </a:r>
                      <a:endParaRPr lang="es-ES" sz="90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c>
                  <a:txBody>
                    <a:bodyPr/>
                    <a:lstStyle/>
                    <a:p>
                      <a:pPr algn="l">
                        <a:lnSpc>
                          <a:spcPct val="107000"/>
                        </a:lnSpc>
                        <a:spcAft>
                          <a:spcPts val="0"/>
                        </a:spcAft>
                      </a:pPr>
                      <a:r>
                        <a:rPr lang="es-CO" sz="900" dirty="0">
                          <a:effectLst/>
                        </a:rPr>
                        <a:t>USUARIO         </a:t>
                      </a:r>
                      <a:endParaRPr lang="es-ES" sz="900" dirty="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c>
                  <a:txBody>
                    <a:bodyPr/>
                    <a:lstStyle/>
                    <a:p>
                      <a:pPr algn="l">
                        <a:lnSpc>
                          <a:spcPct val="107000"/>
                        </a:lnSpc>
                        <a:spcAft>
                          <a:spcPts val="0"/>
                        </a:spcAft>
                      </a:pPr>
                      <a:r>
                        <a:rPr lang="es-CO" sz="900">
                          <a:effectLst/>
                        </a:rPr>
                        <a:t>SISTEMA</a:t>
                      </a:r>
                      <a:endParaRPr lang="es-ES" sz="90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r>
              <a:tr h="437539">
                <a:tc>
                  <a:txBody>
                    <a:bodyPr/>
                    <a:lstStyle/>
                    <a:p>
                      <a:pPr algn="l">
                        <a:lnSpc>
                          <a:spcPct val="107000"/>
                        </a:lnSpc>
                        <a:spcAft>
                          <a:spcPts val="0"/>
                        </a:spcAft>
                      </a:pPr>
                      <a:r>
                        <a:rPr lang="es-CO" sz="900">
                          <a:effectLst/>
                        </a:rPr>
                        <a:t>ALTERNATIVAS </a:t>
                      </a:r>
                      <a:endParaRPr lang="es-ES" sz="90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c>
                  <a:txBody>
                    <a:bodyPr/>
                    <a:lstStyle/>
                    <a:p>
                      <a:pPr algn="l">
                        <a:lnSpc>
                          <a:spcPct val="107000"/>
                        </a:lnSpc>
                        <a:spcAft>
                          <a:spcPts val="0"/>
                        </a:spcAft>
                      </a:pPr>
                      <a:r>
                        <a:rPr lang="es-CO" sz="900">
                          <a:effectLst/>
                        </a:rPr>
                        <a:t>Seleccionar “Olvidaste tu contraseña”</a:t>
                      </a:r>
                      <a:endParaRPr lang="es-ES" sz="90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c>
                  <a:txBody>
                    <a:bodyPr/>
                    <a:lstStyle/>
                    <a:p>
                      <a:pPr algn="l">
                        <a:lnSpc>
                          <a:spcPct val="107000"/>
                        </a:lnSpc>
                        <a:spcAft>
                          <a:spcPts val="0"/>
                        </a:spcAft>
                      </a:pPr>
                      <a:r>
                        <a:rPr lang="es-CO" sz="900">
                          <a:effectLst/>
                        </a:rPr>
                        <a:t>Realizar preguntas de seguridad para restablecer contraseña </a:t>
                      </a:r>
                      <a:endParaRPr lang="es-ES" sz="90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r>
              <a:tr h="1020925">
                <a:tc>
                  <a:txBody>
                    <a:bodyPr/>
                    <a:lstStyle/>
                    <a:p>
                      <a:pPr algn="l">
                        <a:lnSpc>
                          <a:spcPct val="107000"/>
                        </a:lnSpc>
                        <a:spcAft>
                          <a:spcPts val="0"/>
                        </a:spcAft>
                      </a:pPr>
                      <a:r>
                        <a:rPr lang="es-CO" sz="900">
                          <a:effectLst/>
                        </a:rPr>
                        <a:t>OBSERVACIONES </a:t>
                      </a:r>
                      <a:endParaRPr lang="es-ES" sz="90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c>
                  <a:txBody>
                    <a:bodyPr/>
                    <a:lstStyle/>
                    <a:p>
                      <a:pPr algn="l">
                        <a:lnSpc>
                          <a:spcPct val="107000"/>
                        </a:lnSpc>
                        <a:spcAft>
                          <a:spcPts val="0"/>
                        </a:spcAft>
                      </a:pPr>
                      <a:r>
                        <a:rPr lang="es-CO" sz="900" dirty="0">
                          <a:effectLst/>
                        </a:rPr>
                        <a:t>Una vez realizadas todas las alternativas de autenticación y se sigan generando errores al validar el usuario  </a:t>
                      </a:r>
                      <a:endParaRPr lang="es-ES" sz="900" dirty="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c>
                  <a:txBody>
                    <a:bodyPr/>
                    <a:lstStyle/>
                    <a:p>
                      <a:pPr algn="l">
                        <a:lnSpc>
                          <a:spcPct val="107000"/>
                        </a:lnSpc>
                        <a:spcAft>
                          <a:spcPts val="0"/>
                        </a:spcAft>
                      </a:pPr>
                      <a:r>
                        <a:rPr lang="es-CO" sz="900" dirty="0">
                          <a:effectLst/>
                        </a:rPr>
                        <a:t>“¿No es posible el ingreso?”, comunícate con nosotros.</a:t>
                      </a:r>
                      <a:endParaRPr lang="es-ES" sz="900" dirty="0">
                        <a:effectLst/>
                        <a:latin typeface="Calibri" panose="020F0502020204030204" pitchFamily="34" charset="0"/>
                        <a:ea typeface="Calibri" panose="020F0502020204030204" pitchFamily="34" charset="0"/>
                        <a:cs typeface="Calibri" panose="020F0502020204030204" pitchFamily="34" charset="0"/>
                      </a:endParaRPr>
                    </a:p>
                  </a:txBody>
                  <a:tcPr marL="55757" marR="55757" marT="0" marB="0"/>
                </a:tc>
              </a:tr>
            </a:tbl>
          </a:graphicData>
        </a:graphic>
      </p:graphicFrame>
      <p:pic>
        <p:nvPicPr>
          <p:cNvPr id="6" name="Imagen 5"/>
          <p:cNvPicPr>
            <a:picLocks noChangeAspect="1"/>
          </p:cNvPicPr>
          <p:nvPr/>
        </p:nvPicPr>
        <p:blipFill>
          <a:blip r:embed="rId2"/>
          <a:stretch>
            <a:fillRect/>
          </a:stretch>
        </p:blipFill>
        <p:spPr>
          <a:xfrm>
            <a:off x="4191000" y="3048000"/>
            <a:ext cx="4704080" cy="1988864"/>
          </a:xfrm>
          <a:prstGeom prst="rect">
            <a:avLst/>
          </a:prstGeom>
        </p:spPr>
      </p:pic>
    </p:spTree>
    <p:extLst>
      <p:ext uri="{BB962C8B-B14F-4D97-AF65-F5344CB8AC3E}">
        <p14:creationId xmlns:p14="http://schemas.microsoft.com/office/powerpoint/2010/main" val="133454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ción SENA-GC-F-004-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Presentación SENA-GC-F-004-V1</Template>
  <TotalTime>824</TotalTime>
  <Words>472</Words>
  <Application>Microsoft Office PowerPoint</Application>
  <PresentationFormat>Presentación en pantalla (16:9)</PresentationFormat>
  <Paragraphs>69</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Times New Roman</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SOPORTE</cp:lastModifiedBy>
  <cp:revision>39</cp:revision>
  <dcterms:created xsi:type="dcterms:W3CDTF">2015-08-06T22:24:59Z</dcterms:created>
  <dcterms:modified xsi:type="dcterms:W3CDTF">2018-12-01T21:13:34Z</dcterms:modified>
</cp:coreProperties>
</file>