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71" r:id="rId5"/>
    <p:sldId id="272" r:id="rId6"/>
    <p:sldId id="273" r:id="rId7"/>
    <p:sldId id="274" r:id="rId8"/>
    <p:sldId id="260" r:id="rId9"/>
    <p:sldId id="275" r:id="rId10"/>
    <p:sldId id="276" r:id="rId11"/>
    <p:sldId id="261" r:id="rId12"/>
    <p:sldId id="280" r:id="rId13"/>
    <p:sldId id="281" r:id="rId14"/>
    <p:sldId id="282" r:id="rId15"/>
    <p:sldId id="263" r:id="rId16"/>
    <p:sldId id="277" r:id="rId17"/>
    <p:sldId id="262" r:id="rId18"/>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2" d="100"/>
          <a:sy n="142" d="100"/>
        </p:scale>
        <p:origin x="714" y="12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29/07/2020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29/07/2020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29/07/2020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29/07/2020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29/07/2020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4645959" y="1019508"/>
            <a:ext cx="3574869" cy="523220"/>
          </a:xfrm>
          <a:prstGeom prst="rect">
            <a:avLst/>
          </a:prstGeom>
          <a:noFill/>
        </p:spPr>
        <p:txBody>
          <a:bodyPr wrap="square" rtlCol="0">
            <a:spAutoFit/>
          </a:bodyPr>
          <a:lstStyle/>
          <a:p>
            <a:pPr algn="r"/>
            <a:r>
              <a:rPr lang="es-ES" sz="2800" b="1" dirty="0" err="1">
                <a:solidFill>
                  <a:schemeClr val="tx1">
                    <a:lumMod val="75000"/>
                    <a:lumOff val="25000"/>
                  </a:schemeClr>
                </a:solidFill>
              </a:rPr>
              <a:t>Safeware</a:t>
            </a:r>
            <a:r>
              <a:rPr lang="es-ES" sz="2800" b="1" dirty="0">
                <a:solidFill>
                  <a:schemeClr val="tx1">
                    <a:lumMod val="75000"/>
                    <a:lumOff val="25000"/>
                  </a:schemeClr>
                </a:solidFill>
              </a:rPr>
              <a:t> Company</a:t>
            </a:r>
          </a:p>
        </p:txBody>
      </p:sp>
    </p:spTree>
    <p:extLst>
      <p:ext uri="{BB962C8B-B14F-4D97-AF65-F5344CB8AC3E}">
        <p14:creationId xmlns:p14="http://schemas.microsoft.com/office/powerpoint/2010/main" val="43288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Encuestas </a:t>
            </a:r>
          </a:p>
        </p:txBody>
      </p:sp>
      <p:pic>
        <p:nvPicPr>
          <p:cNvPr id="3" name="Imagen 2">
            <a:extLst>
              <a:ext uri="{FF2B5EF4-FFF2-40B4-BE49-F238E27FC236}">
                <a16:creationId xmlns:a16="http://schemas.microsoft.com/office/drawing/2014/main" id="{FC753817-54CA-4847-868C-CEE6A8749677}"/>
              </a:ext>
            </a:extLst>
          </p:cNvPr>
          <p:cNvPicPr/>
          <p:nvPr/>
        </p:nvPicPr>
        <p:blipFill rotWithShape="1">
          <a:blip r:embed="rId2"/>
          <a:srcRect l="25102" t="23097" r="26804" b="10452"/>
          <a:stretch/>
        </p:blipFill>
        <p:spPr bwMode="auto">
          <a:xfrm>
            <a:off x="2199948" y="1136277"/>
            <a:ext cx="5054739" cy="37577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81684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43101" y="1064747"/>
            <a:ext cx="2389387" cy="1446550"/>
          </a:xfrm>
          <a:prstGeom prst="rect">
            <a:avLst/>
          </a:prstGeom>
          <a:noFill/>
        </p:spPr>
        <p:txBody>
          <a:bodyPr wrap="square" rtlCol="0">
            <a:spAutoFit/>
          </a:bodyPr>
          <a:lstStyle/>
          <a:p>
            <a:r>
              <a:rPr lang="es-ES" sz="4400" b="1" dirty="0">
                <a:solidFill>
                  <a:srgbClr val="FFFFFF"/>
                </a:solidFill>
              </a:rPr>
              <a:t>Mapa De Procesos</a:t>
            </a:r>
          </a:p>
        </p:txBody>
      </p:sp>
      <p:sp>
        <p:nvSpPr>
          <p:cNvPr id="4" name="Rectángulo 3"/>
          <p:cNvSpPr/>
          <p:nvPr/>
        </p:nvSpPr>
        <p:spPr>
          <a:xfrm>
            <a:off x="1278552" y="2518086"/>
            <a:ext cx="718487"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FFFFFF"/>
              </a:solidFill>
            </a:endParaRPr>
          </a:p>
        </p:txBody>
      </p:sp>
      <p:pic>
        <p:nvPicPr>
          <p:cNvPr id="6" name="Imagen 5">
            <a:extLst>
              <a:ext uri="{FF2B5EF4-FFF2-40B4-BE49-F238E27FC236}">
                <a16:creationId xmlns:a16="http://schemas.microsoft.com/office/drawing/2014/main" id="{787C3B65-6553-4914-B80D-83DC395EA772}"/>
              </a:ext>
            </a:extLst>
          </p:cNvPr>
          <p:cNvPicPr/>
          <p:nvPr/>
        </p:nvPicPr>
        <p:blipFill rotWithShape="1">
          <a:blip r:embed="rId2"/>
          <a:srcRect l="29068" t="32899" r="30090" b="21687"/>
          <a:stretch/>
        </p:blipFill>
        <p:spPr bwMode="auto">
          <a:xfrm>
            <a:off x="3514500" y="1064747"/>
            <a:ext cx="4547011" cy="30097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85235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AA34AEF-091D-4963-8AB4-BC5C6D1751F6}"/>
              </a:ext>
            </a:extLst>
          </p:cNvPr>
          <p:cNvPicPr>
            <a:picLocks noChangeAspect="1"/>
          </p:cNvPicPr>
          <p:nvPr/>
        </p:nvPicPr>
        <p:blipFill rotWithShape="1">
          <a:blip r:embed="rId2"/>
          <a:srcRect l="31691" t="9020" r="31470" b="10850"/>
          <a:stretch/>
        </p:blipFill>
        <p:spPr>
          <a:xfrm>
            <a:off x="4699747" y="510988"/>
            <a:ext cx="3368488" cy="4121523"/>
          </a:xfrm>
          <a:prstGeom prst="rect">
            <a:avLst/>
          </a:prstGeom>
        </p:spPr>
      </p:pic>
      <p:sp>
        <p:nvSpPr>
          <p:cNvPr id="8" name="CuadroTexto 7">
            <a:extLst>
              <a:ext uri="{FF2B5EF4-FFF2-40B4-BE49-F238E27FC236}">
                <a16:creationId xmlns:a16="http://schemas.microsoft.com/office/drawing/2014/main" id="{FE9EAB10-67EE-4F3C-8604-907645A0F112}"/>
              </a:ext>
            </a:extLst>
          </p:cNvPr>
          <p:cNvSpPr txBox="1"/>
          <p:nvPr/>
        </p:nvSpPr>
        <p:spPr>
          <a:xfrm>
            <a:off x="1007878" y="1043768"/>
            <a:ext cx="2858152" cy="1446550"/>
          </a:xfrm>
          <a:prstGeom prst="rect">
            <a:avLst/>
          </a:prstGeom>
          <a:noFill/>
        </p:spPr>
        <p:txBody>
          <a:bodyPr wrap="square" rtlCol="0">
            <a:spAutoFit/>
          </a:bodyPr>
          <a:lstStyle/>
          <a:p>
            <a:pPr algn="ctr"/>
            <a:r>
              <a:rPr lang="es-ES" sz="4400" b="1" dirty="0">
                <a:solidFill>
                  <a:srgbClr val="FFFFFF"/>
                </a:solidFill>
              </a:rPr>
              <a:t>Diagramas De Flujo</a:t>
            </a:r>
          </a:p>
        </p:txBody>
      </p:sp>
      <p:sp>
        <p:nvSpPr>
          <p:cNvPr id="9" name="Rectángulo 8">
            <a:extLst>
              <a:ext uri="{FF2B5EF4-FFF2-40B4-BE49-F238E27FC236}">
                <a16:creationId xmlns:a16="http://schemas.microsoft.com/office/drawing/2014/main" id="{303F1F04-CB35-4C83-AF72-E4162A75A08B}"/>
              </a:ext>
            </a:extLst>
          </p:cNvPr>
          <p:cNvSpPr/>
          <p:nvPr/>
        </p:nvSpPr>
        <p:spPr>
          <a:xfrm>
            <a:off x="2077710" y="2490318"/>
            <a:ext cx="718487"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FFFFFF"/>
              </a:solidFill>
            </a:endParaRPr>
          </a:p>
        </p:txBody>
      </p:sp>
    </p:spTree>
    <p:extLst>
      <p:ext uri="{BB962C8B-B14F-4D97-AF65-F5344CB8AC3E}">
        <p14:creationId xmlns:p14="http://schemas.microsoft.com/office/powerpoint/2010/main" val="2292342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0FCBC1CF-EB34-4727-9A32-9FBC830EB429}"/>
              </a:ext>
            </a:extLst>
          </p:cNvPr>
          <p:cNvPicPr>
            <a:picLocks noChangeAspect="1"/>
          </p:cNvPicPr>
          <p:nvPr/>
        </p:nvPicPr>
        <p:blipFill rotWithShape="1">
          <a:blip r:embed="rId2"/>
          <a:srcRect l="31691" t="19477" r="31323" b="5882"/>
          <a:stretch/>
        </p:blipFill>
        <p:spPr>
          <a:xfrm>
            <a:off x="4773705" y="598394"/>
            <a:ext cx="3381935" cy="3839135"/>
          </a:xfrm>
          <a:prstGeom prst="rect">
            <a:avLst/>
          </a:prstGeom>
        </p:spPr>
      </p:pic>
      <p:pic>
        <p:nvPicPr>
          <p:cNvPr id="5" name="Imagen 4">
            <a:extLst>
              <a:ext uri="{FF2B5EF4-FFF2-40B4-BE49-F238E27FC236}">
                <a16:creationId xmlns:a16="http://schemas.microsoft.com/office/drawing/2014/main" id="{4D716919-E10E-4BDD-9062-5FFF275756F5}"/>
              </a:ext>
            </a:extLst>
          </p:cNvPr>
          <p:cNvPicPr>
            <a:picLocks noChangeAspect="1"/>
          </p:cNvPicPr>
          <p:nvPr/>
        </p:nvPicPr>
        <p:blipFill rotWithShape="1">
          <a:blip r:embed="rId3"/>
          <a:srcRect l="31617" t="14902" r="31544" b="4968"/>
          <a:stretch/>
        </p:blipFill>
        <p:spPr>
          <a:xfrm>
            <a:off x="692522" y="457199"/>
            <a:ext cx="3368489" cy="4121523"/>
          </a:xfrm>
          <a:prstGeom prst="rect">
            <a:avLst/>
          </a:prstGeom>
        </p:spPr>
      </p:pic>
    </p:spTree>
    <p:extLst>
      <p:ext uri="{BB962C8B-B14F-4D97-AF65-F5344CB8AC3E}">
        <p14:creationId xmlns:p14="http://schemas.microsoft.com/office/powerpoint/2010/main" val="3275214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ED629D6-AA57-423F-B596-35F14DEE2FE6}"/>
              </a:ext>
            </a:extLst>
          </p:cNvPr>
          <p:cNvPicPr>
            <a:picLocks noChangeAspect="1"/>
          </p:cNvPicPr>
          <p:nvPr/>
        </p:nvPicPr>
        <p:blipFill rotWithShape="1">
          <a:blip r:embed="rId2"/>
          <a:srcRect l="32941" t="13856" r="34559" b="12549"/>
          <a:stretch/>
        </p:blipFill>
        <p:spPr>
          <a:xfrm>
            <a:off x="5029200" y="578223"/>
            <a:ext cx="2971800" cy="3785347"/>
          </a:xfrm>
          <a:prstGeom prst="rect">
            <a:avLst/>
          </a:prstGeom>
        </p:spPr>
      </p:pic>
      <p:pic>
        <p:nvPicPr>
          <p:cNvPr id="5" name="Imagen 4">
            <a:extLst>
              <a:ext uri="{FF2B5EF4-FFF2-40B4-BE49-F238E27FC236}">
                <a16:creationId xmlns:a16="http://schemas.microsoft.com/office/drawing/2014/main" id="{F2C86A99-14BA-4F6D-8A02-03EB105FC6AD}"/>
              </a:ext>
            </a:extLst>
          </p:cNvPr>
          <p:cNvPicPr>
            <a:picLocks noChangeAspect="1"/>
          </p:cNvPicPr>
          <p:nvPr/>
        </p:nvPicPr>
        <p:blipFill rotWithShape="1">
          <a:blip r:embed="rId3"/>
          <a:srcRect l="32647" t="15163" r="35735" b="6536"/>
          <a:stretch/>
        </p:blipFill>
        <p:spPr>
          <a:xfrm>
            <a:off x="1028700" y="457199"/>
            <a:ext cx="2891118" cy="4027394"/>
          </a:xfrm>
          <a:prstGeom prst="rect">
            <a:avLst/>
          </a:prstGeom>
        </p:spPr>
      </p:pic>
    </p:spTree>
    <p:extLst>
      <p:ext uri="{BB962C8B-B14F-4D97-AF65-F5344CB8AC3E}">
        <p14:creationId xmlns:p14="http://schemas.microsoft.com/office/powerpoint/2010/main" val="320503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as empresas que no invierten en tecnología desaparecerán en 2020 ...">
            <a:extLst>
              <a:ext uri="{FF2B5EF4-FFF2-40B4-BE49-F238E27FC236}">
                <a16:creationId xmlns:a16="http://schemas.microsoft.com/office/drawing/2014/main" id="{79B9296C-F988-4574-BFF7-CB67971252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0941"/>
          <a:stretch/>
        </p:blipFill>
        <p:spPr bwMode="auto">
          <a:xfrm>
            <a:off x="6494930" y="127747"/>
            <a:ext cx="2501152" cy="4731959"/>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8270874" y="238073"/>
            <a:ext cx="608543" cy="592940"/>
          </a:xfrm>
          <a:prstGeom prst="rect">
            <a:avLst/>
          </a:prstGeom>
        </p:spPr>
      </p:pic>
      <p:sp>
        <p:nvSpPr>
          <p:cNvPr id="5" name="CuadroTexto 4"/>
          <p:cNvSpPr txBox="1"/>
          <p:nvPr/>
        </p:nvSpPr>
        <p:spPr>
          <a:xfrm>
            <a:off x="610126" y="238073"/>
            <a:ext cx="4338392" cy="523220"/>
          </a:xfrm>
          <a:prstGeom prst="rect">
            <a:avLst/>
          </a:prstGeom>
          <a:noFill/>
        </p:spPr>
        <p:txBody>
          <a:bodyPr wrap="square" rtlCol="0">
            <a:spAutoFit/>
          </a:bodyPr>
          <a:lstStyle/>
          <a:p>
            <a:r>
              <a:rPr lang="es-ES" sz="2800" b="1" dirty="0">
                <a:solidFill>
                  <a:schemeClr val="tx1">
                    <a:lumMod val="75000"/>
                    <a:lumOff val="25000"/>
                  </a:schemeClr>
                </a:solidFill>
              </a:rPr>
              <a:t>Requisitos Funcionales</a:t>
            </a:r>
          </a:p>
        </p:txBody>
      </p:sp>
      <p:sp>
        <p:nvSpPr>
          <p:cNvPr id="6" name="CuadroTexto 5"/>
          <p:cNvSpPr txBox="1"/>
          <p:nvPr/>
        </p:nvSpPr>
        <p:spPr>
          <a:xfrm>
            <a:off x="610125" y="856153"/>
            <a:ext cx="5723440" cy="3631763"/>
          </a:xfrm>
          <a:prstGeom prst="rect">
            <a:avLst/>
          </a:prstGeom>
          <a:noFill/>
        </p:spPr>
        <p:txBody>
          <a:bodyPr wrap="square" rtlCol="0">
            <a:spAutoFit/>
          </a:bodyPr>
          <a:lstStyle/>
          <a:p>
            <a:pPr algn="just" defTabSz="943239" hangingPunct="0"/>
            <a:r>
              <a:rPr lang="es-ES" sz="1000" dirty="0">
                <a:solidFill>
                  <a:srgbClr val="404040"/>
                </a:solidFill>
                <a:latin typeface="Calibir"/>
                <a:ea typeface="Helvetica Neue"/>
                <a:cs typeface="Calibir"/>
                <a:sym typeface="Helvetica Neue"/>
              </a:rPr>
              <a:t> </a:t>
            </a:r>
            <a:r>
              <a:rPr lang="es-ES" sz="1000" b="1" dirty="0">
                <a:solidFill>
                  <a:srgbClr val="404040"/>
                </a:solidFill>
                <a:latin typeface="Calibir"/>
                <a:ea typeface="Helvetica Neue"/>
                <a:cs typeface="Calibir"/>
                <a:sym typeface="Helvetica Neue"/>
              </a:rPr>
              <a:t>Requisito funcional </a:t>
            </a:r>
            <a:r>
              <a:rPr lang="es-ES" sz="1000" b="1" dirty="0" err="1">
                <a:solidFill>
                  <a:srgbClr val="404040"/>
                </a:solidFill>
                <a:latin typeface="Calibir"/>
                <a:ea typeface="Helvetica Neue"/>
                <a:cs typeface="Calibir"/>
                <a:sym typeface="Helvetica Neue"/>
              </a:rPr>
              <a:t>N°</a:t>
            </a:r>
            <a:r>
              <a:rPr lang="es-ES" sz="1000" b="1" dirty="0">
                <a:solidFill>
                  <a:srgbClr val="404040"/>
                </a:solidFill>
                <a:latin typeface="Calibir"/>
                <a:ea typeface="Helvetica Neue"/>
                <a:cs typeface="Calibir"/>
                <a:sym typeface="Helvetica Neue"/>
              </a:rPr>
              <a:t> 1</a:t>
            </a:r>
          </a:p>
          <a:p>
            <a:pPr algn="just" defTabSz="943239" hangingPunct="0"/>
            <a:r>
              <a:rPr lang="es-ES" sz="1000" dirty="0">
                <a:solidFill>
                  <a:srgbClr val="404040"/>
                </a:solidFill>
                <a:latin typeface="Calibir"/>
                <a:ea typeface="Helvetica Neue"/>
                <a:cs typeface="Calibir"/>
                <a:sym typeface="Helvetica Neue"/>
              </a:rPr>
              <a:t>•Autentificación de Usuarios: Los usuarios deberán identificarse para acceder a cualquier parte del sistema. El sistema podrá ser consultado por cualquier usuario dependiendo del módulo en el cual se encuentre y su nivel de accesibilidad.</a:t>
            </a:r>
          </a:p>
          <a:p>
            <a:pPr algn="just" defTabSz="943239" hangingPunct="0"/>
            <a:endParaRPr lang="es-ES" sz="1000" dirty="0">
              <a:solidFill>
                <a:srgbClr val="404040"/>
              </a:solidFill>
              <a:latin typeface="Calibir"/>
              <a:ea typeface="Helvetica Neue"/>
              <a:cs typeface="Calibir"/>
              <a:sym typeface="Helvetica Neue"/>
            </a:endParaRPr>
          </a:p>
          <a:p>
            <a:pPr algn="just" defTabSz="943239" hangingPunct="0"/>
            <a:r>
              <a:rPr lang="es-ES" sz="1000" b="1" dirty="0">
                <a:solidFill>
                  <a:srgbClr val="404040"/>
                </a:solidFill>
                <a:latin typeface="Calibir"/>
                <a:ea typeface="Helvetica Neue"/>
                <a:cs typeface="Calibir"/>
                <a:sym typeface="Helvetica Neue"/>
              </a:rPr>
              <a:t> Requisito funcional </a:t>
            </a:r>
            <a:r>
              <a:rPr lang="es-ES" sz="1000" b="1" dirty="0" err="1">
                <a:solidFill>
                  <a:srgbClr val="404040"/>
                </a:solidFill>
                <a:latin typeface="Calibir"/>
                <a:ea typeface="Helvetica Neue"/>
                <a:cs typeface="Calibir"/>
                <a:sym typeface="Helvetica Neue"/>
              </a:rPr>
              <a:t>N°</a:t>
            </a:r>
            <a:r>
              <a:rPr lang="es-ES" sz="1000" b="1" dirty="0">
                <a:solidFill>
                  <a:srgbClr val="404040"/>
                </a:solidFill>
                <a:latin typeface="Calibir"/>
                <a:ea typeface="Helvetica Neue"/>
                <a:cs typeface="Calibir"/>
                <a:sym typeface="Helvetica Neue"/>
              </a:rPr>
              <a:t> 2</a:t>
            </a:r>
          </a:p>
          <a:p>
            <a:pPr algn="just" defTabSz="943239" hangingPunct="0"/>
            <a:r>
              <a:rPr lang="es-ES" sz="1000" dirty="0">
                <a:solidFill>
                  <a:srgbClr val="404040"/>
                </a:solidFill>
                <a:latin typeface="Calibir"/>
                <a:ea typeface="Helvetica Neue"/>
                <a:cs typeface="Calibir"/>
                <a:sym typeface="Helvetica Neue"/>
              </a:rPr>
              <a:t>•Verificación: Al validar la información de identificación se constatara sus permisos y se abrirá las opciones dependiendo de si es un usuario o administrador. </a:t>
            </a:r>
          </a:p>
          <a:p>
            <a:pPr algn="just" defTabSz="943239" hangingPunct="0"/>
            <a:endParaRPr lang="es-ES" sz="1000" dirty="0">
              <a:solidFill>
                <a:srgbClr val="404040"/>
              </a:solidFill>
              <a:latin typeface="Calibir"/>
              <a:ea typeface="Helvetica Neue"/>
              <a:cs typeface="Calibir"/>
              <a:sym typeface="Helvetica Neue"/>
            </a:endParaRPr>
          </a:p>
          <a:p>
            <a:pPr algn="just" defTabSz="943239" hangingPunct="0"/>
            <a:r>
              <a:rPr lang="es-ES" sz="1000" b="1" dirty="0">
                <a:solidFill>
                  <a:srgbClr val="404040"/>
                </a:solidFill>
                <a:latin typeface="Calibir"/>
                <a:ea typeface="Helvetica Neue"/>
                <a:cs typeface="Calibir"/>
                <a:sym typeface="Helvetica Neue"/>
              </a:rPr>
              <a:t> Requisito funcional </a:t>
            </a:r>
            <a:r>
              <a:rPr lang="es-ES" sz="1000" b="1" dirty="0" err="1">
                <a:solidFill>
                  <a:srgbClr val="404040"/>
                </a:solidFill>
                <a:latin typeface="Calibir"/>
                <a:ea typeface="Helvetica Neue"/>
                <a:cs typeface="Calibir"/>
                <a:sym typeface="Helvetica Neue"/>
              </a:rPr>
              <a:t>N°</a:t>
            </a:r>
            <a:r>
              <a:rPr lang="es-ES" sz="1000" b="1" dirty="0">
                <a:solidFill>
                  <a:srgbClr val="404040"/>
                </a:solidFill>
                <a:latin typeface="Calibir"/>
                <a:ea typeface="Helvetica Neue"/>
                <a:cs typeface="Calibir"/>
                <a:sym typeface="Helvetica Neue"/>
              </a:rPr>
              <a:t> 3</a:t>
            </a:r>
          </a:p>
          <a:p>
            <a:pPr algn="just" defTabSz="943239" hangingPunct="0"/>
            <a:r>
              <a:rPr lang="es-ES" sz="1000" dirty="0">
                <a:solidFill>
                  <a:srgbClr val="404040"/>
                </a:solidFill>
                <a:latin typeface="Calibir"/>
                <a:ea typeface="Helvetica Neue"/>
                <a:cs typeface="Calibir"/>
                <a:sym typeface="Helvetica Neue"/>
              </a:rPr>
              <a:t>•Ingreso De Información: En el perfil de usuario se deberá registrar en forma de minuta toda la información adquirida en el transcurso del turno de dicho usuario.</a:t>
            </a:r>
          </a:p>
          <a:p>
            <a:pPr algn="just" defTabSz="943239" hangingPunct="0"/>
            <a:endParaRPr lang="es-ES" sz="1000" dirty="0">
              <a:solidFill>
                <a:srgbClr val="404040"/>
              </a:solidFill>
              <a:latin typeface="Calibir"/>
              <a:ea typeface="Helvetica Neue"/>
              <a:cs typeface="Calibir"/>
              <a:sym typeface="Helvetica Neue"/>
            </a:endParaRPr>
          </a:p>
          <a:p>
            <a:pPr algn="just" defTabSz="943239" hangingPunct="0"/>
            <a:r>
              <a:rPr lang="es-ES" sz="1000" dirty="0">
                <a:solidFill>
                  <a:srgbClr val="404040"/>
                </a:solidFill>
                <a:latin typeface="Calibir"/>
                <a:ea typeface="Helvetica Neue"/>
                <a:cs typeface="Calibir"/>
                <a:sym typeface="Helvetica Neue"/>
              </a:rPr>
              <a:t> </a:t>
            </a:r>
            <a:r>
              <a:rPr lang="es-ES" sz="1000" b="1" dirty="0">
                <a:solidFill>
                  <a:srgbClr val="404040"/>
                </a:solidFill>
                <a:latin typeface="Calibir"/>
                <a:ea typeface="Helvetica Neue"/>
                <a:cs typeface="Calibir"/>
                <a:sym typeface="Helvetica Neue"/>
              </a:rPr>
              <a:t>Requisito funcional </a:t>
            </a:r>
            <a:r>
              <a:rPr lang="es-ES" sz="1000" b="1" dirty="0" err="1">
                <a:solidFill>
                  <a:srgbClr val="404040"/>
                </a:solidFill>
                <a:latin typeface="Calibir"/>
                <a:ea typeface="Helvetica Neue"/>
                <a:cs typeface="Calibir"/>
                <a:sym typeface="Helvetica Neue"/>
              </a:rPr>
              <a:t>N°</a:t>
            </a:r>
            <a:r>
              <a:rPr lang="es-ES" sz="1000" b="1" dirty="0">
                <a:solidFill>
                  <a:srgbClr val="404040"/>
                </a:solidFill>
                <a:latin typeface="Calibir"/>
                <a:ea typeface="Helvetica Neue"/>
                <a:cs typeface="Calibir"/>
                <a:sym typeface="Helvetica Neue"/>
              </a:rPr>
              <a:t> 4</a:t>
            </a:r>
          </a:p>
          <a:p>
            <a:pPr algn="just" defTabSz="943239" hangingPunct="0"/>
            <a:r>
              <a:rPr lang="es-ES" sz="1000" dirty="0">
                <a:solidFill>
                  <a:srgbClr val="404040"/>
                </a:solidFill>
                <a:latin typeface="Calibir"/>
                <a:ea typeface="Helvetica Neue"/>
                <a:cs typeface="Calibir"/>
                <a:sym typeface="Helvetica Neue"/>
              </a:rPr>
              <a:t>•Registro vehicular: El usuario deberá registrar el ingreso y salida de vehículos en el transcurso de su turno. </a:t>
            </a:r>
          </a:p>
          <a:p>
            <a:pPr algn="just" defTabSz="943239" hangingPunct="0"/>
            <a:endParaRPr lang="es-ES" sz="1000" dirty="0">
              <a:solidFill>
                <a:srgbClr val="404040"/>
              </a:solidFill>
              <a:latin typeface="Calibir"/>
              <a:ea typeface="Helvetica Neue"/>
              <a:cs typeface="Calibir"/>
              <a:sym typeface="Helvetica Neue"/>
            </a:endParaRPr>
          </a:p>
          <a:p>
            <a:pPr algn="just" defTabSz="943239" hangingPunct="0"/>
            <a:r>
              <a:rPr lang="es-ES" sz="1000" b="1" dirty="0">
                <a:solidFill>
                  <a:srgbClr val="404040"/>
                </a:solidFill>
                <a:latin typeface="Calibir"/>
                <a:ea typeface="Helvetica Neue"/>
                <a:cs typeface="Calibir"/>
                <a:sym typeface="Helvetica Neue"/>
              </a:rPr>
              <a:t> Requisito funcional </a:t>
            </a:r>
            <a:r>
              <a:rPr lang="es-ES" sz="1000" b="1" dirty="0" err="1">
                <a:solidFill>
                  <a:srgbClr val="404040"/>
                </a:solidFill>
                <a:latin typeface="Calibir"/>
                <a:ea typeface="Helvetica Neue"/>
                <a:cs typeface="Calibir"/>
                <a:sym typeface="Helvetica Neue"/>
              </a:rPr>
              <a:t>N°</a:t>
            </a:r>
            <a:r>
              <a:rPr lang="es-ES" sz="1000" b="1" dirty="0">
                <a:solidFill>
                  <a:srgbClr val="404040"/>
                </a:solidFill>
                <a:latin typeface="Calibir"/>
                <a:ea typeface="Helvetica Neue"/>
                <a:cs typeface="Calibir"/>
                <a:sym typeface="Helvetica Neue"/>
              </a:rPr>
              <a:t> 5</a:t>
            </a:r>
          </a:p>
          <a:p>
            <a:pPr algn="just" defTabSz="943239" hangingPunct="0"/>
            <a:r>
              <a:rPr lang="es-ES" sz="1000" dirty="0">
                <a:solidFill>
                  <a:srgbClr val="404040"/>
                </a:solidFill>
                <a:latin typeface="Calibir"/>
                <a:ea typeface="Helvetica Neue"/>
                <a:cs typeface="Calibir"/>
                <a:sym typeface="Helvetica Neue"/>
              </a:rPr>
              <a:t>•Codificación: Toda la información que se solicitó anteriormente deberá ser registrada en forma de códigos, los cuales serán por el programa y a la vez quedara registrada y guardada. </a:t>
            </a:r>
          </a:p>
          <a:p>
            <a:pPr algn="just" defTabSz="943239" hangingPunct="0"/>
            <a:endParaRPr lang="es-ES" sz="1000" dirty="0">
              <a:solidFill>
                <a:srgbClr val="404040"/>
              </a:solidFill>
              <a:latin typeface="Calibir"/>
              <a:ea typeface="Helvetica Neue"/>
              <a:cs typeface="Calibir"/>
              <a:sym typeface="Helvetica Neue"/>
            </a:endParaRPr>
          </a:p>
          <a:p>
            <a:pPr algn="just" defTabSz="943239" hangingPunct="0"/>
            <a:r>
              <a:rPr lang="es-ES" sz="1000" b="1" dirty="0">
                <a:solidFill>
                  <a:srgbClr val="404040"/>
                </a:solidFill>
                <a:latin typeface="Calibir"/>
                <a:ea typeface="Helvetica Neue"/>
                <a:cs typeface="Calibir"/>
                <a:sym typeface="Helvetica Neue"/>
              </a:rPr>
              <a:t> Requisito funcional </a:t>
            </a:r>
            <a:r>
              <a:rPr lang="es-ES" sz="1000" b="1" dirty="0" err="1">
                <a:solidFill>
                  <a:srgbClr val="404040"/>
                </a:solidFill>
                <a:latin typeface="Calibir"/>
                <a:ea typeface="Helvetica Neue"/>
                <a:cs typeface="Calibir"/>
                <a:sym typeface="Helvetica Neue"/>
              </a:rPr>
              <a:t>N°</a:t>
            </a:r>
            <a:r>
              <a:rPr lang="es-ES" sz="1000" b="1" dirty="0">
                <a:solidFill>
                  <a:srgbClr val="404040"/>
                </a:solidFill>
                <a:latin typeface="Calibir"/>
                <a:ea typeface="Helvetica Neue"/>
                <a:cs typeface="Calibir"/>
                <a:sym typeface="Helvetica Neue"/>
              </a:rPr>
              <a:t> 6</a:t>
            </a:r>
          </a:p>
          <a:p>
            <a:pPr algn="just" defTabSz="943239" hangingPunct="0"/>
            <a:r>
              <a:rPr lang="es-ES" sz="1000" dirty="0">
                <a:solidFill>
                  <a:srgbClr val="404040"/>
                </a:solidFill>
                <a:latin typeface="Calibir"/>
                <a:ea typeface="Helvetica Neue"/>
                <a:cs typeface="Calibir"/>
                <a:sym typeface="Helvetica Neue"/>
              </a:rPr>
              <a:t>•Modificar: Permite   al   administrador   modificar   datos   de   los   usuarios, información guardada, cambios de la minuta y eliminación de información.</a:t>
            </a:r>
          </a:p>
        </p:txBody>
      </p:sp>
      <p:sp>
        <p:nvSpPr>
          <p:cNvPr id="7" name="Rectángulo 6"/>
          <p:cNvSpPr/>
          <p:nvPr/>
        </p:nvSpPr>
        <p:spPr>
          <a:xfrm>
            <a:off x="771491" y="71557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4056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423582" y="186471"/>
            <a:ext cx="3677391" cy="461665"/>
          </a:xfrm>
          <a:prstGeom prst="rect">
            <a:avLst/>
          </a:prstGeom>
          <a:noFill/>
        </p:spPr>
        <p:txBody>
          <a:bodyPr wrap="square" rtlCol="0">
            <a:spAutoFit/>
          </a:bodyPr>
          <a:lstStyle/>
          <a:p>
            <a:r>
              <a:rPr lang="es-ES" sz="2400" b="1" dirty="0">
                <a:solidFill>
                  <a:schemeClr val="tx1">
                    <a:lumMod val="75000"/>
                    <a:lumOff val="25000"/>
                  </a:schemeClr>
                </a:solidFill>
              </a:rPr>
              <a:t>Requisitos No Funcionales</a:t>
            </a:r>
          </a:p>
        </p:txBody>
      </p:sp>
      <p:sp>
        <p:nvSpPr>
          <p:cNvPr id="6" name="CuadroTexto 5"/>
          <p:cNvSpPr txBox="1"/>
          <p:nvPr/>
        </p:nvSpPr>
        <p:spPr>
          <a:xfrm>
            <a:off x="423582" y="1013404"/>
            <a:ext cx="5026733" cy="3970318"/>
          </a:xfrm>
          <a:prstGeom prst="rect">
            <a:avLst/>
          </a:prstGeom>
          <a:noFill/>
        </p:spPr>
        <p:txBody>
          <a:bodyPr wrap="square" rtlCol="0">
            <a:spAutoFit/>
          </a:bodyPr>
          <a:lstStyle/>
          <a:p>
            <a:pPr algn="just" defTabSz="943239" hangingPunct="0"/>
            <a:r>
              <a:rPr lang="es-ES" sz="1050" b="1" dirty="0">
                <a:solidFill>
                  <a:srgbClr val="404040"/>
                </a:solidFill>
                <a:latin typeface="Calibir"/>
                <a:ea typeface="Helvetica Neue"/>
                <a:cs typeface="Calibir"/>
                <a:sym typeface="Helvetica Neue"/>
              </a:rPr>
              <a:t>Requisito no funcional N°1: </a:t>
            </a:r>
            <a:r>
              <a:rPr lang="es-ES" sz="1050" dirty="0">
                <a:solidFill>
                  <a:srgbClr val="404040"/>
                </a:solidFill>
                <a:latin typeface="Calibir"/>
                <a:ea typeface="Helvetica Neue"/>
                <a:cs typeface="Calibir"/>
                <a:sym typeface="Helvetica Neue"/>
              </a:rPr>
              <a:t>Certificar confiabilidad, buen desempeño del sistema informático y la seguridad a cada uno de los usuarios. En este sentido, la información almacenada o registrada podrá ser consultada y actualizada permanente por el administrador, sin que se afecte su confiabilidad.</a:t>
            </a:r>
          </a:p>
          <a:p>
            <a:pPr algn="just" defTabSz="943239" hangingPunct="0"/>
            <a:endParaRPr lang="es-ES" sz="1050" dirty="0">
              <a:solidFill>
                <a:srgbClr val="404040"/>
              </a:solidFill>
              <a:latin typeface="Calibir"/>
              <a:ea typeface="Helvetica Neue"/>
              <a:cs typeface="Calibir"/>
              <a:sym typeface="Helvetica Neue"/>
            </a:endParaRPr>
          </a:p>
          <a:p>
            <a:pPr algn="just" defTabSz="943239" hangingPunct="0"/>
            <a:r>
              <a:rPr lang="es-ES" sz="1050" b="1" dirty="0">
                <a:solidFill>
                  <a:srgbClr val="404040"/>
                </a:solidFill>
                <a:latin typeface="Calibir"/>
                <a:ea typeface="Helvetica Neue"/>
                <a:cs typeface="Calibir"/>
                <a:sym typeface="Helvetica Neue"/>
              </a:rPr>
              <a:t>Requisito no funcional N°2: </a:t>
            </a:r>
            <a:r>
              <a:rPr lang="es-ES" sz="1050" dirty="0">
                <a:solidFill>
                  <a:srgbClr val="404040"/>
                </a:solidFill>
                <a:latin typeface="Calibir"/>
                <a:ea typeface="Helvetica Neue"/>
                <a:cs typeface="Calibir"/>
                <a:sym typeface="Helvetica Neue"/>
              </a:rPr>
              <a:t>Avalar la seguridad del sistema con respecto a la información y datos que se manejan los cuales pueden ser: documentos, archivos y contraseñas.</a:t>
            </a:r>
          </a:p>
          <a:p>
            <a:pPr algn="just" defTabSz="943239" hangingPunct="0"/>
            <a:endParaRPr lang="es-ES" sz="1050" dirty="0">
              <a:solidFill>
                <a:srgbClr val="404040"/>
              </a:solidFill>
              <a:latin typeface="Calibir"/>
              <a:ea typeface="Helvetica Neue"/>
              <a:cs typeface="Calibir"/>
              <a:sym typeface="Helvetica Neue"/>
            </a:endParaRPr>
          </a:p>
          <a:p>
            <a:pPr algn="just" defTabSz="943239" hangingPunct="0"/>
            <a:r>
              <a:rPr lang="es-ES" sz="1050" b="1" dirty="0">
                <a:solidFill>
                  <a:srgbClr val="404040"/>
                </a:solidFill>
                <a:latin typeface="Calibir"/>
                <a:ea typeface="Helvetica Neue"/>
                <a:cs typeface="Calibir"/>
                <a:sym typeface="Helvetica Neue"/>
              </a:rPr>
              <a:t>Requisito no funcional N°3: </a:t>
            </a:r>
            <a:r>
              <a:rPr lang="es-ES" sz="1050" dirty="0">
                <a:solidFill>
                  <a:srgbClr val="404040"/>
                </a:solidFill>
                <a:latin typeface="Calibir"/>
                <a:ea typeface="Helvetica Neue"/>
                <a:cs typeface="Calibir"/>
                <a:sym typeface="Helvetica Neue"/>
              </a:rPr>
              <a:t>En caso de fallos el programa guardara automáticamente una copia de seguridad y volverá al inicio de perfiles. </a:t>
            </a:r>
          </a:p>
          <a:p>
            <a:pPr algn="just" defTabSz="943239" hangingPunct="0"/>
            <a:endParaRPr lang="es-ES" sz="1050" dirty="0">
              <a:solidFill>
                <a:srgbClr val="404040"/>
              </a:solidFill>
              <a:latin typeface="Calibir"/>
              <a:ea typeface="Helvetica Neue"/>
              <a:cs typeface="Calibir"/>
              <a:sym typeface="Helvetica Neue"/>
            </a:endParaRPr>
          </a:p>
          <a:p>
            <a:pPr algn="just" defTabSz="943239" hangingPunct="0"/>
            <a:r>
              <a:rPr lang="es-ES" sz="1050" b="1" dirty="0">
                <a:solidFill>
                  <a:srgbClr val="404040"/>
                </a:solidFill>
                <a:latin typeface="Calibir"/>
                <a:ea typeface="Helvetica Neue"/>
                <a:cs typeface="Calibir"/>
                <a:sym typeface="Helvetica Neue"/>
              </a:rPr>
              <a:t>Requisito no funcional N°4: </a:t>
            </a:r>
            <a:r>
              <a:rPr lang="es-ES" sz="1050" dirty="0">
                <a:solidFill>
                  <a:srgbClr val="404040"/>
                </a:solidFill>
                <a:latin typeface="Calibir"/>
                <a:ea typeface="Helvetica Neue"/>
                <a:cs typeface="Calibir"/>
                <a:sym typeface="Helvetica Neue"/>
              </a:rPr>
              <a:t>Una vez hecho el </a:t>
            </a:r>
            <a:r>
              <a:rPr lang="es-ES" sz="1050" dirty="0" err="1">
                <a:solidFill>
                  <a:srgbClr val="404040"/>
                </a:solidFill>
                <a:latin typeface="Calibir"/>
                <a:ea typeface="Helvetica Neue"/>
                <a:cs typeface="Calibir"/>
                <a:sym typeface="Helvetica Neue"/>
              </a:rPr>
              <a:t>backup</a:t>
            </a:r>
            <a:r>
              <a:rPr lang="es-ES" sz="1050" dirty="0">
                <a:solidFill>
                  <a:srgbClr val="404040"/>
                </a:solidFill>
                <a:latin typeface="Calibir"/>
                <a:ea typeface="Helvetica Neue"/>
                <a:cs typeface="Calibir"/>
                <a:sym typeface="Helvetica Neue"/>
              </a:rPr>
              <a:t> solo se podrá acceder al programa con el perfil del administrador.</a:t>
            </a:r>
          </a:p>
          <a:p>
            <a:pPr algn="just" defTabSz="943239" hangingPunct="0"/>
            <a:endParaRPr lang="es-ES" sz="1050" dirty="0">
              <a:solidFill>
                <a:srgbClr val="404040"/>
              </a:solidFill>
              <a:latin typeface="Calibir"/>
              <a:ea typeface="Helvetica Neue"/>
              <a:cs typeface="Calibir"/>
              <a:sym typeface="Helvetica Neue"/>
            </a:endParaRPr>
          </a:p>
          <a:p>
            <a:pPr algn="just" defTabSz="943239" hangingPunct="0"/>
            <a:r>
              <a:rPr lang="es-ES" sz="1050" b="1" dirty="0">
                <a:solidFill>
                  <a:srgbClr val="404040"/>
                </a:solidFill>
                <a:latin typeface="Calibir"/>
                <a:ea typeface="Helvetica Neue"/>
                <a:cs typeface="Calibir"/>
                <a:sym typeface="Helvetica Neue"/>
              </a:rPr>
              <a:t>Requisito no funcional N°5: </a:t>
            </a:r>
            <a:r>
              <a:rPr lang="es-ES" sz="1050" dirty="0">
                <a:solidFill>
                  <a:srgbClr val="404040"/>
                </a:solidFill>
                <a:latin typeface="Calibir"/>
                <a:ea typeface="Helvetica Neue"/>
                <a:cs typeface="Calibir"/>
                <a:sym typeface="Helvetica Neue"/>
              </a:rPr>
              <a:t>El programa tendrá una disponibilidad de las 24 horas por 7 días, ya que es una parte clave en la recolección y tabulación de la información para cada uno de los respectivos turnos. </a:t>
            </a:r>
          </a:p>
          <a:p>
            <a:pPr algn="just" defTabSz="943239" hangingPunct="0"/>
            <a:endParaRPr lang="es-ES" sz="1050" dirty="0">
              <a:solidFill>
                <a:srgbClr val="404040"/>
              </a:solidFill>
              <a:latin typeface="Calibir"/>
              <a:ea typeface="Helvetica Neue"/>
              <a:cs typeface="Calibir"/>
              <a:sym typeface="Helvetica Neue"/>
            </a:endParaRPr>
          </a:p>
          <a:p>
            <a:pPr algn="just" defTabSz="943239" hangingPunct="0"/>
            <a:r>
              <a:rPr lang="es-ES" sz="1050" b="1" dirty="0">
                <a:solidFill>
                  <a:srgbClr val="404040"/>
                </a:solidFill>
                <a:latin typeface="Calibir"/>
                <a:ea typeface="Helvetica Neue"/>
                <a:cs typeface="Calibir"/>
                <a:sym typeface="Helvetica Neue"/>
              </a:rPr>
              <a:t>Requisito no funcional N°6: </a:t>
            </a:r>
            <a:r>
              <a:rPr lang="es-ES" sz="1050" dirty="0">
                <a:solidFill>
                  <a:srgbClr val="404040"/>
                </a:solidFill>
                <a:latin typeface="Calibir"/>
                <a:ea typeface="Helvetica Neue"/>
                <a:cs typeface="Calibir"/>
                <a:sym typeface="Helvetica Neue"/>
              </a:rPr>
              <a:t>Durante los dos primeros meses los desarrolladores realizaran una revisión cada 15 días, en busca de posibles fallos, luego de esto si se verifica que no existen problemas se procederá a hacer una revisión cada 3 meses o dependiendo de la solicitud del cliente. </a:t>
            </a:r>
          </a:p>
          <a:p>
            <a:pPr algn="just" defTabSz="943239" hangingPunct="0"/>
            <a:endParaRPr lang="es-ES" sz="1050" dirty="0">
              <a:solidFill>
                <a:srgbClr val="404040"/>
              </a:solidFill>
              <a:latin typeface="Calibir"/>
              <a:ea typeface="Helvetica Neue"/>
              <a:cs typeface="Calibir"/>
              <a:sym typeface="Helvetica Neue"/>
            </a:endParaRPr>
          </a:p>
        </p:txBody>
      </p:sp>
      <p:sp>
        <p:nvSpPr>
          <p:cNvPr id="7" name="Rectángulo 6"/>
          <p:cNvSpPr/>
          <p:nvPr/>
        </p:nvSpPr>
        <p:spPr>
          <a:xfrm>
            <a:off x="1903033" y="602417"/>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026" name="Picture 2" descr="7 tendencias en tecnología que debes tener en cuenta en 2020">
            <a:extLst>
              <a:ext uri="{FF2B5EF4-FFF2-40B4-BE49-F238E27FC236}">
                <a16:creationId xmlns:a16="http://schemas.microsoft.com/office/drawing/2014/main" id="{CC20E5F3-48D7-43E8-B808-90B7FCE691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14" r="18092"/>
          <a:stretch/>
        </p:blipFill>
        <p:spPr bwMode="auto">
          <a:xfrm>
            <a:off x="5650472" y="917688"/>
            <a:ext cx="3325439" cy="3970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089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787153" y="901906"/>
            <a:ext cx="3433676" cy="1323439"/>
          </a:xfrm>
          <a:prstGeom prst="rect">
            <a:avLst/>
          </a:prstGeom>
          <a:noFill/>
        </p:spPr>
        <p:txBody>
          <a:bodyPr wrap="square" rtlCol="0">
            <a:spAutoFit/>
          </a:bodyPr>
          <a:lstStyle/>
          <a:p>
            <a:pPr algn="r"/>
            <a:r>
              <a:rPr lang="es-ES" sz="2000" b="1" dirty="0">
                <a:solidFill>
                  <a:schemeClr val="tx1">
                    <a:lumMod val="75000"/>
                    <a:lumOff val="25000"/>
                  </a:schemeClr>
                </a:solidFill>
              </a:rPr>
              <a:t>Maicol Stick Mejía Perdomo Eillen Tatiana Garzón Guzmán Harol Daniel Naranjo Yunez David Andrés Hernández</a:t>
            </a:r>
          </a:p>
        </p:txBody>
      </p:sp>
    </p:spTree>
    <p:extLst>
      <p:ext uri="{BB962C8B-B14F-4D97-AF65-F5344CB8AC3E}">
        <p14:creationId xmlns:p14="http://schemas.microsoft.com/office/powerpoint/2010/main" val="3083268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09443" y="555030"/>
            <a:ext cx="3538122" cy="523220"/>
          </a:xfrm>
          <a:prstGeom prst="rect">
            <a:avLst/>
          </a:prstGeom>
          <a:noFill/>
        </p:spPr>
        <p:txBody>
          <a:bodyPr wrap="square" rtlCol="0">
            <a:spAutoFit/>
          </a:bodyPr>
          <a:lstStyle/>
          <a:p>
            <a:r>
              <a:rPr lang="es-ES" sz="2800" b="1" dirty="0">
                <a:solidFill>
                  <a:schemeClr val="tx1">
                    <a:lumMod val="75000"/>
                    <a:lumOff val="25000"/>
                  </a:schemeClr>
                </a:solidFill>
              </a:rPr>
              <a:t>Objetivo General</a:t>
            </a:r>
          </a:p>
        </p:txBody>
      </p:sp>
      <p:sp>
        <p:nvSpPr>
          <p:cNvPr id="3" name="CuadroTexto 2">
            <a:extLst>
              <a:ext uri="{FF2B5EF4-FFF2-40B4-BE49-F238E27FC236}">
                <a16:creationId xmlns:a16="http://schemas.microsoft.com/office/drawing/2014/main" id="{35985358-1607-464E-AD67-CD0CEA22D3DC}"/>
              </a:ext>
            </a:extLst>
          </p:cNvPr>
          <p:cNvSpPr txBox="1"/>
          <p:nvPr/>
        </p:nvSpPr>
        <p:spPr>
          <a:xfrm>
            <a:off x="618565" y="1304365"/>
            <a:ext cx="7590864" cy="923330"/>
          </a:xfrm>
          <a:prstGeom prst="rect">
            <a:avLst/>
          </a:prstGeom>
          <a:noFill/>
        </p:spPr>
        <p:txBody>
          <a:bodyPr wrap="square" rtlCol="0">
            <a:spAutoFit/>
          </a:bodyPr>
          <a:lstStyle/>
          <a:p>
            <a:r>
              <a:rPr lang="es-ES" dirty="0"/>
              <a:t>Crear un programa el cual gestione sistemáticamente la información de conjuntos residenciales, mejorando así la seguridad de dichos datos, la precisión de estos y a su vez facilitar el ingreso de dicha información.</a:t>
            </a:r>
            <a:endParaRPr lang="es-CO" dirty="0"/>
          </a:p>
        </p:txBody>
      </p:sp>
    </p:spTree>
    <p:extLst>
      <p:ext uri="{BB962C8B-B14F-4D97-AF65-F5344CB8AC3E}">
        <p14:creationId xmlns:p14="http://schemas.microsoft.com/office/powerpoint/2010/main" val="2192973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09443" y="555030"/>
            <a:ext cx="3773445" cy="523220"/>
          </a:xfrm>
          <a:prstGeom prst="rect">
            <a:avLst/>
          </a:prstGeom>
          <a:noFill/>
        </p:spPr>
        <p:txBody>
          <a:bodyPr wrap="square" rtlCol="0">
            <a:spAutoFit/>
          </a:bodyPr>
          <a:lstStyle/>
          <a:p>
            <a:r>
              <a:rPr lang="es-ES" sz="2800" b="1" dirty="0">
                <a:solidFill>
                  <a:schemeClr val="tx1">
                    <a:lumMod val="75000"/>
                    <a:lumOff val="25000"/>
                  </a:schemeClr>
                </a:solidFill>
              </a:rPr>
              <a:t>Objetivos Específicos </a:t>
            </a:r>
          </a:p>
        </p:txBody>
      </p:sp>
      <p:sp>
        <p:nvSpPr>
          <p:cNvPr id="3" name="CuadroTexto 2">
            <a:extLst>
              <a:ext uri="{FF2B5EF4-FFF2-40B4-BE49-F238E27FC236}">
                <a16:creationId xmlns:a16="http://schemas.microsoft.com/office/drawing/2014/main" id="{37DFC7FE-1EB5-4B93-806F-99AF1A756FBF}"/>
              </a:ext>
            </a:extLst>
          </p:cNvPr>
          <p:cNvSpPr txBox="1"/>
          <p:nvPr/>
        </p:nvSpPr>
        <p:spPr>
          <a:xfrm>
            <a:off x="598394" y="1311088"/>
            <a:ext cx="7274859" cy="1754326"/>
          </a:xfrm>
          <a:prstGeom prst="rect">
            <a:avLst/>
          </a:prstGeom>
          <a:noFill/>
        </p:spPr>
        <p:txBody>
          <a:bodyPr wrap="square" rtlCol="0">
            <a:spAutoFit/>
          </a:bodyPr>
          <a:lstStyle/>
          <a:p>
            <a:pPr marL="285750" indent="-285750">
              <a:buFont typeface="Arial" panose="020B0604020202020204" pitchFamily="34" charset="0"/>
              <a:buChar char="•"/>
            </a:pPr>
            <a:r>
              <a:rPr lang="es-CO" dirty="0"/>
              <a:t>Implementar herramientas que permitan el levantamiento de información</a:t>
            </a:r>
          </a:p>
          <a:p>
            <a:pPr marL="285750" indent="-285750">
              <a:buFont typeface="Arial" panose="020B0604020202020204" pitchFamily="34" charset="0"/>
              <a:buChar char="•"/>
            </a:pPr>
            <a:r>
              <a:rPr lang="es-CO" dirty="0"/>
              <a:t>Aprovechar e integrar la información adquirida de dichas herramientas</a:t>
            </a:r>
          </a:p>
          <a:p>
            <a:pPr marL="285750" indent="-285750">
              <a:buFont typeface="Arial" panose="020B0604020202020204" pitchFamily="34" charset="0"/>
              <a:buChar char="•"/>
            </a:pPr>
            <a:r>
              <a:rPr lang="es-CO" dirty="0"/>
              <a:t>Definir el lenguaje de programación a utilizar al momento del desarrollo </a:t>
            </a:r>
          </a:p>
          <a:p>
            <a:pPr marL="285750" indent="-285750">
              <a:buFont typeface="Arial" panose="020B0604020202020204" pitchFamily="34" charset="0"/>
              <a:buChar char="•"/>
            </a:pPr>
            <a:r>
              <a:rPr lang="es-CO" dirty="0"/>
              <a:t>Emplear los datos recopilados de las técnicas aprendidas y aplicarlos al momento de la creación del software</a:t>
            </a:r>
          </a:p>
        </p:txBody>
      </p:sp>
    </p:spTree>
    <p:extLst>
      <p:ext uri="{BB962C8B-B14F-4D97-AF65-F5344CB8AC3E}">
        <p14:creationId xmlns:p14="http://schemas.microsoft.com/office/powerpoint/2010/main" val="1043779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09443" y="555030"/>
            <a:ext cx="4492863" cy="523220"/>
          </a:xfrm>
          <a:prstGeom prst="rect">
            <a:avLst/>
          </a:prstGeom>
          <a:noFill/>
        </p:spPr>
        <p:txBody>
          <a:bodyPr wrap="square" rtlCol="0">
            <a:spAutoFit/>
          </a:bodyPr>
          <a:lstStyle/>
          <a:p>
            <a:r>
              <a:rPr lang="es-ES" sz="2800" b="1" dirty="0">
                <a:solidFill>
                  <a:schemeClr val="tx1">
                    <a:lumMod val="75000"/>
                    <a:lumOff val="25000"/>
                  </a:schemeClr>
                </a:solidFill>
              </a:rPr>
              <a:t>Planteamiento Del Problema</a:t>
            </a:r>
          </a:p>
        </p:txBody>
      </p:sp>
      <p:sp>
        <p:nvSpPr>
          <p:cNvPr id="3" name="CuadroTexto 2">
            <a:extLst>
              <a:ext uri="{FF2B5EF4-FFF2-40B4-BE49-F238E27FC236}">
                <a16:creationId xmlns:a16="http://schemas.microsoft.com/office/drawing/2014/main" id="{2FD9DD97-CB5A-4195-9C39-0CD9CF1D9FBF}"/>
              </a:ext>
            </a:extLst>
          </p:cNvPr>
          <p:cNvSpPr txBox="1"/>
          <p:nvPr/>
        </p:nvSpPr>
        <p:spPr>
          <a:xfrm>
            <a:off x="645459" y="1385047"/>
            <a:ext cx="7227794" cy="2031325"/>
          </a:xfrm>
          <a:prstGeom prst="rect">
            <a:avLst/>
          </a:prstGeom>
          <a:noFill/>
        </p:spPr>
        <p:txBody>
          <a:bodyPr wrap="square" rtlCol="0">
            <a:spAutoFit/>
          </a:bodyPr>
          <a:lstStyle/>
          <a:p>
            <a:r>
              <a:rPr lang="es-CO" dirty="0"/>
              <a:t>En los conjuntos residenciales se debe guardar información continuamente de cada una de las situaciones que transcurren las 24 horas, dicha información debe ser consignada en un sitio determinado (minuta). Este proceso de anotar constantemente en la minuta puede resultar demasiado tedioso, y por tal motivo puede quedar la información mal consignada o inconclusa, además de esto puede ocurrir una manipulación errónea de la información y una perdida de la misma.</a:t>
            </a:r>
          </a:p>
        </p:txBody>
      </p:sp>
    </p:spTree>
    <p:extLst>
      <p:ext uri="{BB962C8B-B14F-4D97-AF65-F5344CB8AC3E}">
        <p14:creationId xmlns:p14="http://schemas.microsoft.com/office/powerpoint/2010/main" val="687621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09443" y="555030"/>
            <a:ext cx="4492863" cy="523220"/>
          </a:xfrm>
          <a:prstGeom prst="rect">
            <a:avLst/>
          </a:prstGeom>
          <a:noFill/>
        </p:spPr>
        <p:txBody>
          <a:bodyPr wrap="square" rtlCol="0">
            <a:spAutoFit/>
          </a:bodyPr>
          <a:lstStyle/>
          <a:p>
            <a:r>
              <a:rPr lang="es-ES" sz="2800" b="1" dirty="0">
                <a:solidFill>
                  <a:schemeClr val="tx1">
                    <a:lumMod val="75000"/>
                    <a:lumOff val="25000"/>
                  </a:schemeClr>
                </a:solidFill>
              </a:rPr>
              <a:t>Alcance Del Proyecto</a:t>
            </a:r>
          </a:p>
        </p:txBody>
      </p:sp>
      <p:sp>
        <p:nvSpPr>
          <p:cNvPr id="3" name="CuadroTexto 2">
            <a:extLst>
              <a:ext uri="{FF2B5EF4-FFF2-40B4-BE49-F238E27FC236}">
                <a16:creationId xmlns:a16="http://schemas.microsoft.com/office/drawing/2014/main" id="{68C5BC65-5EC3-4C04-BB3F-862EFD447FA4}"/>
              </a:ext>
            </a:extLst>
          </p:cNvPr>
          <p:cNvSpPr txBox="1"/>
          <p:nvPr/>
        </p:nvSpPr>
        <p:spPr>
          <a:xfrm>
            <a:off x="509443" y="1270747"/>
            <a:ext cx="6926781" cy="2308324"/>
          </a:xfrm>
          <a:prstGeom prst="rect">
            <a:avLst/>
          </a:prstGeom>
          <a:noFill/>
        </p:spPr>
        <p:txBody>
          <a:bodyPr wrap="square" rtlCol="0">
            <a:spAutoFit/>
          </a:bodyPr>
          <a:lstStyle/>
          <a:p>
            <a:r>
              <a:rPr lang="es-ES" dirty="0"/>
              <a:t>Implementar una herramienta de suma importancia para la administración del conjunto siendo esta la opción mas eficaz y confiable, brindando un apoyo al momento de recolectar información, permitiendo de esta manera facilitar las diferentes tareas que conlleva un conjunto residencial, siendo este un sistema mas accesible para los residentes; esto sin dejar de lado que el programa sea amigable e intuitivo para que se facilite su uso a cualquier individuo, además de ser seguro al momento de almacenar datos.</a:t>
            </a:r>
            <a:endParaRPr lang="es-CO" dirty="0"/>
          </a:p>
        </p:txBody>
      </p:sp>
    </p:spTree>
    <p:extLst>
      <p:ext uri="{BB962C8B-B14F-4D97-AF65-F5344CB8AC3E}">
        <p14:creationId xmlns:p14="http://schemas.microsoft.com/office/powerpoint/2010/main" val="1412334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09443" y="555030"/>
            <a:ext cx="4492863" cy="523220"/>
          </a:xfrm>
          <a:prstGeom prst="rect">
            <a:avLst/>
          </a:prstGeom>
          <a:noFill/>
        </p:spPr>
        <p:txBody>
          <a:bodyPr wrap="square" rtlCol="0">
            <a:spAutoFit/>
          </a:bodyPr>
          <a:lstStyle/>
          <a:p>
            <a:r>
              <a:rPr lang="es-ES" sz="2800" b="1" dirty="0">
                <a:solidFill>
                  <a:schemeClr val="tx1">
                    <a:lumMod val="75000"/>
                    <a:lumOff val="25000"/>
                  </a:schemeClr>
                </a:solidFill>
              </a:rPr>
              <a:t>Justificación</a:t>
            </a:r>
          </a:p>
        </p:txBody>
      </p:sp>
      <p:sp>
        <p:nvSpPr>
          <p:cNvPr id="3" name="CuadroTexto 2">
            <a:extLst>
              <a:ext uri="{FF2B5EF4-FFF2-40B4-BE49-F238E27FC236}">
                <a16:creationId xmlns:a16="http://schemas.microsoft.com/office/drawing/2014/main" id="{E175D812-2CC0-4095-BFA2-36F52D64FE82}"/>
              </a:ext>
            </a:extLst>
          </p:cNvPr>
          <p:cNvSpPr txBox="1"/>
          <p:nvPr/>
        </p:nvSpPr>
        <p:spPr>
          <a:xfrm>
            <a:off x="403412" y="1311088"/>
            <a:ext cx="7342094" cy="2308324"/>
          </a:xfrm>
          <a:prstGeom prst="rect">
            <a:avLst/>
          </a:prstGeom>
          <a:noFill/>
        </p:spPr>
        <p:txBody>
          <a:bodyPr wrap="square" rtlCol="0">
            <a:spAutoFit/>
          </a:bodyPr>
          <a:lstStyle/>
          <a:p>
            <a:r>
              <a:rPr lang="es-CO" dirty="0"/>
              <a:t>Se busca innovar con nuestro programa el sistema de minutas actual, ya que es un sistema deficiente en varios aspectos (confiabilidad, seguridad, eficiencia, </a:t>
            </a:r>
            <a:r>
              <a:rPr lang="es-CO" dirty="0" err="1"/>
              <a:t>etc</a:t>
            </a:r>
            <a:r>
              <a:rPr lang="es-CO" dirty="0"/>
              <a:t>). Se quiere crear un programa que simplifique el ingreso de información basándose en códigos que ayuden a que el registro sea mas sencillo y eficaz.</a:t>
            </a:r>
          </a:p>
          <a:p>
            <a:r>
              <a:rPr lang="es-CO" dirty="0"/>
              <a:t>El programa es viable ya que quiere mejorar las falencias que existen en los sistemas actuales, además de que así mismo mejorara la seguridad, funciones internas y recolección de datos de los conjuntos residenciales.</a:t>
            </a:r>
          </a:p>
        </p:txBody>
      </p:sp>
    </p:spTree>
    <p:extLst>
      <p:ext uri="{BB962C8B-B14F-4D97-AF65-F5344CB8AC3E}">
        <p14:creationId xmlns:p14="http://schemas.microsoft.com/office/powerpoint/2010/main" val="963216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Encuestas </a:t>
            </a:r>
          </a:p>
        </p:txBody>
      </p:sp>
      <p:pic>
        <p:nvPicPr>
          <p:cNvPr id="3" name="Imagen 2">
            <a:extLst>
              <a:ext uri="{FF2B5EF4-FFF2-40B4-BE49-F238E27FC236}">
                <a16:creationId xmlns:a16="http://schemas.microsoft.com/office/drawing/2014/main" id="{86539C8F-4F4C-4254-AB28-2DDB39739FC3}"/>
              </a:ext>
            </a:extLst>
          </p:cNvPr>
          <p:cNvPicPr/>
          <p:nvPr/>
        </p:nvPicPr>
        <p:blipFill rotWithShape="1">
          <a:blip r:embed="rId2"/>
          <a:srcRect l="25396" t="15662" r="27215" b="7290"/>
          <a:stretch/>
        </p:blipFill>
        <p:spPr bwMode="auto">
          <a:xfrm>
            <a:off x="2306062" y="1081217"/>
            <a:ext cx="4531875" cy="36319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67576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Encuestas </a:t>
            </a:r>
          </a:p>
        </p:txBody>
      </p:sp>
      <p:pic>
        <p:nvPicPr>
          <p:cNvPr id="3" name="Imagen 2">
            <a:extLst>
              <a:ext uri="{FF2B5EF4-FFF2-40B4-BE49-F238E27FC236}">
                <a16:creationId xmlns:a16="http://schemas.microsoft.com/office/drawing/2014/main" id="{F945C6BA-37FC-46FE-9BC8-A396C1D7344E}"/>
              </a:ext>
            </a:extLst>
          </p:cNvPr>
          <p:cNvPicPr/>
          <p:nvPr/>
        </p:nvPicPr>
        <p:blipFill rotWithShape="1">
          <a:blip r:embed="rId2"/>
          <a:srcRect l="25836" t="15140" r="26167" b="7847"/>
          <a:stretch/>
        </p:blipFill>
        <p:spPr bwMode="auto">
          <a:xfrm>
            <a:off x="2419817" y="1109307"/>
            <a:ext cx="4304366" cy="378469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2196627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1980</TotalTime>
  <Words>818</Words>
  <Application>Microsoft Office PowerPoint</Application>
  <PresentationFormat>Presentación en pantalla (16:9)</PresentationFormat>
  <Paragraphs>51</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Calibir</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Maicol Mejia</cp:lastModifiedBy>
  <cp:revision>53</cp:revision>
  <dcterms:created xsi:type="dcterms:W3CDTF">2019-11-27T03:16:21Z</dcterms:created>
  <dcterms:modified xsi:type="dcterms:W3CDTF">2020-07-29T19:49:34Z</dcterms:modified>
</cp:coreProperties>
</file>