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8483098E-485D-43D7-BAB0-CB67CC1D309B}">
          <p14:sldIdLst>
            <p14:sldId id="256"/>
            <p14:sldId id="260"/>
            <p14:sldId id="261"/>
            <p14:sldId id="262"/>
            <p14:sldId id="263"/>
            <p14:sldId id="264"/>
            <p14:sldId id="265"/>
            <p14:sldId id="266"/>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4/26/2020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23BF4FC-420B-4214-A41B-D0676FC84079}"/>
              </a:ext>
            </a:extLst>
          </p:cNvPr>
          <p:cNvPicPr>
            <a:picLocks noChangeAspect="1"/>
          </p:cNvPicPr>
          <p:nvPr/>
        </p:nvPicPr>
        <p:blipFill>
          <a:blip r:embed="rId2"/>
          <a:stretch>
            <a:fillRect/>
          </a:stretch>
        </p:blipFill>
        <p:spPr>
          <a:xfrm>
            <a:off x="4714606" y="819561"/>
            <a:ext cx="2762787" cy="2609439"/>
          </a:xfrm>
          <a:prstGeom prst="rect">
            <a:avLst/>
          </a:prstGeom>
        </p:spPr>
      </p:pic>
      <p:sp>
        <p:nvSpPr>
          <p:cNvPr id="6" name="CuadroTexto 5">
            <a:extLst>
              <a:ext uri="{FF2B5EF4-FFF2-40B4-BE49-F238E27FC236}">
                <a16:creationId xmlns:a16="http://schemas.microsoft.com/office/drawing/2014/main" id="{26478BF4-9560-45E2-80F6-711C4ED8B1B7}"/>
              </a:ext>
            </a:extLst>
          </p:cNvPr>
          <p:cNvSpPr txBox="1"/>
          <p:nvPr/>
        </p:nvSpPr>
        <p:spPr>
          <a:xfrm>
            <a:off x="9157838" y="5169187"/>
            <a:ext cx="2398060" cy="1477328"/>
          </a:xfrm>
          <a:prstGeom prst="rect">
            <a:avLst/>
          </a:prstGeom>
          <a:noFill/>
        </p:spPr>
        <p:txBody>
          <a:bodyPr wrap="square" rtlCol="0">
            <a:spAutoFit/>
          </a:bodyPr>
          <a:lstStyle/>
          <a:p>
            <a:pPr algn="r"/>
            <a:r>
              <a:rPr lang="es-CO" b="1" dirty="0"/>
              <a:t>Javier Reyes</a:t>
            </a:r>
          </a:p>
          <a:p>
            <a:pPr algn="r"/>
            <a:r>
              <a:rPr lang="es-CO" b="1" dirty="0"/>
              <a:t>David Rincón</a:t>
            </a:r>
          </a:p>
          <a:p>
            <a:pPr algn="r"/>
            <a:r>
              <a:rPr lang="es-CO" b="1" dirty="0"/>
              <a:t>Daniel Ruiz</a:t>
            </a:r>
          </a:p>
          <a:p>
            <a:pPr algn="r"/>
            <a:r>
              <a:rPr lang="es-CO" b="1" dirty="0"/>
              <a:t>Ángel Duran</a:t>
            </a:r>
          </a:p>
          <a:p>
            <a:pPr algn="r"/>
            <a:r>
              <a:rPr lang="es-CO" b="1" dirty="0"/>
              <a:t>Fabian López</a:t>
            </a:r>
          </a:p>
        </p:txBody>
      </p:sp>
      <p:sp>
        <p:nvSpPr>
          <p:cNvPr id="7" name="CuadroTexto 6">
            <a:extLst>
              <a:ext uri="{FF2B5EF4-FFF2-40B4-BE49-F238E27FC236}">
                <a16:creationId xmlns:a16="http://schemas.microsoft.com/office/drawing/2014/main" id="{84932D2B-69B2-40B6-811B-837246722674}"/>
              </a:ext>
            </a:extLst>
          </p:cNvPr>
          <p:cNvSpPr txBox="1"/>
          <p:nvPr/>
        </p:nvSpPr>
        <p:spPr>
          <a:xfrm>
            <a:off x="5072834" y="3429000"/>
            <a:ext cx="2046329" cy="707886"/>
          </a:xfrm>
          <a:prstGeom prst="rect">
            <a:avLst/>
          </a:prstGeom>
          <a:noFill/>
        </p:spPr>
        <p:txBody>
          <a:bodyPr wrap="none" rtlCol="0">
            <a:spAutoFit/>
          </a:bodyPr>
          <a:lstStyle/>
          <a:p>
            <a:r>
              <a:rPr lang="es-CO" sz="4000" b="1" dirty="0"/>
              <a:t>SICLOUD</a:t>
            </a:r>
          </a:p>
        </p:txBody>
      </p:sp>
      <p:sp>
        <p:nvSpPr>
          <p:cNvPr id="8" name="CuadroTexto 7">
            <a:extLst>
              <a:ext uri="{FF2B5EF4-FFF2-40B4-BE49-F238E27FC236}">
                <a16:creationId xmlns:a16="http://schemas.microsoft.com/office/drawing/2014/main" id="{60FE917C-B7C7-41EE-809A-3E1F9FC3C433}"/>
              </a:ext>
            </a:extLst>
          </p:cNvPr>
          <p:cNvSpPr txBox="1"/>
          <p:nvPr/>
        </p:nvSpPr>
        <p:spPr>
          <a:xfrm>
            <a:off x="320299" y="5692408"/>
            <a:ext cx="6173266" cy="954107"/>
          </a:xfrm>
          <a:prstGeom prst="rect">
            <a:avLst/>
          </a:prstGeom>
          <a:noFill/>
        </p:spPr>
        <p:txBody>
          <a:bodyPr wrap="square" rtlCol="0">
            <a:spAutoFit/>
          </a:bodyPr>
          <a:lstStyle/>
          <a:p>
            <a:r>
              <a:rPr lang="es-CO" sz="2800" b="1" dirty="0"/>
              <a:t>Actividad 1 GRUPAL</a:t>
            </a:r>
          </a:p>
          <a:p>
            <a:r>
              <a:rPr lang="es-CO" sz="2800" b="1" dirty="0"/>
              <a:t>Trimestre V</a:t>
            </a:r>
          </a:p>
        </p:txBody>
      </p:sp>
      <p:sp>
        <p:nvSpPr>
          <p:cNvPr id="9" name="CuadroTexto 8">
            <a:extLst>
              <a:ext uri="{FF2B5EF4-FFF2-40B4-BE49-F238E27FC236}">
                <a16:creationId xmlns:a16="http://schemas.microsoft.com/office/drawing/2014/main" id="{53F70523-B407-48DD-97DB-4E3644588BFC}"/>
              </a:ext>
            </a:extLst>
          </p:cNvPr>
          <p:cNvSpPr txBox="1"/>
          <p:nvPr/>
        </p:nvSpPr>
        <p:spPr>
          <a:xfrm>
            <a:off x="10164812" y="4625009"/>
            <a:ext cx="1391086" cy="400110"/>
          </a:xfrm>
          <a:prstGeom prst="rect">
            <a:avLst/>
          </a:prstGeom>
          <a:noFill/>
        </p:spPr>
        <p:txBody>
          <a:bodyPr wrap="none" rtlCol="0">
            <a:spAutoFit/>
          </a:bodyPr>
          <a:lstStyle/>
          <a:p>
            <a:r>
              <a:rPr lang="es-CO" sz="2000" b="1" dirty="0"/>
              <a:t>Integrantes</a:t>
            </a:r>
          </a:p>
        </p:txBody>
      </p:sp>
    </p:spTree>
    <p:extLst>
      <p:ext uri="{BB962C8B-B14F-4D97-AF65-F5344CB8AC3E}">
        <p14:creationId xmlns:p14="http://schemas.microsoft.com/office/powerpoint/2010/main" val="179838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C73C056-08ED-4A13-9FA3-1C00FA80E235}"/>
              </a:ext>
            </a:extLst>
          </p:cNvPr>
          <p:cNvSpPr/>
          <p:nvPr/>
        </p:nvSpPr>
        <p:spPr>
          <a:xfrm>
            <a:off x="927652" y="997565"/>
            <a:ext cx="10336695" cy="4308872"/>
          </a:xfrm>
          <a:prstGeom prst="rect">
            <a:avLst/>
          </a:prstGeom>
        </p:spPr>
        <p:txBody>
          <a:bodyPr wrap="square">
            <a:spAutoFit/>
          </a:bodyPr>
          <a:lstStyle/>
          <a:p>
            <a:pPr algn="ctr"/>
            <a:r>
              <a:rPr lang="es-CO" sz="2000" b="1" dirty="0"/>
              <a:t>9- Que son actividades sombrilla ?</a:t>
            </a:r>
          </a:p>
          <a:p>
            <a:pPr algn="ctr"/>
            <a:endParaRPr lang="es-CO" sz="2000" b="1" dirty="0"/>
          </a:p>
          <a:p>
            <a:endParaRPr lang="es-CO" dirty="0"/>
          </a:p>
          <a:p>
            <a:r>
              <a:rPr lang="es-CO" dirty="0"/>
              <a:t>las actividades sombrilla establecen el esqueleto de la arquitectura para el trabajo de ingeniería de software.</a:t>
            </a:r>
          </a:p>
          <a:p>
            <a:r>
              <a:rPr lang="es-CO" dirty="0"/>
              <a:t>En general, las actividades sombrilla se aplican a lo largo de un proyecto de software y ayudan al equipo </a:t>
            </a:r>
          </a:p>
          <a:p>
            <a:r>
              <a:rPr lang="es-CO" dirty="0"/>
              <a:t>que lo lleva a cabo a administrar y controlar el avance, la calidad, el cambio y el riesgo.</a:t>
            </a:r>
          </a:p>
          <a:p>
            <a:r>
              <a:rPr lang="es-CO" dirty="0"/>
              <a:t>Es común que las actividades sombrilla sean las siguientes:</a:t>
            </a:r>
          </a:p>
          <a:p>
            <a:endParaRPr lang="es-CO" dirty="0"/>
          </a:p>
          <a:p>
            <a:r>
              <a:rPr lang="es-CO" dirty="0"/>
              <a:t>*Seguimiento y control del proyecto de software</a:t>
            </a:r>
          </a:p>
          <a:p>
            <a:endParaRPr lang="es-CO" dirty="0"/>
          </a:p>
          <a:p>
            <a:r>
              <a:rPr lang="es-CO" dirty="0"/>
              <a:t>*Administración del riesgo</a:t>
            </a:r>
          </a:p>
          <a:p>
            <a:endParaRPr lang="es-CO" dirty="0"/>
          </a:p>
          <a:p>
            <a:r>
              <a:rPr lang="es-CO" dirty="0"/>
              <a:t>*Aseguramiento de la calidad del software</a:t>
            </a:r>
          </a:p>
          <a:p>
            <a:endParaRPr lang="es-CO" dirty="0"/>
          </a:p>
          <a:p>
            <a:r>
              <a:rPr lang="es-CO" dirty="0"/>
              <a:t>*Revisiones técnicas</a:t>
            </a:r>
          </a:p>
        </p:txBody>
      </p:sp>
      <p:sp>
        <p:nvSpPr>
          <p:cNvPr id="6" name="Rectángulo 5">
            <a:extLst>
              <a:ext uri="{FF2B5EF4-FFF2-40B4-BE49-F238E27FC236}">
                <a16:creationId xmlns:a16="http://schemas.microsoft.com/office/drawing/2014/main" id="{018025B8-3C7A-4DD9-84B6-538F9D993B01}"/>
              </a:ext>
            </a:extLst>
          </p:cNvPr>
          <p:cNvSpPr/>
          <p:nvPr/>
        </p:nvSpPr>
        <p:spPr>
          <a:xfrm>
            <a:off x="6400800" y="3273096"/>
            <a:ext cx="6096000" cy="2031325"/>
          </a:xfrm>
          <a:prstGeom prst="rect">
            <a:avLst/>
          </a:prstGeom>
        </p:spPr>
        <p:txBody>
          <a:bodyPr>
            <a:spAutoFit/>
          </a:bodyPr>
          <a:lstStyle/>
          <a:p>
            <a:r>
              <a:rPr lang="es-CO" dirty="0"/>
              <a:t>*Medición</a:t>
            </a:r>
          </a:p>
          <a:p>
            <a:endParaRPr lang="es-CO" dirty="0"/>
          </a:p>
          <a:p>
            <a:r>
              <a:rPr lang="es-CO" dirty="0"/>
              <a:t>*Administración de la configuración del software</a:t>
            </a:r>
          </a:p>
          <a:p>
            <a:endParaRPr lang="es-CO" dirty="0"/>
          </a:p>
          <a:p>
            <a:r>
              <a:rPr lang="es-CO" dirty="0"/>
              <a:t>*Administración de la reutilización</a:t>
            </a:r>
          </a:p>
          <a:p>
            <a:endParaRPr lang="es-CO" dirty="0"/>
          </a:p>
          <a:p>
            <a:r>
              <a:rPr lang="es-CO" dirty="0"/>
              <a:t>*Preparación y producción del producto del trabajo</a:t>
            </a:r>
          </a:p>
        </p:txBody>
      </p:sp>
    </p:spTree>
    <p:extLst>
      <p:ext uri="{BB962C8B-B14F-4D97-AF65-F5344CB8AC3E}">
        <p14:creationId xmlns:p14="http://schemas.microsoft.com/office/powerpoint/2010/main" val="178642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4CBBEB4-4023-478A-9D59-13B240D94B1E}"/>
              </a:ext>
            </a:extLst>
          </p:cNvPr>
          <p:cNvSpPr/>
          <p:nvPr/>
        </p:nvSpPr>
        <p:spPr>
          <a:xfrm>
            <a:off x="2160104" y="1268933"/>
            <a:ext cx="7871791" cy="400110"/>
          </a:xfrm>
          <a:prstGeom prst="rect">
            <a:avLst/>
          </a:prstGeom>
        </p:spPr>
        <p:txBody>
          <a:bodyPr wrap="square">
            <a:spAutoFit/>
          </a:bodyPr>
          <a:lstStyle/>
          <a:p>
            <a:pPr algn="just"/>
            <a:r>
              <a:rPr lang="es-MX" sz="2000" b="1" dirty="0"/>
              <a:t>10. Cual es la escancia de la practica de la ingeniería de software?</a:t>
            </a:r>
          </a:p>
        </p:txBody>
      </p:sp>
      <p:sp>
        <p:nvSpPr>
          <p:cNvPr id="5" name="Rectángulo 4">
            <a:extLst>
              <a:ext uri="{FF2B5EF4-FFF2-40B4-BE49-F238E27FC236}">
                <a16:creationId xmlns:a16="http://schemas.microsoft.com/office/drawing/2014/main" id="{6E7477F8-1CDD-45E3-89CC-EE426706F753}"/>
              </a:ext>
            </a:extLst>
          </p:cNvPr>
          <p:cNvSpPr/>
          <p:nvPr/>
        </p:nvSpPr>
        <p:spPr>
          <a:xfrm>
            <a:off x="1987826" y="2158641"/>
            <a:ext cx="9541566" cy="3430426"/>
          </a:xfrm>
          <a:prstGeom prst="rect">
            <a:avLst/>
          </a:prstGeom>
        </p:spPr>
        <p:txBody>
          <a:bodyPr wrap="square">
            <a:spAutoFit/>
          </a:bodyPr>
          <a:lstStyle/>
          <a:p>
            <a:pPr marL="228600">
              <a:lnSpc>
                <a:spcPct val="107000"/>
              </a:lnSpc>
              <a:spcAft>
                <a:spcPts val="800"/>
              </a:spcAft>
            </a:pP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MX" sz="2000" dirty="0">
                <a:latin typeface="Calibri" panose="020F0502020204030204" pitchFamily="34" charset="0"/>
                <a:ea typeface="Calibri" panose="020F0502020204030204" pitchFamily="34" charset="0"/>
                <a:cs typeface="Times New Roman" panose="02020603050405020304" pitchFamily="18" charset="0"/>
              </a:rPr>
              <a:t>1. Entender el problema (comunicación y análisis).</a:t>
            </a:r>
          </a:p>
          <a:p>
            <a:pPr marL="228600">
              <a:lnSpc>
                <a:spcPct val="107000"/>
              </a:lnSpc>
              <a:spcAft>
                <a:spcPts val="800"/>
              </a:spcAft>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MX" sz="2000" dirty="0">
                <a:latin typeface="Calibri" panose="020F0502020204030204" pitchFamily="34" charset="0"/>
                <a:ea typeface="Calibri" panose="020F0502020204030204" pitchFamily="34" charset="0"/>
                <a:cs typeface="Times New Roman" panose="02020603050405020304" pitchFamily="18" charset="0"/>
              </a:rPr>
              <a:t>2. Planear la solución (modelado y diseño del software).</a:t>
            </a:r>
          </a:p>
          <a:p>
            <a:pPr marL="228600">
              <a:lnSpc>
                <a:spcPct val="107000"/>
              </a:lnSpc>
              <a:spcAft>
                <a:spcPts val="800"/>
              </a:spcAft>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MX" sz="2000" dirty="0">
                <a:latin typeface="Calibri" panose="020F0502020204030204" pitchFamily="34" charset="0"/>
                <a:ea typeface="Calibri" panose="020F0502020204030204" pitchFamily="34" charset="0"/>
                <a:cs typeface="Times New Roman" panose="02020603050405020304" pitchFamily="18" charset="0"/>
              </a:rPr>
              <a:t>3. Ejecutar el plan (generación del código).</a:t>
            </a:r>
          </a:p>
          <a:p>
            <a:pPr marL="228600">
              <a:lnSpc>
                <a:spcPct val="107000"/>
              </a:lnSpc>
              <a:spcAft>
                <a:spcPts val="800"/>
              </a:spcAft>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MX" sz="2000" dirty="0">
                <a:latin typeface="Calibri" panose="020F0502020204030204" pitchFamily="34" charset="0"/>
                <a:ea typeface="Calibri" panose="020F0502020204030204" pitchFamily="34" charset="0"/>
                <a:cs typeface="Times New Roman" panose="02020603050405020304" pitchFamily="18" charset="0"/>
              </a:rPr>
              <a:t>4. Examinar la exactitud del resultado (probar y asegurar la calidad).</a:t>
            </a:r>
            <a:endParaRPr lang="es-CO"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009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92C8E57-7118-4177-8FA3-63917CA554FD}"/>
              </a:ext>
            </a:extLst>
          </p:cNvPr>
          <p:cNvSpPr/>
          <p:nvPr/>
        </p:nvSpPr>
        <p:spPr>
          <a:xfrm>
            <a:off x="3983145" y="1216751"/>
            <a:ext cx="4225709" cy="400110"/>
          </a:xfrm>
          <a:prstGeom prst="rect">
            <a:avLst/>
          </a:prstGeom>
        </p:spPr>
        <p:txBody>
          <a:bodyPr wrap="none">
            <a:spAutoFit/>
          </a:bodyPr>
          <a:lstStyle/>
          <a:p>
            <a:pPr algn="just"/>
            <a:r>
              <a:rPr lang="es-MX" sz="2000" b="1" dirty="0"/>
              <a:t>11. Cuales son los mitos del software?</a:t>
            </a:r>
          </a:p>
        </p:txBody>
      </p:sp>
      <p:sp>
        <p:nvSpPr>
          <p:cNvPr id="6" name="Rectángulo 5">
            <a:extLst>
              <a:ext uri="{FF2B5EF4-FFF2-40B4-BE49-F238E27FC236}">
                <a16:creationId xmlns:a16="http://schemas.microsoft.com/office/drawing/2014/main" id="{5D86931F-D573-4FFF-916A-9148572BF0C7}"/>
              </a:ext>
            </a:extLst>
          </p:cNvPr>
          <p:cNvSpPr/>
          <p:nvPr/>
        </p:nvSpPr>
        <p:spPr>
          <a:xfrm>
            <a:off x="709858" y="2356581"/>
            <a:ext cx="5690942" cy="646331"/>
          </a:xfrm>
          <a:prstGeom prst="rect">
            <a:avLst/>
          </a:prstGeom>
        </p:spPr>
        <p:txBody>
          <a:bodyPr wrap="square">
            <a:spAutoFit/>
          </a:bodyPr>
          <a:lstStyle/>
          <a:p>
            <a:r>
              <a:rPr lang="es-CO" dirty="0"/>
              <a:t>•    Tenemos un libro lleno de estándares y procedimientos</a:t>
            </a:r>
          </a:p>
          <a:p>
            <a:r>
              <a:rPr lang="es-CO" dirty="0"/>
              <a:t>      para elaborar software.</a:t>
            </a:r>
          </a:p>
        </p:txBody>
      </p:sp>
      <p:sp>
        <p:nvSpPr>
          <p:cNvPr id="7" name="Rectángulo 6">
            <a:extLst>
              <a:ext uri="{FF2B5EF4-FFF2-40B4-BE49-F238E27FC236}">
                <a16:creationId xmlns:a16="http://schemas.microsoft.com/office/drawing/2014/main" id="{7B197CEA-8DF5-4C03-83CE-78B20ABF20DA}"/>
              </a:ext>
            </a:extLst>
          </p:cNvPr>
          <p:cNvSpPr/>
          <p:nvPr/>
        </p:nvSpPr>
        <p:spPr>
          <a:xfrm>
            <a:off x="709858" y="3153629"/>
            <a:ext cx="5690942" cy="968278"/>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Si nos atrasamos, podemos agregar más programadores y ponernos al corriente (en ocasiones, a esto se le llama “concepto de la horda de mongoles”).</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ángulo 7">
            <a:extLst>
              <a:ext uri="{FF2B5EF4-FFF2-40B4-BE49-F238E27FC236}">
                <a16:creationId xmlns:a16="http://schemas.microsoft.com/office/drawing/2014/main" id="{66C6CB9D-947C-498C-93FD-AEF344D1D66F}"/>
              </a:ext>
            </a:extLst>
          </p:cNvPr>
          <p:cNvSpPr/>
          <p:nvPr/>
        </p:nvSpPr>
        <p:spPr>
          <a:xfrm>
            <a:off x="709858" y="4281698"/>
            <a:ext cx="5690942" cy="968278"/>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Si decido subcontratar el proyecto de software a un tercero, puedo descansar y</a:t>
            </a:r>
            <a:r>
              <a:rPr lang="es-CO" dirty="0">
                <a:latin typeface="Calibri" panose="020F0502020204030204" pitchFamily="34" charset="0"/>
                <a:ea typeface="Calibri" panose="020F0502020204030204" pitchFamily="34" charset="0"/>
                <a:cs typeface="Times New Roman" panose="02020603050405020304" pitchFamily="18" charset="0"/>
              </a:rPr>
              <a:t> </a:t>
            </a:r>
            <a:r>
              <a:rPr lang="es-MX" dirty="0">
                <a:latin typeface="Calibri" panose="020F0502020204030204" pitchFamily="34" charset="0"/>
                <a:ea typeface="Calibri" panose="020F0502020204030204" pitchFamily="34" charset="0"/>
                <a:cs typeface="Times New Roman" panose="02020603050405020304" pitchFamily="18" charset="0"/>
              </a:rPr>
              <a:t>dejar que esa compañía lo elabore.</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ángulo 8">
            <a:extLst>
              <a:ext uri="{FF2B5EF4-FFF2-40B4-BE49-F238E27FC236}">
                <a16:creationId xmlns:a16="http://schemas.microsoft.com/office/drawing/2014/main" id="{4DDD947F-52E1-4559-864D-981DCD81B067}"/>
              </a:ext>
            </a:extLst>
          </p:cNvPr>
          <p:cNvSpPr/>
          <p:nvPr/>
        </p:nvSpPr>
        <p:spPr>
          <a:xfrm>
            <a:off x="709858" y="5113404"/>
            <a:ext cx="5690942" cy="968278"/>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Para comenzar a escribir programas, es suficiente el enunciado general de los</a:t>
            </a:r>
            <a:r>
              <a:rPr lang="es-CO" dirty="0">
                <a:latin typeface="Calibri" panose="020F0502020204030204" pitchFamily="34" charset="0"/>
                <a:ea typeface="Calibri" panose="020F0502020204030204" pitchFamily="34" charset="0"/>
                <a:cs typeface="Times New Roman" panose="02020603050405020304" pitchFamily="18" charset="0"/>
              </a:rPr>
              <a:t> </a:t>
            </a:r>
            <a:r>
              <a:rPr lang="es-MX" dirty="0">
                <a:latin typeface="Calibri" panose="020F0502020204030204" pitchFamily="34" charset="0"/>
                <a:ea typeface="Calibri" panose="020F0502020204030204" pitchFamily="34" charset="0"/>
                <a:cs typeface="Times New Roman" panose="02020603050405020304" pitchFamily="18" charset="0"/>
              </a:rPr>
              <a:t>objetivos, podremos entrar en detalles más adelante.</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ángulo 9">
            <a:extLst>
              <a:ext uri="{FF2B5EF4-FFF2-40B4-BE49-F238E27FC236}">
                <a16:creationId xmlns:a16="http://schemas.microsoft.com/office/drawing/2014/main" id="{B525C9CF-501A-4936-942E-E36412FCCC56}"/>
              </a:ext>
            </a:extLst>
          </p:cNvPr>
          <p:cNvSpPr/>
          <p:nvPr/>
        </p:nvSpPr>
        <p:spPr>
          <a:xfrm>
            <a:off x="6679097" y="2354275"/>
            <a:ext cx="4916556" cy="1264642"/>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Los requerimientos del software cambian continuamente, pero el cambio se asimila</a:t>
            </a:r>
            <a:endParaRPr lang="es-CO"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r>
              <a:rPr lang="es-CO" dirty="0">
                <a:latin typeface="Calibri" panose="020F0502020204030204" pitchFamily="34" charset="0"/>
                <a:ea typeface="Calibri" panose="020F0502020204030204" pitchFamily="34" charset="0"/>
                <a:cs typeface="Times New Roman" panose="02020603050405020304" pitchFamily="18" charset="0"/>
              </a:rPr>
              <a:t>       </a:t>
            </a:r>
            <a:r>
              <a:rPr lang="es-MX" dirty="0">
                <a:latin typeface="Calibri" panose="020F0502020204030204" pitchFamily="34" charset="0"/>
                <a:ea typeface="Calibri" panose="020F0502020204030204" pitchFamily="34" charset="0"/>
                <a:cs typeface="Times New Roman" panose="02020603050405020304" pitchFamily="18" charset="0"/>
              </a:rPr>
              <a:t>con facilidad debido a que el software es</a:t>
            </a:r>
          </a:p>
          <a:p>
            <a:pPr lvl="0">
              <a:lnSpc>
                <a:spcPct val="107000"/>
              </a:lnSpc>
              <a:spcAft>
                <a:spcPts val="0"/>
              </a:spcAft>
            </a:pPr>
            <a:r>
              <a:rPr lang="es-MX" dirty="0">
                <a:latin typeface="Calibri" panose="020F0502020204030204" pitchFamily="34" charset="0"/>
                <a:ea typeface="Calibri" panose="020F0502020204030204" pitchFamily="34" charset="0"/>
                <a:cs typeface="Times New Roman" panose="02020603050405020304" pitchFamily="18" charset="0"/>
              </a:rPr>
              <a:t>       flexible.</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751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54FCEEE-B441-4DAA-A4E4-12567307470D}"/>
              </a:ext>
            </a:extLst>
          </p:cNvPr>
          <p:cNvSpPr/>
          <p:nvPr/>
        </p:nvSpPr>
        <p:spPr>
          <a:xfrm>
            <a:off x="3444152" y="1945622"/>
            <a:ext cx="5303696" cy="400110"/>
          </a:xfrm>
          <a:prstGeom prst="rect">
            <a:avLst/>
          </a:prstGeom>
        </p:spPr>
        <p:txBody>
          <a:bodyPr wrap="none">
            <a:spAutoFit/>
          </a:bodyPr>
          <a:lstStyle/>
          <a:p>
            <a:r>
              <a:rPr lang="es-MX" sz="2000" b="1" dirty="0"/>
              <a:t>12. Como comienzan los proyectos de software?</a:t>
            </a:r>
            <a:endParaRPr lang="es-CO" sz="2000" b="1" dirty="0"/>
          </a:p>
        </p:txBody>
      </p:sp>
      <p:sp>
        <p:nvSpPr>
          <p:cNvPr id="5" name="Rectángulo 4">
            <a:extLst>
              <a:ext uri="{FF2B5EF4-FFF2-40B4-BE49-F238E27FC236}">
                <a16:creationId xmlns:a16="http://schemas.microsoft.com/office/drawing/2014/main" id="{C64BFC79-4209-4720-BA98-F166D2F73F35}"/>
              </a:ext>
            </a:extLst>
          </p:cNvPr>
          <p:cNvSpPr/>
          <p:nvPr/>
        </p:nvSpPr>
        <p:spPr>
          <a:xfrm>
            <a:off x="1994452" y="3070159"/>
            <a:ext cx="8203096" cy="1724318"/>
          </a:xfrm>
          <a:prstGeom prst="rect">
            <a:avLst/>
          </a:prstGeom>
        </p:spPr>
        <p:txBody>
          <a:bodyPr wrap="square">
            <a:spAutoFit/>
          </a:bodyPr>
          <a:lstStyle/>
          <a:p>
            <a:pPr marL="228600">
              <a:lnSpc>
                <a:spcPct val="107000"/>
              </a:lnSpc>
              <a:spcAft>
                <a:spcPts val="0"/>
              </a:spcAft>
            </a:pPr>
            <a:r>
              <a:rPr lang="es-MX" sz="2000" dirty="0">
                <a:latin typeface="Calibri" panose="020F0502020204030204" pitchFamily="34" charset="0"/>
                <a:ea typeface="Calibri" panose="020F0502020204030204" pitchFamily="34" charset="0"/>
                <a:cs typeface="Times New Roman" panose="02020603050405020304" pitchFamily="18" charset="0"/>
              </a:rPr>
              <a:t>Todo proyecto de software inicia porque se ve una necesidad de negocio. Al comenzar un proyecto de software, es frecuente que las necesidades del negocio se expresen</a:t>
            </a:r>
            <a:r>
              <a:rPr lang="es-CO" sz="2000" dirty="0">
                <a:latin typeface="Calibri" panose="020F0502020204030204" pitchFamily="34" charset="0"/>
                <a:ea typeface="Calibri" panose="020F0502020204030204" pitchFamily="34" charset="0"/>
                <a:cs typeface="Times New Roman" panose="02020603050405020304" pitchFamily="18" charset="0"/>
              </a:rPr>
              <a:t> </a:t>
            </a:r>
            <a:r>
              <a:rPr lang="es-MX" sz="2000" dirty="0">
                <a:latin typeface="Calibri" panose="020F0502020204030204" pitchFamily="34" charset="0"/>
                <a:ea typeface="Calibri" panose="020F0502020204030204" pitchFamily="34" charset="0"/>
                <a:cs typeface="Times New Roman" panose="02020603050405020304" pitchFamily="18" charset="0"/>
              </a:rPr>
              <a:t>de manera informal como parte de una simple conversación. La plática que se presenta</a:t>
            </a:r>
            <a:r>
              <a:rPr lang="es-CO" sz="2000" dirty="0">
                <a:latin typeface="Calibri" panose="020F0502020204030204" pitchFamily="34" charset="0"/>
                <a:ea typeface="Calibri" panose="020F0502020204030204" pitchFamily="34" charset="0"/>
                <a:cs typeface="Times New Roman" panose="02020603050405020304" pitchFamily="18" charset="0"/>
              </a:rPr>
              <a:t> </a:t>
            </a:r>
            <a:r>
              <a:rPr lang="es-MX" sz="2000" dirty="0">
                <a:latin typeface="Calibri" panose="020F0502020204030204" pitchFamily="34" charset="0"/>
                <a:ea typeface="Calibri" panose="020F0502020204030204" pitchFamily="34" charset="0"/>
                <a:cs typeface="Times New Roman" panose="02020603050405020304" pitchFamily="18" charset="0"/>
              </a:rPr>
              <a:t>en el recuadro que sigue es muy común. </a:t>
            </a:r>
            <a:endParaRPr lang="es-CO"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655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1A40ED59-234D-439F-877B-8D57A15442C5}"/>
              </a:ext>
            </a:extLst>
          </p:cNvPr>
          <p:cNvSpPr/>
          <p:nvPr/>
        </p:nvSpPr>
        <p:spPr>
          <a:xfrm>
            <a:off x="1808922" y="701214"/>
            <a:ext cx="8574156" cy="707886"/>
          </a:xfrm>
          <a:prstGeom prst="rect">
            <a:avLst/>
          </a:prstGeom>
        </p:spPr>
        <p:txBody>
          <a:bodyPr wrap="square">
            <a:spAutoFit/>
          </a:bodyPr>
          <a:lstStyle/>
          <a:p>
            <a:pPr marL="342900" indent="-342900" algn="just">
              <a:buAutoNum type="arabicPeriod"/>
            </a:pPr>
            <a:r>
              <a:rPr lang="es-MX" sz="2000" b="1" dirty="0"/>
              <a:t>Del libro de Ingeniería de software enfoque practico de pressman, saque la definición de Software y escriba otras visiones del concepto</a:t>
            </a:r>
          </a:p>
        </p:txBody>
      </p:sp>
      <p:sp>
        <p:nvSpPr>
          <p:cNvPr id="7" name="Rectángulo 6">
            <a:extLst>
              <a:ext uri="{FF2B5EF4-FFF2-40B4-BE49-F238E27FC236}">
                <a16:creationId xmlns:a16="http://schemas.microsoft.com/office/drawing/2014/main" id="{75460F74-60AF-4642-9ED8-C07B68D949FA}"/>
              </a:ext>
            </a:extLst>
          </p:cNvPr>
          <p:cNvSpPr/>
          <p:nvPr/>
        </p:nvSpPr>
        <p:spPr>
          <a:xfrm>
            <a:off x="523461" y="2268860"/>
            <a:ext cx="11145078" cy="3693319"/>
          </a:xfrm>
          <a:prstGeom prst="rect">
            <a:avLst/>
          </a:prstGeom>
        </p:spPr>
        <p:txBody>
          <a:bodyPr wrap="square">
            <a:spAutoFit/>
          </a:bodyPr>
          <a:lstStyle/>
          <a:p>
            <a:pPr marL="285750" indent="-285750">
              <a:buFontTx/>
              <a:buChar char="-"/>
            </a:pPr>
            <a:r>
              <a:rPr lang="es-CO" dirty="0"/>
              <a:t>Es un transformador de información, produce, administra, adquiere,modifica,despliega o transmite información.</a:t>
            </a:r>
          </a:p>
          <a:p>
            <a:r>
              <a:rPr lang="es-CO" dirty="0"/>
              <a:t> </a:t>
            </a:r>
          </a:p>
          <a:p>
            <a:pPr marL="285750" indent="-285750">
              <a:buFontTx/>
              <a:buChar char="-"/>
            </a:pPr>
            <a:r>
              <a:rPr lang="es-CO" dirty="0"/>
              <a:t>Es un producto que distribuye otro producto que a su vez es el mas importante en nuestros tiempos: la información.</a:t>
            </a:r>
          </a:p>
          <a:p>
            <a:pPr marL="285750" indent="-285750">
              <a:buFontTx/>
              <a:buChar char="-"/>
            </a:pPr>
            <a:endParaRPr lang="es-CO" dirty="0"/>
          </a:p>
          <a:p>
            <a:pPr marL="285750" indent="-285750">
              <a:buFontTx/>
              <a:buChar char="-"/>
            </a:pPr>
            <a:r>
              <a:rPr lang="es-CO" dirty="0"/>
              <a:t>El software es dual, es un producto y a su vez un vehículo que transporta dicho producto.</a:t>
            </a:r>
          </a:p>
          <a:p>
            <a:pPr marL="285750" indent="-285750">
              <a:buFontTx/>
              <a:buChar char="-"/>
            </a:pPr>
            <a:endParaRPr lang="es-CO" dirty="0"/>
          </a:p>
          <a:p>
            <a:pPr marL="285750" indent="-285750">
              <a:buFontTx/>
              <a:buChar char="-"/>
            </a:pPr>
            <a:r>
              <a:rPr lang="es-CO" dirty="0"/>
              <a:t>El concepto antiguo dice que es un producto constituido por programadores con el fin de dar solución a necesidades, producto al cual se le da un mantenimiento constante y a largo plazo</a:t>
            </a:r>
          </a:p>
          <a:p>
            <a:endParaRPr lang="es-CO" dirty="0"/>
          </a:p>
          <a:p>
            <a:pPr marL="285750" indent="-285750">
              <a:buFontTx/>
              <a:buChar char="-"/>
            </a:pPr>
            <a:r>
              <a:rPr lang="es-CO" dirty="0"/>
              <a:t>Son instrucciones que cuando proporcionan las características, función y desempeño buscados.</a:t>
            </a:r>
          </a:p>
          <a:p>
            <a:pPr marL="285750" indent="-285750">
              <a:buFontTx/>
              <a:buChar char="-"/>
            </a:pPr>
            <a:endParaRPr lang="es-CO" dirty="0"/>
          </a:p>
          <a:p>
            <a:pPr marL="285750" indent="-285750">
              <a:buFontTx/>
              <a:buChar char="-"/>
            </a:pPr>
            <a:r>
              <a:rPr lang="es-CO" dirty="0"/>
              <a:t>Estructuras de datos que permiten manipular información de manera adecuada.</a:t>
            </a:r>
          </a:p>
        </p:txBody>
      </p:sp>
    </p:spTree>
    <p:extLst>
      <p:ext uri="{BB962C8B-B14F-4D97-AF65-F5344CB8AC3E}">
        <p14:creationId xmlns:p14="http://schemas.microsoft.com/office/powerpoint/2010/main" val="378469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FD8BDC0-BD00-46B5-AABB-D17D33D1900E}"/>
              </a:ext>
            </a:extLst>
          </p:cNvPr>
          <p:cNvSpPr/>
          <p:nvPr/>
        </p:nvSpPr>
        <p:spPr>
          <a:xfrm>
            <a:off x="3117813" y="832439"/>
            <a:ext cx="5956374" cy="400110"/>
          </a:xfrm>
          <a:prstGeom prst="rect">
            <a:avLst/>
          </a:prstGeom>
        </p:spPr>
        <p:txBody>
          <a:bodyPr wrap="none">
            <a:spAutoFit/>
          </a:bodyPr>
          <a:lstStyle/>
          <a:p>
            <a:pPr algn="just"/>
            <a:r>
              <a:rPr lang="es-MX" sz="2000" b="1" dirty="0"/>
              <a:t>2. Cuales son los dominios de aplicación del Software?</a:t>
            </a:r>
          </a:p>
        </p:txBody>
      </p:sp>
      <p:sp>
        <p:nvSpPr>
          <p:cNvPr id="5" name="Rectángulo 4">
            <a:extLst>
              <a:ext uri="{FF2B5EF4-FFF2-40B4-BE49-F238E27FC236}">
                <a16:creationId xmlns:a16="http://schemas.microsoft.com/office/drawing/2014/main" id="{3C425BAB-52D2-4CD5-9181-D6758A77538A}"/>
              </a:ext>
            </a:extLst>
          </p:cNvPr>
          <p:cNvSpPr/>
          <p:nvPr/>
        </p:nvSpPr>
        <p:spPr>
          <a:xfrm>
            <a:off x="650543" y="1808287"/>
            <a:ext cx="5445457" cy="3693319"/>
          </a:xfrm>
          <a:prstGeom prst="rect">
            <a:avLst/>
          </a:prstGeom>
        </p:spPr>
        <p:txBody>
          <a:bodyPr wrap="square">
            <a:spAutoFit/>
          </a:bodyPr>
          <a:lstStyle/>
          <a:p>
            <a:r>
              <a:rPr lang="es-CO" dirty="0"/>
              <a:t>*Software de sistemas:</a:t>
            </a:r>
          </a:p>
          <a:p>
            <a:r>
              <a:rPr lang="es-CO" dirty="0"/>
              <a:t>Programas que ayudan en la ejecución de otros.</a:t>
            </a:r>
          </a:p>
          <a:p>
            <a:endParaRPr lang="es-CO" dirty="0"/>
          </a:p>
          <a:p>
            <a:r>
              <a:rPr lang="es-CO" dirty="0"/>
              <a:t>*De aplicación: programas aislados para dar solución </a:t>
            </a:r>
          </a:p>
          <a:p>
            <a:r>
              <a:rPr lang="es-CO" dirty="0"/>
              <a:t>a necesidades especificas de negocio.</a:t>
            </a:r>
          </a:p>
          <a:p>
            <a:endParaRPr lang="es-CO" dirty="0"/>
          </a:p>
          <a:p>
            <a:r>
              <a:rPr lang="es-CO" dirty="0"/>
              <a:t>*De ingeniería y ciencia: programas basados en  algoritmos que procesan grandes cantidades de datos numéricos.</a:t>
            </a:r>
          </a:p>
          <a:p>
            <a:endParaRPr lang="es-CO" dirty="0"/>
          </a:p>
          <a:p>
            <a:r>
              <a:rPr lang="es-CO" dirty="0"/>
              <a:t>*Incrustado: reside dentro de un producto con la finalidad de controlas características uy funciones de un sistema.</a:t>
            </a:r>
          </a:p>
        </p:txBody>
      </p:sp>
      <p:sp>
        <p:nvSpPr>
          <p:cNvPr id="6" name="Rectángulo 5">
            <a:extLst>
              <a:ext uri="{FF2B5EF4-FFF2-40B4-BE49-F238E27FC236}">
                <a16:creationId xmlns:a16="http://schemas.microsoft.com/office/drawing/2014/main" id="{5ED0FD8F-3AD2-4F10-BF30-CE1FAC02A2C2}"/>
              </a:ext>
            </a:extLst>
          </p:cNvPr>
          <p:cNvSpPr/>
          <p:nvPr/>
        </p:nvSpPr>
        <p:spPr>
          <a:xfrm>
            <a:off x="6096000" y="1808287"/>
            <a:ext cx="5629001" cy="2862322"/>
          </a:xfrm>
          <a:prstGeom prst="rect">
            <a:avLst/>
          </a:prstGeom>
        </p:spPr>
        <p:txBody>
          <a:bodyPr wrap="square">
            <a:spAutoFit/>
          </a:bodyPr>
          <a:lstStyle/>
          <a:p>
            <a:r>
              <a:rPr lang="es-CO" dirty="0"/>
              <a:t>*Línea de productos: </a:t>
            </a:r>
          </a:p>
          <a:p>
            <a:r>
              <a:rPr lang="es-CO" dirty="0"/>
              <a:t> Se usa para la distribución adecuada de un producto.</a:t>
            </a:r>
          </a:p>
          <a:p>
            <a:endParaRPr lang="es-CO" dirty="0"/>
          </a:p>
          <a:p>
            <a:r>
              <a:rPr lang="es-CO" dirty="0"/>
              <a:t> *App web: programas alojados en un servidor con una</a:t>
            </a:r>
          </a:p>
          <a:p>
            <a:r>
              <a:rPr lang="es-CO" dirty="0"/>
              <a:t>  amplia gama de servicios con la finalidad de no saturar </a:t>
            </a:r>
          </a:p>
          <a:p>
            <a:r>
              <a:rPr lang="es-CO" dirty="0"/>
              <a:t>  la menora de un dispositivo local.</a:t>
            </a:r>
          </a:p>
          <a:p>
            <a:endParaRPr lang="es-CO" dirty="0"/>
          </a:p>
          <a:p>
            <a:r>
              <a:rPr lang="es-CO" dirty="0"/>
              <a:t>  *IA: la inteligencia artificial desarrollada con algoritmos</a:t>
            </a:r>
          </a:p>
          <a:p>
            <a:r>
              <a:rPr lang="es-CO" dirty="0"/>
              <a:t>   no numéricos para resolver problemas con mayor</a:t>
            </a:r>
          </a:p>
          <a:p>
            <a:r>
              <a:rPr lang="es-CO" dirty="0"/>
              <a:t>   dificultad.</a:t>
            </a:r>
          </a:p>
        </p:txBody>
      </p:sp>
    </p:spTree>
    <p:extLst>
      <p:ext uri="{BB962C8B-B14F-4D97-AF65-F5344CB8AC3E}">
        <p14:creationId xmlns:p14="http://schemas.microsoft.com/office/powerpoint/2010/main" val="36337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1D3A166-D9D8-47A9-84A3-4F15FE607D7C}"/>
              </a:ext>
            </a:extLst>
          </p:cNvPr>
          <p:cNvSpPr/>
          <p:nvPr/>
        </p:nvSpPr>
        <p:spPr>
          <a:xfrm>
            <a:off x="3578003" y="1401886"/>
            <a:ext cx="5035994" cy="400110"/>
          </a:xfrm>
          <a:prstGeom prst="rect">
            <a:avLst/>
          </a:prstGeom>
        </p:spPr>
        <p:txBody>
          <a:bodyPr wrap="none">
            <a:spAutoFit/>
          </a:bodyPr>
          <a:lstStyle/>
          <a:p>
            <a:pPr algn="just"/>
            <a:r>
              <a:rPr lang="es-MX" sz="2000" b="1" dirty="0"/>
              <a:t>3. Que se entiende como software heredado?</a:t>
            </a:r>
          </a:p>
        </p:txBody>
      </p:sp>
      <p:sp>
        <p:nvSpPr>
          <p:cNvPr id="5" name="Rectángulo 4">
            <a:extLst>
              <a:ext uri="{FF2B5EF4-FFF2-40B4-BE49-F238E27FC236}">
                <a16:creationId xmlns:a16="http://schemas.microsoft.com/office/drawing/2014/main" id="{6EFC7BC4-CCEA-43DA-9196-8F58906387C9}"/>
              </a:ext>
            </a:extLst>
          </p:cNvPr>
          <p:cNvSpPr/>
          <p:nvPr/>
        </p:nvSpPr>
        <p:spPr>
          <a:xfrm>
            <a:off x="1414818" y="2712128"/>
            <a:ext cx="9362364" cy="1815882"/>
          </a:xfrm>
          <a:prstGeom prst="rect">
            <a:avLst/>
          </a:prstGeom>
        </p:spPr>
        <p:txBody>
          <a:bodyPr wrap="square">
            <a:spAutoFit/>
          </a:bodyPr>
          <a:lstStyle/>
          <a:p>
            <a:pPr algn="just"/>
            <a:r>
              <a:rPr lang="es-CO" sz="2800" dirty="0"/>
              <a:t>Programas con alta longevidad que llegan al punto de que cuesta mucho mantenerlos, además que su estructura se ve superada por las nuevas necesidades que nacen en los negocios.</a:t>
            </a:r>
          </a:p>
        </p:txBody>
      </p:sp>
    </p:spTree>
    <p:extLst>
      <p:ext uri="{BB962C8B-B14F-4D97-AF65-F5344CB8AC3E}">
        <p14:creationId xmlns:p14="http://schemas.microsoft.com/office/powerpoint/2010/main" val="284783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66CD837-EA65-4CD3-BD31-D88C6C659252}"/>
              </a:ext>
            </a:extLst>
          </p:cNvPr>
          <p:cNvSpPr/>
          <p:nvPr/>
        </p:nvSpPr>
        <p:spPr>
          <a:xfrm>
            <a:off x="3822909" y="1720334"/>
            <a:ext cx="4546181" cy="400110"/>
          </a:xfrm>
          <a:prstGeom prst="rect">
            <a:avLst/>
          </a:prstGeom>
        </p:spPr>
        <p:txBody>
          <a:bodyPr wrap="none">
            <a:spAutoFit/>
          </a:bodyPr>
          <a:lstStyle/>
          <a:p>
            <a:pPr algn="just"/>
            <a:r>
              <a:rPr lang="es-MX" sz="2000" b="1" dirty="0"/>
              <a:t>4. Cual es la Naturaleza de las WEBAPPS?</a:t>
            </a:r>
          </a:p>
        </p:txBody>
      </p:sp>
      <p:sp>
        <p:nvSpPr>
          <p:cNvPr id="5" name="Rectángulo 4">
            <a:extLst>
              <a:ext uri="{FF2B5EF4-FFF2-40B4-BE49-F238E27FC236}">
                <a16:creationId xmlns:a16="http://schemas.microsoft.com/office/drawing/2014/main" id="{FDD6B444-5461-4FF7-A7C3-B76C7BE307AB}"/>
              </a:ext>
            </a:extLst>
          </p:cNvPr>
          <p:cNvSpPr/>
          <p:nvPr/>
        </p:nvSpPr>
        <p:spPr>
          <a:xfrm>
            <a:off x="1447798" y="2910078"/>
            <a:ext cx="10038523" cy="1938992"/>
          </a:xfrm>
          <a:prstGeom prst="rect">
            <a:avLst/>
          </a:prstGeom>
        </p:spPr>
        <p:txBody>
          <a:bodyPr wrap="square">
            <a:spAutoFit/>
          </a:bodyPr>
          <a:lstStyle/>
          <a:p>
            <a:pPr algn="just"/>
            <a:r>
              <a:rPr lang="es-CO" sz="2000" dirty="0"/>
              <a:t>según pressman una webapp tiene que tener una buena estética, debido a que es </a:t>
            </a:r>
          </a:p>
          <a:p>
            <a:pPr algn="just"/>
            <a:r>
              <a:rPr lang="es-CO" sz="2000" dirty="0"/>
              <a:t>la parte llamativa de la aplicación, tiene que sostener y dar un servicio de calidad</a:t>
            </a:r>
          </a:p>
          <a:p>
            <a:pPr algn="just"/>
            <a:r>
              <a:rPr lang="es-CO" sz="2000" dirty="0"/>
              <a:t>a una comunidad diversa ya que tiene que soportar una gran concurrencia de usuarios, ya</a:t>
            </a:r>
          </a:p>
          <a:p>
            <a:pPr algn="just"/>
            <a:r>
              <a:rPr lang="es-CO" sz="2000" dirty="0"/>
              <a:t>que si no lo hace los usuarios votarían por ir a otra parte en búsqueda de la misma </a:t>
            </a:r>
          </a:p>
          <a:p>
            <a:pPr algn="just"/>
            <a:r>
              <a:rPr lang="es-CO" sz="2000" dirty="0"/>
              <a:t>información. Para que una webApp tenga éxito debe de tener una gran colección de </a:t>
            </a:r>
          </a:p>
          <a:p>
            <a:pPr algn="just"/>
            <a:r>
              <a:rPr lang="es-CO" sz="2000" dirty="0"/>
              <a:t>pruebas para que ejerciten la infraestructura y la tecnología del mismo.</a:t>
            </a:r>
          </a:p>
        </p:txBody>
      </p:sp>
    </p:spTree>
    <p:extLst>
      <p:ext uri="{BB962C8B-B14F-4D97-AF65-F5344CB8AC3E}">
        <p14:creationId xmlns:p14="http://schemas.microsoft.com/office/powerpoint/2010/main" val="338659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0A408B0-1B27-4E71-BD0B-BEC21D2B658E}"/>
              </a:ext>
            </a:extLst>
          </p:cNvPr>
          <p:cNvSpPr/>
          <p:nvPr/>
        </p:nvSpPr>
        <p:spPr>
          <a:xfrm>
            <a:off x="4044188" y="1826352"/>
            <a:ext cx="4103624" cy="400110"/>
          </a:xfrm>
          <a:prstGeom prst="rect">
            <a:avLst/>
          </a:prstGeom>
        </p:spPr>
        <p:txBody>
          <a:bodyPr wrap="none">
            <a:spAutoFit/>
          </a:bodyPr>
          <a:lstStyle/>
          <a:p>
            <a:r>
              <a:rPr lang="es-CO" sz="2000" b="1" dirty="0"/>
              <a:t>5. ¿Que es la ingeniería de software?</a:t>
            </a:r>
          </a:p>
        </p:txBody>
      </p:sp>
      <p:sp>
        <p:nvSpPr>
          <p:cNvPr id="5" name="Rectángulo 4">
            <a:extLst>
              <a:ext uri="{FF2B5EF4-FFF2-40B4-BE49-F238E27FC236}">
                <a16:creationId xmlns:a16="http://schemas.microsoft.com/office/drawing/2014/main" id="{D9CC9F12-ED3C-4D07-9111-6B19585AC3A0}"/>
              </a:ext>
            </a:extLst>
          </p:cNvPr>
          <p:cNvSpPr/>
          <p:nvPr/>
        </p:nvSpPr>
        <p:spPr>
          <a:xfrm>
            <a:off x="2199861" y="2877213"/>
            <a:ext cx="7792278" cy="1938992"/>
          </a:xfrm>
          <a:prstGeom prst="rect">
            <a:avLst/>
          </a:prstGeom>
        </p:spPr>
        <p:txBody>
          <a:bodyPr wrap="square">
            <a:spAutoFit/>
          </a:bodyPr>
          <a:lstStyle/>
          <a:p>
            <a:r>
              <a:rPr lang="es-CO" sz="2000" b="1" dirty="0"/>
              <a:t>La ingeniería de software esta formada por un proceso, un conjunto de métodos(practicas) y un arreglo de herramientas que permite a los profesionales elaborar software de computo de alta calidad. </a:t>
            </a:r>
          </a:p>
          <a:p>
            <a:r>
              <a:rPr lang="es-CO" sz="2000" b="1" dirty="0"/>
              <a:t>Pero sin lugar dudas la  ingeniería  de  software  es  una  disciplina  que  integra  métodos,  herramientas y procedimientos para el desarrollo de software de computadora.</a:t>
            </a:r>
          </a:p>
        </p:txBody>
      </p:sp>
    </p:spTree>
    <p:extLst>
      <p:ext uri="{BB962C8B-B14F-4D97-AF65-F5344CB8AC3E}">
        <p14:creationId xmlns:p14="http://schemas.microsoft.com/office/powerpoint/2010/main" val="386685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8F475-C82A-4AA4-A065-3501E58DD83F}"/>
              </a:ext>
            </a:extLst>
          </p:cNvPr>
          <p:cNvSpPr/>
          <p:nvPr/>
        </p:nvSpPr>
        <p:spPr>
          <a:xfrm>
            <a:off x="3162022" y="829790"/>
            <a:ext cx="5867953" cy="400110"/>
          </a:xfrm>
          <a:prstGeom prst="rect">
            <a:avLst/>
          </a:prstGeom>
        </p:spPr>
        <p:txBody>
          <a:bodyPr wrap="none">
            <a:spAutoFit/>
          </a:bodyPr>
          <a:lstStyle/>
          <a:p>
            <a:pPr algn="just"/>
            <a:r>
              <a:rPr lang="es-MX" sz="2000" b="1" dirty="0"/>
              <a:t>6. Como se agrupa la capa de la ingeniería de proceso</a:t>
            </a:r>
          </a:p>
        </p:txBody>
      </p:sp>
      <p:sp>
        <p:nvSpPr>
          <p:cNvPr id="5" name="Rectángulo 4">
            <a:extLst>
              <a:ext uri="{FF2B5EF4-FFF2-40B4-BE49-F238E27FC236}">
                <a16:creationId xmlns:a16="http://schemas.microsoft.com/office/drawing/2014/main" id="{550C2605-D739-45EA-BF8C-B7FA12BDC1F2}"/>
              </a:ext>
            </a:extLst>
          </p:cNvPr>
          <p:cNvSpPr/>
          <p:nvPr/>
        </p:nvSpPr>
        <p:spPr>
          <a:xfrm>
            <a:off x="636103" y="2185263"/>
            <a:ext cx="5459896" cy="1070871"/>
          </a:xfrm>
          <a:prstGeom prst="rect">
            <a:avLst/>
          </a:prstGeom>
        </p:spPr>
        <p:txBody>
          <a:bodyPr wrap="square">
            <a:spAutoFit/>
          </a:bodyPr>
          <a:lstStyle/>
          <a:p>
            <a:pPr marL="342900" lvl="0" indent="-342900">
              <a:lnSpc>
                <a:spcPct val="107000"/>
              </a:lnSpc>
              <a:spcAft>
                <a:spcPts val="800"/>
              </a:spcAft>
              <a:buFont typeface="+mj-lt"/>
              <a:buAutoNum type="arabicParenR"/>
            </a:pPr>
            <a:r>
              <a:rPr lang="es-CO" b="1" dirty="0">
                <a:latin typeface="Calibri" panose="020F0502020204030204" pitchFamily="34" charset="0"/>
                <a:ea typeface="Calibri" panose="020F0502020204030204" pitchFamily="34" charset="0"/>
                <a:cs typeface="Times New Roman" panose="02020603050405020304" pitchFamily="18" charset="0"/>
              </a:rPr>
              <a:t>Capas de calidad</a:t>
            </a:r>
            <a:endParaRPr lang="es-CO"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En esta capa de debe fomentar: mejoras de procesos, desarrollo de enfoques, esfuerzo de la organización.</a:t>
            </a:r>
          </a:p>
        </p:txBody>
      </p:sp>
      <p:sp>
        <p:nvSpPr>
          <p:cNvPr id="6" name="Rectángulo 5">
            <a:extLst>
              <a:ext uri="{FF2B5EF4-FFF2-40B4-BE49-F238E27FC236}">
                <a16:creationId xmlns:a16="http://schemas.microsoft.com/office/drawing/2014/main" id="{F76FE843-4C35-4D61-B788-01CA026FCAB5}"/>
              </a:ext>
            </a:extLst>
          </p:cNvPr>
          <p:cNvSpPr/>
          <p:nvPr/>
        </p:nvSpPr>
        <p:spPr>
          <a:xfrm>
            <a:off x="636103" y="3388548"/>
            <a:ext cx="5459896" cy="1663597"/>
          </a:xfrm>
          <a:prstGeom prst="rect">
            <a:avLst/>
          </a:prstGeom>
        </p:spPr>
        <p:txBody>
          <a:bodyPr wrap="square">
            <a:spAutoFit/>
          </a:bodyPr>
          <a:lstStyle/>
          <a:p>
            <a:pPr lvl="0">
              <a:lnSpc>
                <a:spcPct val="107000"/>
              </a:lnSpc>
              <a:spcAft>
                <a:spcPts val="800"/>
              </a:spcAft>
            </a:pPr>
            <a:r>
              <a:rPr lang="es-CO" b="1" dirty="0">
                <a:latin typeface="Calibri" panose="020F0502020204030204" pitchFamily="34" charset="0"/>
                <a:ea typeface="Calibri" panose="020F0502020204030204" pitchFamily="34" charset="0"/>
                <a:cs typeface="Times New Roman" panose="02020603050405020304" pitchFamily="18" charset="0"/>
              </a:rPr>
              <a:t>2)   Capas de procesos </a:t>
            </a:r>
            <a:endParaRPr lang="es-CO"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 Esta capa debe contener un marco de trabajo para áreas, base de control de gestión, métodos técnicos, resultados de trabajos, asegurar la calidad, gestión adecuada.</a:t>
            </a:r>
          </a:p>
        </p:txBody>
      </p:sp>
      <p:sp>
        <p:nvSpPr>
          <p:cNvPr id="7" name="Rectángulo 6">
            <a:extLst>
              <a:ext uri="{FF2B5EF4-FFF2-40B4-BE49-F238E27FC236}">
                <a16:creationId xmlns:a16="http://schemas.microsoft.com/office/drawing/2014/main" id="{E7DDB2C9-CEB8-4C7D-8304-6D2C7FBD0568}"/>
              </a:ext>
            </a:extLst>
          </p:cNvPr>
          <p:cNvSpPr/>
          <p:nvPr/>
        </p:nvSpPr>
        <p:spPr>
          <a:xfrm>
            <a:off x="6095998" y="2061766"/>
            <a:ext cx="5459896" cy="1367234"/>
          </a:xfrm>
          <a:prstGeom prst="rect">
            <a:avLst/>
          </a:prstGeom>
        </p:spPr>
        <p:txBody>
          <a:bodyPr wrap="square">
            <a:spAutoFit/>
          </a:bodyPr>
          <a:lstStyle/>
          <a:p>
            <a:pPr lvl="0">
              <a:lnSpc>
                <a:spcPct val="107000"/>
              </a:lnSpc>
              <a:spcAft>
                <a:spcPts val="800"/>
              </a:spcAft>
            </a:pPr>
            <a:r>
              <a:rPr lang="es-CO" b="1" dirty="0">
                <a:latin typeface="Calibri" panose="020F0502020204030204" pitchFamily="34" charset="0"/>
                <a:ea typeface="Calibri" panose="020F0502020204030204" pitchFamily="34" charset="0"/>
                <a:cs typeface="Times New Roman" panose="02020603050405020304" pitchFamily="18" charset="0"/>
              </a:rPr>
              <a:t>3)   Capas de métodos</a:t>
            </a:r>
            <a:endParaRPr lang="es-CO"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Tienen tareas como: Indicar como construir técnicamente el software, análisis de requerimientos, diseño de software, construcción de programas.</a:t>
            </a:r>
          </a:p>
        </p:txBody>
      </p:sp>
      <p:sp>
        <p:nvSpPr>
          <p:cNvPr id="8" name="Rectángulo 7">
            <a:extLst>
              <a:ext uri="{FF2B5EF4-FFF2-40B4-BE49-F238E27FC236}">
                <a16:creationId xmlns:a16="http://schemas.microsoft.com/office/drawing/2014/main" id="{A1DC1ED7-98F3-4D0A-B83E-264BE5B4785E}"/>
              </a:ext>
            </a:extLst>
          </p:cNvPr>
          <p:cNvSpPr/>
          <p:nvPr/>
        </p:nvSpPr>
        <p:spPr>
          <a:xfrm>
            <a:off x="6095999" y="3684910"/>
            <a:ext cx="5459895" cy="1367234"/>
          </a:xfrm>
          <a:prstGeom prst="rect">
            <a:avLst/>
          </a:prstGeom>
        </p:spPr>
        <p:txBody>
          <a:bodyPr wrap="square">
            <a:spAutoFit/>
          </a:bodyPr>
          <a:lstStyle/>
          <a:p>
            <a:pPr marL="342900" lvl="0" indent="-342900">
              <a:lnSpc>
                <a:spcPct val="107000"/>
              </a:lnSpc>
              <a:spcAft>
                <a:spcPts val="800"/>
              </a:spcAft>
              <a:buFont typeface="+mj-lt"/>
              <a:buAutoNum type="arabicParenR"/>
            </a:pPr>
            <a:r>
              <a:rPr lang="es-CO" b="1" dirty="0">
                <a:latin typeface="Calibri" panose="020F0502020204030204" pitchFamily="34" charset="0"/>
                <a:ea typeface="Calibri" panose="020F0502020204030204" pitchFamily="34" charset="0"/>
                <a:cs typeface="Times New Roman" panose="02020603050405020304" pitchFamily="18" charset="0"/>
              </a:rPr>
              <a:t>Capas de herramientas</a:t>
            </a:r>
            <a:endParaRPr lang="es-CO"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Las herramientas proporcionan: Soporte automático o semiautomático, herramientas, case (software Egineering)</a:t>
            </a:r>
          </a:p>
        </p:txBody>
      </p:sp>
      <p:sp>
        <p:nvSpPr>
          <p:cNvPr id="9" name="Rectángulo 8">
            <a:extLst>
              <a:ext uri="{FF2B5EF4-FFF2-40B4-BE49-F238E27FC236}">
                <a16:creationId xmlns:a16="http://schemas.microsoft.com/office/drawing/2014/main" id="{8A09516E-E88C-4A57-81DE-137C97CDCE69}"/>
              </a:ext>
            </a:extLst>
          </p:cNvPr>
          <p:cNvSpPr/>
          <p:nvPr/>
        </p:nvSpPr>
        <p:spPr>
          <a:xfrm>
            <a:off x="2484779" y="5692252"/>
            <a:ext cx="7222437" cy="671915"/>
          </a:xfrm>
          <a:prstGeom prst="rect">
            <a:avLst/>
          </a:prstGeom>
        </p:spPr>
        <p:txBody>
          <a:bodyPr wrap="square">
            <a:spAutoFit/>
          </a:bodyPr>
          <a:lstStyle/>
          <a:p>
            <a:pPr>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En conclusión, se logra productos de software de calidad, mediante un proceso apoyado por todos los métodos y herramientas</a:t>
            </a:r>
          </a:p>
        </p:txBody>
      </p:sp>
    </p:spTree>
    <p:extLst>
      <p:ext uri="{BB962C8B-B14F-4D97-AF65-F5344CB8AC3E}">
        <p14:creationId xmlns:p14="http://schemas.microsoft.com/office/powerpoint/2010/main" val="262091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B3A82C-C95E-4A85-832B-D2F58DD49649}"/>
              </a:ext>
            </a:extLst>
          </p:cNvPr>
          <p:cNvSpPr/>
          <p:nvPr/>
        </p:nvSpPr>
        <p:spPr>
          <a:xfrm>
            <a:off x="4150980" y="686664"/>
            <a:ext cx="3890039" cy="400110"/>
          </a:xfrm>
          <a:prstGeom prst="rect">
            <a:avLst/>
          </a:prstGeom>
        </p:spPr>
        <p:txBody>
          <a:bodyPr wrap="none">
            <a:spAutoFit/>
          </a:bodyPr>
          <a:lstStyle/>
          <a:p>
            <a:pPr algn="just"/>
            <a:r>
              <a:rPr lang="es-MX" sz="2000" b="1" dirty="0"/>
              <a:t>7. Que es el proceso del software ?</a:t>
            </a:r>
          </a:p>
        </p:txBody>
      </p:sp>
      <p:sp>
        <p:nvSpPr>
          <p:cNvPr id="5" name="Rectángulo 4">
            <a:extLst>
              <a:ext uri="{FF2B5EF4-FFF2-40B4-BE49-F238E27FC236}">
                <a16:creationId xmlns:a16="http://schemas.microsoft.com/office/drawing/2014/main" id="{30FF6AB8-6EEE-486D-AB2D-D3D44D23B0F3}"/>
              </a:ext>
            </a:extLst>
          </p:cNvPr>
          <p:cNvSpPr/>
          <p:nvPr/>
        </p:nvSpPr>
        <p:spPr>
          <a:xfrm>
            <a:off x="1577008" y="1674674"/>
            <a:ext cx="9409043" cy="1477328"/>
          </a:xfrm>
          <a:prstGeom prst="rect">
            <a:avLst/>
          </a:prstGeom>
        </p:spPr>
        <p:txBody>
          <a:bodyPr wrap="square">
            <a:spAutoFit/>
          </a:bodyPr>
          <a:lstStyle/>
          <a:p>
            <a:r>
              <a:rPr lang="es-CO" dirty="0">
                <a:latin typeface="Calibri" panose="020F0502020204030204" pitchFamily="34" charset="0"/>
                <a:ea typeface="Calibri" panose="020F0502020204030204" pitchFamily="34" charset="0"/>
                <a:cs typeface="Times New Roman" panose="02020603050405020304" pitchFamily="18" charset="0"/>
              </a:rPr>
              <a:t>Si hablamos de proceso se tiene que es un conjunto de actividades, acciones y tareas, relacionándolo a la ingeniería de software, se tiene que acción “es un conjunto de tareas que produce un producto”, siendo un proceso un enfoque adaptable de las personas que desarrollan, ingeniería de software no es una prescripción, rígida que deba seguir en forma dogmática el equipo que lo crea el proceso de software.</a:t>
            </a:r>
            <a:endParaRPr lang="es-CO" dirty="0"/>
          </a:p>
        </p:txBody>
      </p:sp>
      <p:sp>
        <p:nvSpPr>
          <p:cNvPr id="6" name="Rectángulo 5">
            <a:extLst>
              <a:ext uri="{FF2B5EF4-FFF2-40B4-BE49-F238E27FC236}">
                <a16:creationId xmlns:a16="http://schemas.microsoft.com/office/drawing/2014/main" id="{78D79ED6-B73F-4DDA-A642-2B556C3B8F98}"/>
              </a:ext>
            </a:extLst>
          </p:cNvPr>
          <p:cNvSpPr/>
          <p:nvPr/>
        </p:nvSpPr>
        <p:spPr>
          <a:xfrm>
            <a:off x="1577008" y="3739902"/>
            <a:ext cx="6096000" cy="2062552"/>
          </a:xfrm>
          <a:prstGeom prst="rect">
            <a:avLst/>
          </a:prstGeom>
        </p:spPr>
        <p:txBody>
          <a:bodyPr>
            <a:spAutoFit/>
          </a:bodyPr>
          <a:lstStyle/>
          <a:p>
            <a:pPr>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Actividades fundamentales </a:t>
            </a:r>
          </a:p>
          <a:p>
            <a:pPr>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Calibri" panose="020F0502020204030204" pitchFamily="34" charset="0"/>
              <a:buChar char="-"/>
            </a:pPr>
            <a:r>
              <a:rPr lang="es-CO" dirty="0">
                <a:latin typeface="Calibri" panose="020F0502020204030204" pitchFamily="34" charset="0"/>
                <a:ea typeface="Calibri" panose="020F0502020204030204" pitchFamily="34" charset="0"/>
                <a:cs typeface="Calibri" panose="020F0502020204030204" pitchFamily="34" charset="0"/>
              </a:rPr>
              <a:t>Especificación de software</a:t>
            </a:r>
          </a:p>
          <a:p>
            <a:pPr marL="342900" lvl="0" indent="-342900">
              <a:lnSpc>
                <a:spcPct val="107000"/>
              </a:lnSpc>
              <a:spcAft>
                <a:spcPts val="0"/>
              </a:spcAft>
              <a:buFont typeface="Calibri" panose="020F0502020204030204" pitchFamily="34" charset="0"/>
              <a:buChar char="-"/>
            </a:pPr>
            <a:r>
              <a:rPr lang="es-CO" dirty="0">
                <a:latin typeface="Calibri" panose="020F0502020204030204" pitchFamily="34" charset="0"/>
                <a:ea typeface="Calibri" panose="020F0502020204030204" pitchFamily="34" charset="0"/>
                <a:cs typeface="Calibri" panose="020F0502020204030204" pitchFamily="34" charset="0"/>
              </a:rPr>
              <a:t>Diseño e implementación</a:t>
            </a:r>
          </a:p>
          <a:p>
            <a:pPr marL="342900" lvl="0" indent="-342900">
              <a:lnSpc>
                <a:spcPct val="107000"/>
              </a:lnSpc>
              <a:spcAft>
                <a:spcPts val="0"/>
              </a:spcAft>
              <a:buFont typeface="Calibri" panose="020F0502020204030204" pitchFamily="34" charset="0"/>
              <a:buChar char="-"/>
            </a:pPr>
            <a:r>
              <a:rPr lang="es-CO" dirty="0">
                <a:latin typeface="Calibri" panose="020F0502020204030204" pitchFamily="34" charset="0"/>
                <a:ea typeface="Calibri" panose="020F0502020204030204" pitchFamily="34" charset="0"/>
                <a:cs typeface="Calibri" panose="020F0502020204030204" pitchFamily="34" charset="0"/>
              </a:rPr>
              <a:t>Validación</a:t>
            </a:r>
          </a:p>
          <a:p>
            <a:pPr marL="342900" lvl="0" indent="-342900">
              <a:lnSpc>
                <a:spcPct val="107000"/>
              </a:lnSpc>
              <a:spcAft>
                <a:spcPts val="0"/>
              </a:spcAft>
              <a:buFont typeface="Calibri" panose="020F0502020204030204" pitchFamily="34" charset="0"/>
              <a:buChar char="-"/>
            </a:pPr>
            <a:r>
              <a:rPr lang="es-CO" dirty="0">
                <a:latin typeface="Calibri" panose="020F0502020204030204" pitchFamily="34" charset="0"/>
                <a:ea typeface="Calibri" panose="020F0502020204030204" pitchFamily="34" charset="0"/>
                <a:cs typeface="Calibri" panose="020F0502020204030204" pitchFamily="34" charset="0"/>
              </a:rPr>
              <a:t>Evolución</a:t>
            </a:r>
          </a:p>
        </p:txBody>
      </p:sp>
    </p:spTree>
    <p:extLst>
      <p:ext uri="{BB962C8B-B14F-4D97-AF65-F5344CB8AC3E}">
        <p14:creationId xmlns:p14="http://schemas.microsoft.com/office/powerpoint/2010/main" val="276845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4187056-462E-47DA-A8F4-C049D96244AC}"/>
              </a:ext>
            </a:extLst>
          </p:cNvPr>
          <p:cNvSpPr/>
          <p:nvPr/>
        </p:nvSpPr>
        <p:spPr>
          <a:xfrm>
            <a:off x="2557666" y="922302"/>
            <a:ext cx="7076661" cy="707886"/>
          </a:xfrm>
          <a:prstGeom prst="rect">
            <a:avLst/>
          </a:prstGeom>
        </p:spPr>
        <p:txBody>
          <a:bodyPr wrap="square">
            <a:spAutoFit/>
          </a:bodyPr>
          <a:lstStyle/>
          <a:p>
            <a:r>
              <a:rPr lang="es-CO" sz="2000" b="1" dirty="0"/>
              <a:t>8. Pressman determina una estructura de procesos de 5 actividades, cuales son?</a:t>
            </a:r>
          </a:p>
        </p:txBody>
      </p:sp>
      <p:sp>
        <p:nvSpPr>
          <p:cNvPr id="5" name="Rectángulo 4">
            <a:extLst>
              <a:ext uri="{FF2B5EF4-FFF2-40B4-BE49-F238E27FC236}">
                <a16:creationId xmlns:a16="http://schemas.microsoft.com/office/drawing/2014/main" id="{94C85B8C-9511-45FA-9A64-E6FDD97C1638}"/>
              </a:ext>
            </a:extLst>
          </p:cNvPr>
          <p:cNvSpPr/>
          <p:nvPr/>
        </p:nvSpPr>
        <p:spPr>
          <a:xfrm>
            <a:off x="1630015" y="2442434"/>
            <a:ext cx="8931965" cy="3139321"/>
          </a:xfrm>
          <a:prstGeom prst="rect">
            <a:avLst/>
          </a:prstGeom>
        </p:spPr>
        <p:txBody>
          <a:bodyPr wrap="square">
            <a:spAutoFit/>
          </a:bodyPr>
          <a:lstStyle/>
          <a:p>
            <a:r>
              <a:rPr lang="es-CO" dirty="0"/>
              <a:t>Se introdujo un modelo general de proceso de software compuesto de un conjunto de actividades que establecen  una estructura para la práctica de la ingeniería de software.</a:t>
            </a:r>
          </a:p>
          <a:p>
            <a:endParaRPr lang="es-CO" dirty="0"/>
          </a:p>
          <a:p>
            <a:endParaRPr lang="es-CO" dirty="0"/>
          </a:p>
          <a:p>
            <a:r>
              <a:rPr lang="es-CO" dirty="0"/>
              <a:t>Las actividades estructurales generales son:</a:t>
            </a:r>
          </a:p>
          <a:p>
            <a:endParaRPr lang="es-CO" dirty="0"/>
          </a:p>
          <a:p>
            <a:r>
              <a:rPr lang="es-CO" dirty="0"/>
              <a:t>*Comunicación</a:t>
            </a:r>
          </a:p>
          <a:p>
            <a:r>
              <a:rPr lang="es-CO" dirty="0"/>
              <a:t>*Planeación</a:t>
            </a:r>
          </a:p>
          <a:p>
            <a:r>
              <a:rPr lang="es-CO" dirty="0"/>
              <a:t>*Modelado</a:t>
            </a:r>
          </a:p>
          <a:p>
            <a:r>
              <a:rPr lang="es-CO" dirty="0"/>
              <a:t>*Construcción</a:t>
            </a:r>
          </a:p>
          <a:p>
            <a:r>
              <a:rPr lang="es-CO" dirty="0"/>
              <a:t>*Despliegue</a:t>
            </a:r>
          </a:p>
        </p:txBody>
      </p:sp>
    </p:spTree>
    <p:extLst>
      <p:ext uri="{BB962C8B-B14F-4D97-AF65-F5344CB8AC3E}">
        <p14:creationId xmlns:p14="http://schemas.microsoft.com/office/powerpoint/2010/main" val="3679103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122</TotalTime>
  <Words>1171</Words>
  <Application>Microsoft Office PowerPoint</Application>
  <PresentationFormat>Panorámica</PresentationFormat>
  <Paragraphs>124</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Symbol</vt:lpstr>
      <vt:lpstr>Celestial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BLACK</dc:creator>
  <cp:lastModifiedBy>BLACK</cp:lastModifiedBy>
  <cp:revision>10</cp:revision>
  <dcterms:created xsi:type="dcterms:W3CDTF">2020-04-26T17:11:27Z</dcterms:created>
  <dcterms:modified xsi:type="dcterms:W3CDTF">2020-04-26T19:13:30Z</dcterms:modified>
</cp:coreProperties>
</file>