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7" r:id="rId5"/>
    <p:sldId id="261" r:id="rId6"/>
    <p:sldId id="259" r:id="rId7"/>
  </p:sldIdLst>
  <p:sldSz cx="9144000" cy="6858000" type="screen4x3"/>
  <p:notesSz cx="6858000" cy="9144000"/>
  <p:custDataLst>
    <p:tags r:id="rId1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orient="horz" pos="436">
          <p15:clr>
            <a:srgbClr val="A4A3A4"/>
          </p15:clr>
        </p15:guide>
        <p15:guide id="5" orient="horz" pos="663">
          <p15:clr>
            <a:srgbClr val="A4A3A4"/>
          </p15:clr>
        </p15:guide>
        <p15:guide id="6" orient="horz" pos="164">
          <p15:clr>
            <a:srgbClr val="A4A3A4"/>
          </p15:clr>
        </p15:guide>
        <p15:guide id="7" pos="5602">
          <p15:clr>
            <a:srgbClr val="A4A3A4"/>
          </p15:clr>
        </p15:guide>
        <p15:guide id="8" pos="4604">
          <p15:clr>
            <a:srgbClr val="A4A3A4"/>
          </p15:clr>
        </p15:guide>
        <p15:guide id="9" pos="158">
          <p15:clr>
            <a:srgbClr val="A4A3A4"/>
          </p15:clr>
        </p15:guide>
        <p15:guide id="10" pos="4468">
          <p15:clr>
            <a:srgbClr val="A4A3A4"/>
          </p15:clr>
        </p15:guide>
        <p15:guide id="11" pos="2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44">
          <p15:clr>
            <a:srgbClr val="A4A3A4"/>
          </p15:clr>
        </p15:guide>
        <p15:guide id="2" pos="164">
          <p15:clr>
            <a:srgbClr val="A4A3A4"/>
          </p15:clr>
        </p15:guide>
        <p15:guide id="3" pos="4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24" autoAdjust="0"/>
    <p:restoredTop sz="94660"/>
  </p:normalViewPr>
  <p:slideViewPr>
    <p:cSldViewPr showGuides="1">
      <p:cViewPr varScale="1">
        <p:scale>
          <a:sx n="128" d="100"/>
          <a:sy n="128" d="100"/>
        </p:scale>
        <p:origin x="1448" y="176"/>
      </p:cViewPr>
      <p:guideLst>
        <p:guide orient="horz" pos="3884"/>
        <p:guide orient="horz" pos="391"/>
        <p:guide orient="horz" pos="4110"/>
        <p:guide orient="horz" pos="436"/>
        <p:guide orient="horz" pos="663"/>
        <p:guide orient="horz" pos="164"/>
        <p:guide pos="5602"/>
        <p:guide pos="4604"/>
        <p:guide pos="158"/>
        <p:guide pos="4468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4056" y="-786"/>
      </p:cViewPr>
      <p:guideLst>
        <p:guide orient="horz" pos="2744"/>
        <p:guide pos="164"/>
        <p:guide pos="4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heme" Target="../theme/theme3.xml"/><Relationship Id="rId4" Type="http://schemas.openxmlformats.org/officeDocument/2006/relationships/tags" Target="../tags/tag2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30.05.25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Foliennummernplatzhalter 12"/>
          <p:cNvSpPr>
            <a:spLocks noGrp="1"/>
          </p:cNvSpPr>
          <p:nvPr>
            <p:ph type="sldNum" sz="quarter" idx="3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41429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heme" Target="../theme/theme2.xml"/><Relationship Id="rId4" Type="http://schemas.openxmlformats.org/officeDocument/2006/relationships/tags" Target="../tags/tag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6056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60350" y="4343400"/>
            <a:ext cx="63373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30.05.25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4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12"/>
          <p:cNvSpPr>
            <a:spLocks noGrp="1"/>
          </p:cNvSpPr>
          <p:nvPr>
            <p:ph type="sldNum" sz="quarter" idx="5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44670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spcBef>
        <a:spcPts val="200"/>
      </a:spcBef>
      <a:spcAft>
        <a:spcPts val="200"/>
      </a:spcAft>
      <a:defRPr sz="1000" b="1" kern="1200">
        <a:solidFill>
          <a:schemeClr val="accent3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3975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6pPr>
    <a:lvl7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7pPr>
    <a:lvl8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8pPr>
    <a:lvl9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89C9-2E37-46FD-9AE7-6AD1A01DBAD7}" type="datetime1">
              <a:rPr lang="de-DE" smtClean="0"/>
              <a:pPr/>
              <a:t>30.05.25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707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89C9-2E37-46FD-9AE7-6AD1A01DBAD7}" type="datetime1">
              <a:rPr lang="de-DE" smtClean="0"/>
              <a:pPr/>
              <a:t>30.05.25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974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863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89C9-2E37-46FD-9AE7-6AD1A01DBAD7}" type="datetime1">
              <a:rPr lang="de-DE" smtClean="0"/>
              <a:pPr/>
              <a:t>30.05.25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693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1.xml"/><Relationship Id="rId7" Type="http://schemas.openxmlformats.org/officeDocument/2006/relationships/image" Target="../media/image1.emf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2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.emf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793992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14" name="Objekt 1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2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5661542"/>
            <a:ext cx="8642350" cy="503838"/>
          </a:xfrm>
        </p:spPr>
        <p:txBody>
          <a:bodyPr anchor="b" anchorCtr="0">
            <a:noAutofit/>
          </a:bodyPr>
          <a:lstStyle>
            <a:lvl1pPr marL="0" indent="0">
              <a:buFont typeface="Arial" pitchFamily="34" charset="0"/>
              <a:buNone/>
              <a:defRPr sz="1200" b="0">
                <a:solidFill>
                  <a:schemeClr val="bg2"/>
                </a:solidFill>
              </a:defRPr>
            </a:lvl1pPr>
            <a:lvl2pPr marL="0" indent="0"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Ort, Datum eingeben</a:t>
            </a:r>
          </a:p>
        </p:txBody>
      </p:sp>
      <p:pic>
        <p:nvPicPr>
          <p:cNvPr id="11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11061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30.05.25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4807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30.05.25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8236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0" y="699293"/>
            <a:ext cx="9144000" cy="5825332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>
          <a:xfrm>
            <a:off x="250825" y="1628775"/>
            <a:ext cx="3313113" cy="2016125"/>
          </a:xfrm>
          <a:solidFill>
            <a:schemeClr val="bg1">
              <a:alpha val="80000"/>
            </a:schemeClr>
          </a:solidFill>
        </p:spPr>
        <p:txBody>
          <a:bodyPr lIns="72000" tIns="72000" rIns="72000" bIns="7200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30.05.25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56483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260350"/>
            <a:ext cx="6842125" cy="431800"/>
          </a:xfrm>
        </p:spPr>
        <p:txBody>
          <a:bodyPr tIns="0" bIns="36000"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0" cap="all" baseline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Vorname Nachname</a:t>
            </a:r>
          </a:p>
          <a:p>
            <a:pPr lvl="1"/>
            <a:r>
              <a:rPr lang="de-DE" dirty="0"/>
              <a:t>Position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30.05.25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Textplatzhalter 19"/>
          <p:cNvSpPr>
            <a:spLocks noGrp="1"/>
          </p:cNvSpPr>
          <p:nvPr>
            <p:ph type="body" sz="quarter" idx="11"/>
          </p:nvPr>
        </p:nvSpPr>
        <p:spPr>
          <a:xfrm>
            <a:off x="251400" y="1052513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7" name="Textplatzhalter 24"/>
          <p:cNvSpPr>
            <a:spLocks noGrp="1"/>
          </p:cNvSpPr>
          <p:nvPr>
            <p:ph type="body" sz="quarter" idx="13"/>
          </p:nvPr>
        </p:nvSpPr>
        <p:spPr>
          <a:xfrm>
            <a:off x="251400" y="1484313"/>
            <a:ext cx="4248590" cy="136842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1368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Textplatzhalter 19"/>
          <p:cNvSpPr>
            <a:spLocks noGrp="1"/>
          </p:cNvSpPr>
          <p:nvPr>
            <p:ph type="body" sz="quarter" idx="14"/>
          </p:nvPr>
        </p:nvSpPr>
        <p:spPr>
          <a:xfrm>
            <a:off x="251400" y="299696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9" name="Textplatzhalter 24"/>
          <p:cNvSpPr>
            <a:spLocks noGrp="1"/>
          </p:cNvSpPr>
          <p:nvPr>
            <p:ph type="body" sz="quarter" idx="15"/>
          </p:nvPr>
        </p:nvSpPr>
        <p:spPr>
          <a:xfrm>
            <a:off x="251973" y="342876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1" name="Textplatzhalter 19"/>
          <p:cNvSpPr>
            <a:spLocks noGrp="1"/>
          </p:cNvSpPr>
          <p:nvPr>
            <p:ph type="body" sz="quarter" idx="16"/>
          </p:nvPr>
        </p:nvSpPr>
        <p:spPr>
          <a:xfrm>
            <a:off x="251400" y="465319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2" name="Textplatzhalter 24"/>
          <p:cNvSpPr>
            <a:spLocks noGrp="1"/>
          </p:cNvSpPr>
          <p:nvPr>
            <p:ph type="body" sz="quarter" idx="17"/>
          </p:nvPr>
        </p:nvSpPr>
        <p:spPr>
          <a:xfrm>
            <a:off x="251973" y="508499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4" name="Textplatzhalter 19"/>
          <p:cNvSpPr>
            <a:spLocks noGrp="1"/>
          </p:cNvSpPr>
          <p:nvPr>
            <p:ph type="body" sz="quarter" idx="18"/>
          </p:nvPr>
        </p:nvSpPr>
        <p:spPr>
          <a:xfrm>
            <a:off x="4644010" y="1052670"/>
            <a:ext cx="4249165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2" name="Textplatzhalter 24"/>
          <p:cNvSpPr>
            <a:spLocks noGrp="1"/>
          </p:cNvSpPr>
          <p:nvPr>
            <p:ph type="body" sz="quarter" idx="19"/>
          </p:nvPr>
        </p:nvSpPr>
        <p:spPr>
          <a:xfrm>
            <a:off x="4644584" y="1484470"/>
            <a:ext cx="4248592" cy="4681380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3" name="Bildplatzhalter 21"/>
          <p:cNvSpPr>
            <a:spLocks noGrp="1"/>
          </p:cNvSpPr>
          <p:nvPr>
            <p:ph type="pic" sz="quarter" idx="12"/>
          </p:nvPr>
        </p:nvSpPr>
        <p:spPr>
          <a:xfrm>
            <a:off x="3203810" y="1196975"/>
            <a:ext cx="1152525" cy="1511300"/>
          </a:xfr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98095458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4" name="Objekt 1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2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dirty="0"/>
              <a:t>&lt;Ihre Ansprechpartner&gt;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Vorname Nachname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716020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Vorname Nachname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7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30.05.25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883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14" name="Objekt 1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2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30.05.25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1968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/>
          </p:nvPr>
        </p:nvSpPr>
        <p:spPr bwMode="gray">
          <a:xfrm>
            <a:off x="250825" y="1628751"/>
            <a:ext cx="8642350" cy="45370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30.05.25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2446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45370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4643438" y="1628775"/>
            <a:ext cx="4249737" cy="45370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30.05.25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759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Querforma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8642350" cy="237630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8642350" cy="194474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30.05.25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8673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237630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4249738" cy="194474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9" name="Inhaltsplatzhalter 5"/>
          <p:cNvSpPr>
            <a:spLocks noGrp="1"/>
          </p:cNvSpPr>
          <p:nvPr>
            <p:ph sz="quarter" idx="18"/>
          </p:nvPr>
        </p:nvSpPr>
        <p:spPr bwMode="gray">
          <a:xfrm>
            <a:off x="4642861" y="1628775"/>
            <a:ext cx="4249738" cy="237630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2"/>
          <p:cNvSpPr>
            <a:spLocks noGrp="1"/>
          </p:cNvSpPr>
          <p:nvPr>
            <p:ph sz="quarter" idx="19"/>
          </p:nvPr>
        </p:nvSpPr>
        <p:spPr bwMode="gray">
          <a:xfrm>
            <a:off x="4642862" y="4221110"/>
            <a:ext cx="4249738" cy="194474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30.05.25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358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4" y="1628775"/>
            <a:ext cx="6842125" cy="45370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30.05.25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85827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30.05.25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9457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1969" y="1628775"/>
            <a:ext cx="6840981" cy="2592388"/>
          </a:xfrm>
        </p:spPr>
        <p:txBody>
          <a:bodyPr anchor="b"/>
          <a:lstStyle>
            <a:lvl1pPr marL="180975" indent="-180975">
              <a:defRPr sz="2200"/>
            </a:lvl1pPr>
          </a:lstStyle>
          <a:p>
            <a:r>
              <a:rPr lang="de-DE" dirty="0"/>
              <a:t>„Hier steht das Zitat“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0825" y="4365625"/>
            <a:ext cx="6842125" cy="287338"/>
          </a:xfrm>
        </p:spPr>
        <p:txBody>
          <a:bodyPr/>
          <a:lstStyle>
            <a:lvl1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2pPr>
            <a:lvl3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3pPr>
            <a:lvl4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4pPr>
            <a:lvl5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5pPr>
            <a:lvl6pPr marL="162000" indent="0">
              <a:buNone/>
              <a:defRPr/>
            </a:lvl6pPr>
            <a:lvl7pPr marL="162000" indent="0">
              <a:buNone/>
              <a:defRPr/>
            </a:lvl7pPr>
            <a:lvl8pPr marL="162000" indent="0">
              <a:buNone/>
              <a:defRPr/>
            </a:lvl8pPr>
            <a:lvl9pPr marL="162000" indent="0">
              <a:buNone/>
              <a:defRPr/>
            </a:lvl9pPr>
          </a:lstStyle>
          <a:p>
            <a:pPr lvl="0"/>
            <a:r>
              <a:rPr lang="de-DE" dirty="0"/>
              <a:t>Hier steht der Autor.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30.05.25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265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gray">
          <a:xfrm>
            <a:off x="0" y="6525430"/>
            <a:ext cx="9144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11" name="Objekt 1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 bwMode="gray">
          <a:xfrm>
            <a:off x="251969" y="908650"/>
            <a:ext cx="8640631" cy="5042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 bwMode="gray">
          <a:xfrm>
            <a:off x="251970" y="1628750"/>
            <a:ext cx="8640630" cy="4537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10" name="Rechteck 9"/>
          <p:cNvSpPr/>
          <p:nvPr>
            <p:custDataLst>
              <p:tags r:id="rId19"/>
            </p:custDataLst>
          </p:nvPr>
        </p:nvSpPr>
        <p:spPr bwMode="gray">
          <a:xfrm>
            <a:off x="251970" y="6525430"/>
            <a:ext cx="136762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20"/>
            </p:custDataLst>
          </p:nvPr>
        </p:nvSpPr>
        <p:spPr bwMode="gray">
          <a:xfrm>
            <a:off x="1748410" y="6525430"/>
            <a:ext cx="7353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07F274F-E4AE-45D1-8462-735FF203E3CB}" type="datetime1">
              <a:rPr lang="de-DE" smtClean="0"/>
              <a:pPr/>
              <a:t>30.05.25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 bwMode="gray">
          <a:xfrm>
            <a:off x="2556500" y="6525430"/>
            <a:ext cx="561600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 bwMode="gray">
          <a:xfrm>
            <a:off x="8244510" y="6525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VCT_Marker_ID_12" hidden="1"/>
          <p:cNvSpPr/>
          <p:nvPr>
            <p:custDataLst>
              <p:tags r:id="rId22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 bwMode="gray">
          <a:xfrm flipH="1">
            <a:off x="0" y="69262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1" descr="K:\Senacor Technologies (steercom)\05_Präsentationsgestaltung\Vaino, Raphael\Neues Logo\Logo Senacor_sw_EMF.emf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80" y="315390"/>
            <a:ext cx="1764000" cy="3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8" r:id="rId5"/>
    <p:sldLayoutId id="2147483669" r:id="rId6"/>
    <p:sldLayoutId id="2147483666" r:id="rId7"/>
    <p:sldLayoutId id="2147483667" r:id="rId8"/>
    <p:sldLayoutId id="2147483673" r:id="rId9"/>
    <p:sldLayoutId id="2147483664" r:id="rId10"/>
    <p:sldLayoutId id="2147483665" r:id="rId11"/>
    <p:sldLayoutId id="2147483670" r:id="rId12"/>
    <p:sldLayoutId id="2147483674" r:id="rId13"/>
    <p:sldLayoutId id="2147483672" r:id="rId14"/>
  </p:sldLayoutIdLst>
  <p:transition>
    <p:fade/>
  </p:transition>
  <p:hf hdr="0" ft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400"/>
        </a:spcBef>
        <a:spcAft>
          <a:spcPts val="400"/>
        </a:spcAft>
        <a:buFont typeface="Arial" pitchFamily="34" charset="0"/>
        <a:buNone/>
        <a:tabLst>
          <a:tab pos="180975" algn="l"/>
        </a:tabLst>
        <a:defRPr sz="14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299ED31-B6BD-4CFC-8C77-58961B6150E5}" type="datetime1">
              <a:rPr lang="de-DE" smtClean="0"/>
              <a:pPr/>
              <a:t>30.05.25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ln>
            <a:solidFill>
              <a:schemeClr val="accent4"/>
            </a:solidFill>
          </a:ln>
        </p:spPr>
        <p:txBody>
          <a:bodyPr/>
          <a:lstStyle/>
          <a:p>
            <a:r>
              <a:rPr lang="de-DE" dirty="0"/>
              <a:t>Beratungsschwerpunkte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51400" y="1484313"/>
            <a:ext cx="4248590" cy="1410550"/>
          </a:xfrm>
        </p:spPr>
        <p:txBody>
          <a:bodyPr/>
          <a:lstStyle/>
          <a:p>
            <a:r>
              <a:rPr lang="de-DE" dirty="0"/>
              <a:t>Enterprise Architektur/ Anforderungsmanagement</a:t>
            </a:r>
          </a:p>
          <a:p>
            <a:r>
              <a:rPr lang="de-DE" dirty="0"/>
              <a:t>Kreditgeschäft (Retail/Commercial)</a:t>
            </a:r>
          </a:p>
          <a:p>
            <a:r>
              <a:rPr lang="de-DE" dirty="0"/>
              <a:t>Analyse und Modellierung von IT- und Geschäftsprozessen</a:t>
            </a:r>
          </a:p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250252" y="3068881"/>
            <a:ext cx="4248590" cy="431800"/>
          </a:xfrm>
        </p:spPr>
        <p:txBody>
          <a:bodyPr/>
          <a:lstStyle/>
          <a:p>
            <a:r>
              <a:rPr lang="de-DE" dirty="0"/>
              <a:t>Branchenfokus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250825" y="3500682"/>
            <a:ext cx="4248017" cy="396969"/>
          </a:xfrm>
        </p:spPr>
        <p:txBody>
          <a:bodyPr/>
          <a:lstStyle/>
          <a:p>
            <a:r>
              <a:rPr lang="de-DE" dirty="0"/>
              <a:t>Retail/Commercial Banking, Automotive</a:t>
            </a:r>
          </a:p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>
          <a:xfrm>
            <a:off x="250252" y="4076944"/>
            <a:ext cx="4248590" cy="431800"/>
          </a:xfrm>
        </p:spPr>
        <p:txBody>
          <a:bodyPr/>
          <a:lstStyle/>
          <a:p>
            <a:r>
              <a:rPr lang="de-DE" dirty="0"/>
              <a:t>Ausbildung und berufliche Erfahrungen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Projekte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Aufbau einer neuen Abteilung für das Enterprise Architektur Management im Kreditbereich für die Commerzbank AG: Enterprise Architekt</a:t>
            </a:r>
          </a:p>
          <a:p>
            <a:pPr lvl="1"/>
            <a:r>
              <a:rPr lang="de-DE" dirty="0"/>
              <a:t>Entwicklung Vorgehensmodell für die Architekturarbeit</a:t>
            </a:r>
          </a:p>
          <a:p>
            <a:pPr lvl="1"/>
            <a:r>
              <a:rPr lang="de-DE" dirty="0"/>
              <a:t>Erarbeitung und Evaluation der EAM-Artefakte </a:t>
            </a:r>
          </a:p>
          <a:p>
            <a:pPr lvl="1"/>
            <a:r>
              <a:rPr lang="de-DE" dirty="0"/>
              <a:t>Schulung interner Mitarbeiter </a:t>
            </a:r>
          </a:p>
          <a:p>
            <a:r>
              <a:rPr lang="de-DE" dirty="0"/>
              <a:t>Leitung Modellierung und Systemdesign E2E Digitalisierung Ratenkredit für die Commerzbank AG: Business Analyst</a:t>
            </a:r>
          </a:p>
          <a:p>
            <a:pPr lvl="1"/>
            <a:r>
              <a:rPr lang="de-DE" dirty="0"/>
              <a:t>Erarbeitung Zielarchitektur für E2E Digitalisierung</a:t>
            </a:r>
          </a:p>
          <a:p>
            <a:pPr lvl="1"/>
            <a:r>
              <a:rPr lang="de-DE" dirty="0"/>
              <a:t>Modellierung Systemkomponenten und Prozessmodellierung</a:t>
            </a:r>
          </a:p>
          <a:p>
            <a:r>
              <a:rPr lang="de-DE" dirty="0"/>
              <a:t>Funktionale Modellierung von Systemkomponenten für das Multi-Channel Banking für die Commerzbank AG: Business Analyst</a:t>
            </a:r>
          </a:p>
          <a:p>
            <a:r>
              <a:rPr lang="de-DE" dirty="0"/>
              <a:t>Grob/Fachkonzeption von Systemkomponenten für die Neuausrichtung der Prozess- und Systemlandschaft in der Absatzplanung und Bestellwesen für die BMW AG: Business Analyst</a:t>
            </a:r>
          </a:p>
          <a:p>
            <a:endParaRPr lang="de-DE" dirty="0"/>
          </a:p>
        </p:txBody>
      </p:sp>
      <p:sp>
        <p:nvSpPr>
          <p:cNvPr id="1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250825" y="260350"/>
            <a:ext cx="6842125" cy="431800"/>
          </a:xfrm>
        </p:spPr>
        <p:txBody>
          <a:bodyPr/>
          <a:lstStyle/>
          <a:p>
            <a:r>
              <a:rPr lang="de-DE" dirty="0"/>
              <a:t>MAX MUSTERMANN</a:t>
            </a:r>
            <a:r>
              <a:rPr lang="de-DE" dirty="0">
                <a:solidFill>
                  <a:srgbClr val="000000"/>
                </a:solidFill>
              </a:rPr>
              <a:t>	</a:t>
            </a:r>
            <a:br>
              <a:rPr lang="de-DE" dirty="0">
                <a:solidFill>
                  <a:srgbClr val="000000"/>
                </a:solidFill>
              </a:rPr>
            </a:br>
            <a:r>
              <a:rPr lang="de-DE" dirty="0">
                <a:solidFill>
                  <a:schemeClr val="tx2"/>
                </a:solidFill>
              </a:rPr>
              <a:t>SENIOR CONSULTANT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251973" y="4508745"/>
            <a:ext cx="4246869" cy="1656636"/>
          </a:xfrm>
        </p:spPr>
        <p:txBody>
          <a:bodyPr/>
          <a:lstStyle/>
          <a:p>
            <a:r>
              <a:rPr lang="de-DE" dirty="0"/>
              <a:t>Senior Technical Consultant, Senacor Technologies AG (seit 2015)</a:t>
            </a:r>
          </a:p>
          <a:p>
            <a:r>
              <a:rPr lang="de-DE" dirty="0"/>
              <a:t>Business Analyst (2014-2015)</a:t>
            </a:r>
          </a:p>
          <a:p>
            <a:r>
              <a:rPr lang="de-DE" dirty="0" err="1"/>
              <a:t>M.Sc</a:t>
            </a:r>
            <a:r>
              <a:rPr lang="de-DE" dirty="0"/>
              <a:t>. in Wirtschaftsinformatik (2014)</a:t>
            </a:r>
          </a:p>
          <a:p>
            <a:r>
              <a:rPr lang="de-DE" dirty="0" err="1"/>
              <a:t>B.Sc</a:t>
            </a:r>
            <a:r>
              <a:rPr lang="de-DE" dirty="0"/>
              <a:t>. in Wirtschaftsinformatik (2011) </a:t>
            </a:r>
          </a:p>
          <a:p>
            <a:endParaRPr lang="de-DE" dirty="0"/>
          </a:p>
        </p:txBody>
      </p:sp>
      <p:pic>
        <p:nvPicPr>
          <p:cNvPr id="18" name="Picture Placeholder 16" descr="Male profile outlin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870" r="11870"/>
          <a:stretch/>
        </p:blipFill>
        <p:spPr bwMode="gray">
          <a:xfrm>
            <a:off x="3203810" y="1196752"/>
            <a:ext cx="1152525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856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299ED31-B6BD-4CFC-8C77-58961B6150E5}" type="datetime1">
              <a:rPr lang="de-DE" smtClean="0"/>
              <a:pPr/>
              <a:t>30.05.25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ln>
            <a:solidFill>
              <a:schemeClr val="accent4"/>
            </a:solidFill>
          </a:ln>
        </p:spPr>
        <p:txBody>
          <a:bodyPr/>
          <a:lstStyle/>
          <a:p>
            <a:r>
              <a:rPr lang="de-DE" dirty="0"/>
              <a:t>Beratungsschwerpunkte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51400" y="1484313"/>
            <a:ext cx="4248590" cy="1410550"/>
          </a:xfrm>
        </p:spPr>
        <p:txBody>
          <a:bodyPr/>
          <a:lstStyle/>
          <a:p>
            <a:r>
              <a:rPr lang="de-DE" dirty="0"/>
              <a:t>Enterprise Architektur/ Anforderungsmanagement</a:t>
            </a:r>
          </a:p>
          <a:p>
            <a:r>
              <a:rPr lang="de-DE" dirty="0"/>
              <a:t>Kreditgeschäft (Retail/Commercial)</a:t>
            </a:r>
          </a:p>
          <a:p>
            <a:r>
              <a:rPr lang="de-DE" dirty="0"/>
              <a:t>Analyse und Modellierung von IT- und Geschäftsprozessen</a:t>
            </a:r>
          </a:p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250252" y="3068881"/>
            <a:ext cx="4248590" cy="431800"/>
          </a:xfrm>
        </p:spPr>
        <p:txBody>
          <a:bodyPr/>
          <a:lstStyle/>
          <a:p>
            <a:r>
              <a:rPr lang="de-DE" dirty="0"/>
              <a:t>Branchenfokus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250825" y="3500682"/>
            <a:ext cx="4248017" cy="396969"/>
          </a:xfrm>
        </p:spPr>
        <p:txBody>
          <a:bodyPr/>
          <a:lstStyle/>
          <a:p>
            <a:r>
              <a:rPr lang="de-DE" dirty="0"/>
              <a:t>Retail/Commercial Banking, Automotive</a:t>
            </a:r>
          </a:p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>
          <a:xfrm>
            <a:off x="250252" y="4076944"/>
            <a:ext cx="4248590" cy="431800"/>
          </a:xfrm>
        </p:spPr>
        <p:txBody>
          <a:bodyPr/>
          <a:lstStyle/>
          <a:p>
            <a:r>
              <a:rPr lang="de-DE" dirty="0"/>
              <a:t>Ausbildung und berufliche Erfahrungen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Projekte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Aufbau einer neuen Abteilung für das Enterprise Architektur Management im Kreditbereich bei einer deutschlandweit führenden Universalbank: Enterprise Architekt</a:t>
            </a:r>
          </a:p>
          <a:p>
            <a:pPr lvl="1"/>
            <a:r>
              <a:rPr lang="de-DE" dirty="0"/>
              <a:t>Entwicklung Vorgehensmodell für die Architekturarbeit</a:t>
            </a:r>
          </a:p>
          <a:p>
            <a:pPr lvl="1"/>
            <a:r>
              <a:rPr lang="de-DE" dirty="0"/>
              <a:t>Erarbeitung und Evaluation der EAM-Artefakte </a:t>
            </a:r>
          </a:p>
          <a:p>
            <a:pPr lvl="1"/>
            <a:r>
              <a:rPr lang="de-DE" dirty="0"/>
              <a:t>Schulung interner Mitarbeiter </a:t>
            </a:r>
          </a:p>
          <a:p>
            <a:r>
              <a:rPr lang="de-DE" dirty="0"/>
              <a:t>Leitung Modellierung und Systemdesign E2E Digitalisierung Ratenkredit bei einer deutschlandweit führenden Universalbank: Business Analyst</a:t>
            </a:r>
          </a:p>
          <a:p>
            <a:pPr lvl="1"/>
            <a:r>
              <a:rPr lang="de-DE" dirty="0"/>
              <a:t>Erarbeitung Zielarchitektur für E2E Digitalisierung</a:t>
            </a:r>
          </a:p>
          <a:p>
            <a:pPr lvl="1"/>
            <a:r>
              <a:rPr lang="de-DE" dirty="0"/>
              <a:t>Modellierung Systemkomponenten und Prozessmodellierung</a:t>
            </a:r>
          </a:p>
          <a:p>
            <a:r>
              <a:rPr lang="de-DE" dirty="0"/>
              <a:t>Funktionale Modellierung von Systemkomponenten für das Multi-Channel Banking bei einer deutschlandweit führenden Universalbank: Business Analyst</a:t>
            </a:r>
          </a:p>
          <a:p>
            <a:r>
              <a:rPr lang="de-DE" dirty="0"/>
              <a:t>Grob/Fachkonzeption von Systemkomponenten für die Neuausrichtung der Prozess- und Systemlandschaft in der Absatzplanung und Bestellwesen bei einem Europaweit führenden Automobilkonzern: Business Analyst</a:t>
            </a:r>
          </a:p>
          <a:p>
            <a:endParaRPr lang="de-DE" dirty="0"/>
          </a:p>
        </p:txBody>
      </p:sp>
      <p:sp>
        <p:nvSpPr>
          <p:cNvPr id="1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250825" y="260350"/>
            <a:ext cx="6842125" cy="431800"/>
          </a:xfrm>
        </p:spPr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MAX MUSTERMANN	</a:t>
            </a:r>
            <a:br>
              <a:rPr lang="de-DE" dirty="0">
                <a:solidFill>
                  <a:srgbClr val="000000"/>
                </a:solidFill>
              </a:rPr>
            </a:br>
            <a:r>
              <a:rPr lang="de-DE" dirty="0">
                <a:solidFill>
                  <a:schemeClr val="tx2"/>
                </a:solidFill>
              </a:rPr>
              <a:t>SENIOR CONSULTANT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251973" y="4508745"/>
            <a:ext cx="4246869" cy="1656636"/>
          </a:xfrm>
        </p:spPr>
        <p:txBody>
          <a:bodyPr/>
          <a:lstStyle/>
          <a:p>
            <a:r>
              <a:rPr lang="de-DE" dirty="0"/>
              <a:t>Senior Technical Consultant, Senacor Technologies AG (seit 2015)</a:t>
            </a:r>
          </a:p>
          <a:p>
            <a:r>
              <a:rPr lang="de-DE" dirty="0"/>
              <a:t>Business Analyst (2014-2015)</a:t>
            </a:r>
          </a:p>
          <a:p>
            <a:r>
              <a:rPr lang="de-DE" dirty="0" err="1"/>
              <a:t>M.Sc</a:t>
            </a:r>
            <a:r>
              <a:rPr lang="de-DE" dirty="0"/>
              <a:t>. in Wirtschaftsinformatik (2014)</a:t>
            </a:r>
          </a:p>
          <a:p>
            <a:r>
              <a:rPr lang="de-DE" dirty="0" err="1"/>
              <a:t>B.Sc</a:t>
            </a:r>
            <a:r>
              <a:rPr lang="de-DE" dirty="0"/>
              <a:t>. in Wirtschaftsinformatik (2011) </a:t>
            </a:r>
          </a:p>
          <a:p>
            <a:endParaRPr lang="de-DE" dirty="0"/>
          </a:p>
        </p:txBody>
      </p:sp>
      <p:pic>
        <p:nvPicPr>
          <p:cNvPr id="18" name="Picture Placeholder 16" descr="Male profile outlin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1870" r="11870"/>
          <a:stretch/>
        </p:blipFill>
        <p:spPr bwMode="gray">
          <a:xfrm>
            <a:off x="3203810" y="1196752"/>
            <a:ext cx="1152525" cy="1511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uppieren 13"/>
          <p:cNvGrpSpPr/>
          <p:nvPr/>
        </p:nvGrpSpPr>
        <p:grpSpPr>
          <a:xfrm>
            <a:off x="4860032" y="126054"/>
            <a:ext cx="1517082" cy="501928"/>
            <a:chOff x="4860032" y="126054"/>
            <a:chExt cx="1517082" cy="501928"/>
          </a:xfrm>
        </p:grpSpPr>
        <p:sp>
          <p:nvSpPr>
            <p:cNvPr id="19" name="AutoShape 11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blackWhite">
            <a:xfrm>
              <a:off x="4860032" y="126054"/>
              <a:ext cx="1517082" cy="50192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2540" tIns="6346" rIns="2540" bIns="0">
              <a:spAutoFit/>
            </a:bodyPr>
            <a:lstStyle/>
            <a:p>
              <a:pPr algn="ctr" defTabSz="783293">
                <a:spcBef>
                  <a:spcPct val="30000"/>
                </a:spcBef>
                <a:buClr>
                  <a:schemeClr val="tx1"/>
                </a:buClr>
              </a:pPr>
              <a:r>
                <a:rPr lang="de-DE" sz="1400" dirty="0">
                  <a:solidFill>
                    <a:srgbClr val="FF0000"/>
                  </a:solidFill>
                </a:rPr>
                <a:t>Kundenanonyme</a:t>
              </a:r>
            </a:p>
            <a:p>
              <a:pPr algn="ctr" defTabSz="783293">
                <a:spcBef>
                  <a:spcPct val="30000"/>
                </a:spcBef>
                <a:buClr>
                  <a:schemeClr val="tx1"/>
                </a:buClr>
              </a:pPr>
              <a:r>
                <a:rPr lang="de-DE" sz="1400" dirty="0">
                  <a:solidFill>
                    <a:srgbClr val="FF0000"/>
                  </a:solidFill>
                </a:rPr>
                <a:t>Fassung</a:t>
              </a:r>
            </a:p>
          </p:txBody>
        </p:sp>
        <p:cxnSp>
          <p:nvCxnSpPr>
            <p:cNvPr id="20" name="AutoShape 115"/>
            <p:cNvCxnSpPr>
              <a:cxnSpLocks noChangeShapeType="1"/>
            </p:cNvCxnSpPr>
            <p:nvPr/>
          </p:nvCxnSpPr>
          <p:spPr bwMode="auto">
            <a:xfrm>
              <a:off x="4860032" y="126054"/>
              <a:ext cx="151708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16"/>
            <p:cNvCxnSpPr>
              <a:cxnSpLocks noChangeShapeType="1"/>
            </p:cNvCxnSpPr>
            <p:nvPr/>
          </p:nvCxnSpPr>
          <p:spPr bwMode="auto">
            <a:xfrm>
              <a:off x="4860032" y="627982"/>
              <a:ext cx="151708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444509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MAX MUSTERMANN	</a:t>
            </a:r>
            <a:br>
              <a:rPr lang="de-DE" dirty="0">
                <a:solidFill>
                  <a:srgbClr val="000000"/>
                </a:solidFill>
              </a:rPr>
            </a:br>
            <a:r>
              <a:rPr lang="de-DE" dirty="0">
                <a:solidFill>
                  <a:schemeClr val="tx2"/>
                </a:solidFill>
              </a:rPr>
              <a:t>SENIOR CONSULTANT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25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250825" y="1052513"/>
            <a:ext cx="4249738" cy="431800"/>
          </a:xfrm>
          <a:ln>
            <a:solidFill>
              <a:schemeClr val="accent4"/>
            </a:solidFill>
          </a:ln>
        </p:spPr>
        <p:txBody>
          <a:bodyPr anchor="t"/>
          <a:lstStyle/>
          <a:p>
            <a:pPr>
              <a:defRPr/>
            </a:pPr>
            <a:r>
              <a:rPr lang="de-DE" dirty="0"/>
              <a:t>Ergänzungsliste </a:t>
            </a:r>
            <a:br>
              <a:rPr lang="de-DE" dirty="0"/>
            </a:br>
            <a:r>
              <a:rPr lang="de-DE" dirty="0"/>
              <a:t>Ausbildung und berufliche Erfahrung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4860032" y="126054"/>
            <a:ext cx="1426994" cy="501928"/>
            <a:chOff x="5791768" y="126054"/>
            <a:chExt cx="1426994" cy="501928"/>
          </a:xfrm>
        </p:grpSpPr>
        <p:sp>
          <p:nvSpPr>
            <p:cNvPr id="9" name="AutoShape 11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blackWhite">
            <a:xfrm>
              <a:off x="5791768" y="126054"/>
              <a:ext cx="1426994" cy="50192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2540" tIns="6346" rIns="2540" bIns="0">
              <a:spAutoFit/>
            </a:bodyPr>
            <a:lstStyle/>
            <a:p>
              <a:pPr algn="ctr" defTabSz="783293">
                <a:spcBef>
                  <a:spcPct val="30000"/>
                </a:spcBef>
                <a:buClr>
                  <a:schemeClr val="tx1"/>
                </a:buClr>
              </a:pPr>
              <a:r>
                <a:rPr lang="de-DE" sz="1400" dirty="0">
                  <a:solidFill>
                    <a:srgbClr val="FF0000"/>
                  </a:solidFill>
                </a:rPr>
                <a:t>optionale</a:t>
              </a:r>
            </a:p>
            <a:p>
              <a:pPr algn="ctr" defTabSz="783293">
                <a:spcBef>
                  <a:spcPct val="30000"/>
                </a:spcBef>
                <a:buClr>
                  <a:schemeClr val="tx1"/>
                </a:buClr>
              </a:pPr>
              <a:r>
                <a:rPr lang="de-DE" sz="1400" dirty="0">
                  <a:solidFill>
                    <a:srgbClr val="FF0000"/>
                  </a:solidFill>
                </a:rPr>
                <a:t>Ergänzungsliste</a:t>
              </a:r>
            </a:p>
          </p:txBody>
        </p:sp>
        <p:cxnSp>
          <p:nvCxnSpPr>
            <p:cNvPr id="10" name="AutoShape 115"/>
            <p:cNvCxnSpPr>
              <a:cxnSpLocks noChangeShapeType="1"/>
              <a:stCxn id="9" idx="2"/>
              <a:endCxn id="9" idx="0"/>
            </p:cNvCxnSpPr>
            <p:nvPr/>
          </p:nvCxnSpPr>
          <p:spPr bwMode="auto">
            <a:xfrm>
              <a:off x="5791768" y="126054"/>
              <a:ext cx="142699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16"/>
            <p:cNvCxnSpPr>
              <a:cxnSpLocks noChangeShapeType="1"/>
              <a:stCxn id="9" idx="4"/>
              <a:endCxn id="9" idx="6"/>
            </p:cNvCxnSpPr>
            <p:nvPr/>
          </p:nvCxnSpPr>
          <p:spPr bwMode="auto">
            <a:xfrm>
              <a:off x="5791768" y="627982"/>
              <a:ext cx="142699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4644008" y="1051200"/>
            <a:ext cx="4248017" cy="432000"/>
          </a:xfrm>
          <a:ln>
            <a:solidFill>
              <a:schemeClr val="accent4"/>
            </a:solidFill>
          </a:ln>
        </p:spPr>
        <p:txBody>
          <a:bodyPr anchor="t"/>
          <a:lstStyle/>
          <a:p>
            <a:pPr>
              <a:defRPr/>
            </a:pPr>
            <a:r>
              <a:rPr lang="de-DE" dirty="0"/>
              <a:t>Ergänzungsliste </a:t>
            </a:r>
            <a:br>
              <a:rPr lang="de-DE" dirty="0"/>
            </a:br>
            <a:r>
              <a:rPr lang="de-DE" dirty="0"/>
              <a:t>Projekte und Linienfunktionen</a:t>
            </a:r>
          </a:p>
          <a:p>
            <a:pPr eaLnBrk="1" fontAlgn="auto" hangingPunct="1">
              <a:defRPr/>
            </a:pPr>
            <a:endParaRPr lang="de-DE" dirty="0"/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7"/>
          </p:nvPr>
        </p:nvSpPr>
        <p:spPr>
          <a:xfrm>
            <a:off x="4644008" y="1483200"/>
            <a:ext cx="4248017" cy="468265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7" name="Datumsplatzhalter 1"/>
          <p:cNvSpPr>
            <a:spLocks noGrp="1"/>
          </p:cNvSpPr>
          <p:nvPr>
            <p:ph type="dt" sz="half" idx="20"/>
          </p:nvPr>
        </p:nvSpPr>
        <p:spPr>
          <a:xfrm>
            <a:off x="1748410" y="6525430"/>
            <a:ext cx="735300" cy="333613"/>
          </a:xfrm>
        </p:spPr>
        <p:txBody>
          <a:bodyPr/>
          <a:lstStyle/>
          <a:p>
            <a:fld id="{7299ED31-B6BD-4CFC-8C77-58961B6150E5}" type="datetime1">
              <a:rPr lang="de-DE" smtClean="0"/>
              <a:pPr/>
              <a:t>30.05.25</a:t>
            </a:fld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/>
          </p:nvPr>
        </p:nvSpPr>
        <p:spPr>
          <a:xfrm>
            <a:off x="250825" y="1485769"/>
            <a:ext cx="4248017" cy="468265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373622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FT" val=" 143.875"/>
  <p:tag name="TOP" val=" 207"/>
  <p:tag name="THINKCELLSHAPEDONOTDELETE" val="p3T7d9o1jCkSN2KUJRwrU1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FT" val=" 143.875"/>
  <p:tag name="TOP" val=" 207"/>
  <p:tag name="THINKCELLSHAPEDONOTDELETE" val="p3T7d9o1jCkSN2KUJRwrU1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YxM.Skp3E6AEO9R1XMC7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WvJ5CRD.02ZfCuNTUsH4g"/>
  <p:tag name="VCT-BODYINDENTATION" val="0;0;0;14.17323;14.17323;28.34646;28.32677;42.5;42.51968;56.69291;42.51968;56.69291;42.51968;56.69291;42.51968;56.69291;42.51968;56.69291;"/>
  <p:tag name="VCT-BULLETVISIBILITY" val="G ********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9.04.2011 12:45:31"/>
  <p:tag name="VCT-TEMPLATE" val="Senacor Vorlage.potx"/>
  <p:tag name="VCTMASTER" val="Senacor Vorlage"/>
  <p:tag name="VCT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121107_Senacor Vorlage_neuesCICD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80975" indent="-180975">
          <a:buClr>
            <a:schemeClr val="accent3"/>
          </a:buClr>
          <a:buFont typeface="Wingdings" pitchFamily="2" charset="2"/>
          <a:buChar char="§"/>
          <a:defRPr sz="1400" dirty="0" err="1" smtClean="0"/>
        </a:defPPr>
      </a:lstStyle>
    </a:txDef>
  </a:objectDefaults>
  <a:extraClrSchemeLst/>
  <a:custClrLst>
    <a:custClr name="Akzent Rot">
      <a:srgbClr val="DF0917"/>
    </a:custClr>
    <a:custClr name="Ampel Gelb">
      <a:srgbClr val="FFD500"/>
    </a:custClr>
    <a:custClr name="Ampel Grün">
      <a:srgbClr val="059E7F"/>
    </a:custClr>
  </a:custClrLst>
</a:theme>
</file>

<file path=ppt/theme/theme2.xml><?xml version="1.0" encoding="utf-8"?>
<a:theme xmlns:a="http://schemas.openxmlformats.org/drawingml/2006/main" name="Larissa-Design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D369A2B9592B44C89D12E69AC892C99" ma:contentTypeVersion="12" ma:contentTypeDescription="Ein neues Dokument erstellen." ma:contentTypeScope="" ma:versionID="c9dab8326fc9122a30f2ddef095df6ab">
  <xsd:schema xmlns:xsd="http://www.w3.org/2001/XMLSchema" xmlns:xs="http://www.w3.org/2001/XMLSchema" xmlns:p="http://schemas.microsoft.com/office/2006/metadata/properties" xmlns:ns2="c70c37c3-6fe6-4316-bb79-6c535e774478" xmlns:ns3="f247cc86-41ce-4e54-895f-61d07d03751e" targetNamespace="http://schemas.microsoft.com/office/2006/metadata/properties" ma:root="true" ma:fieldsID="1b0673540b584560623b52e843080132" ns2:_="" ns3:_="">
    <xsd:import namespace="c70c37c3-6fe6-4316-bb79-6c535e774478"/>
    <xsd:import namespace="f247cc86-41ce-4e54-895f-61d07d0375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Person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c37c3-6fe6-4316-bb79-6c535e7744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3ea49aa2-03d1-4c4a-9f28-6baa57d915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Personen" ma:index="19" nillable="true" ma:displayName="Personen" ma:format="Dropdown" ma:list="UserInfo" ma:SharePointGroup="0" ma:internalName="Persone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7cc86-41ce-4e54-895f-61d07d03751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1a96274e-1b24-44d9-8f5e-b12b3b3f589b}" ma:internalName="TaxCatchAll" ma:showField="CatchAllData" ma:web="f247cc86-41ce-4e54-895f-61d07d0375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247cc86-41ce-4e54-895f-61d07d03751e" xsi:nil="true"/>
    <lcf76f155ced4ddcb4097134ff3c332f xmlns="c70c37c3-6fe6-4316-bb79-6c535e774478">
      <Terms xmlns="http://schemas.microsoft.com/office/infopath/2007/PartnerControls"/>
    </lcf76f155ced4ddcb4097134ff3c332f>
    <Personen xmlns="c70c37c3-6fe6-4316-bb79-6c535e774478">
      <UserInfo>
        <DisplayName/>
        <AccountId xsi:nil="true"/>
        <AccountType/>
      </UserInfo>
    </Personen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49B82B-8938-467C-9623-A9133BF777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0c37c3-6fe6-4316-bb79-6c535e774478"/>
    <ds:schemaRef ds:uri="f247cc86-41ce-4e54-895f-61d07d0375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084FCE-6ACD-4C34-A688-7C1ED51AAD6C}">
  <ds:schemaRefs>
    <ds:schemaRef ds:uri="http://schemas.microsoft.com/office/2006/metadata/properties"/>
    <ds:schemaRef ds:uri="http://schemas.microsoft.com/office/infopath/2007/PartnerControls"/>
    <ds:schemaRef ds:uri="f247cc86-41ce-4e54-895f-61d07d03751e"/>
    <ds:schemaRef ds:uri="c70c37c3-6fe6-4316-bb79-6c535e774478"/>
  </ds:schemaRefs>
</ds:datastoreItem>
</file>

<file path=customXml/itemProps3.xml><?xml version="1.0" encoding="utf-8"?>
<ds:datastoreItem xmlns:ds="http://schemas.openxmlformats.org/officeDocument/2006/customXml" ds:itemID="{4E4A2F5E-6241-477A-B193-D58387B42D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20121107_Senacor Vorlage_neuesCICD</Template>
  <TotalTime>2</TotalTime>
  <Words>363</Words>
  <Application>Microsoft Macintosh PowerPoint</Application>
  <PresentationFormat>On-screen Show (4:3)</PresentationFormat>
  <Paragraphs>63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Symbol</vt:lpstr>
      <vt:lpstr>Verdana</vt:lpstr>
      <vt:lpstr>Wingdings</vt:lpstr>
      <vt:lpstr>20121107_Senacor Vorlage_neuesCICD</vt:lpstr>
      <vt:lpstr>think-cell Slide</vt:lpstr>
      <vt:lpstr>PowerPoint Presentation</vt:lpstr>
      <vt:lpstr>PowerPoint Presentation</vt:lpstr>
      <vt:lpstr>PowerPoint Presentation</vt:lpstr>
    </vt:vector>
  </TitlesOfParts>
  <Company>Senacor Technologies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[Untertitel der Präsentation]</dc:subject>
  <dc:creator>Alexandra.Veit@senacor.com</dc:creator>
  <dc:description>Optimiert für MS PowerPoint 2010/2011.</dc:description>
  <cp:lastModifiedBy>Heinrich, Daniel</cp:lastModifiedBy>
  <cp:revision>39</cp:revision>
  <dcterms:created xsi:type="dcterms:W3CDTF">2013-02-11T10:53:13Z</dcterms:created>
  <dcterms:modified xsi:type="dcterms:W3CDTF">2025-05-30T09:27:15Z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0x010100ED369A2B9592B44C89D12E69AC892C99</vt:lpwstr>
  </property>
</Properties>
</file>