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8" r:id="rId5"/>
    <p:sldId id="302" r:id="rId6"/>
    <p:sldId id="300" r:id="rId7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96" autoAdjust="0"/>
    <p:restoredTop sz="94793" autoAdjust="0"/>
  </p:normalViewPr>
  <p:slideViewPr>
    <p:cSldViewPr snapToGrid="0" showGuides="1">
      <p:cViewPr varScale="1">
        <p:scale>
          <a:sx n="112" d="100"/>
          <a:sy n="112" d="100"/>
        </p:scale>
        <p:origin x="224" y="5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97" d="100"/>
          <a:sy n="97" d="100"/>
        </p:scale>
        <p:origin x="26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81B756-25EC-4056-B093-9F7526CF2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DBF9-387B-47BE-9EA9-B51570CA7E7B}" type="datetimeFigureOut">
              <a:rPr lang="de-DE" sz="1000" smtClean="0">
                <a:solidFill>
                  <a:schemeClr val="tx2"/>
                </a:solidFill>
              </a:rPr>
              <a:t>30.05.25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4463-DF9B-4816-8928-D7AD17F33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1AC94-A6E6-4850-BB29-E31EB708CD3E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1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5C0D7D-5195-4F5B-87E7-13C7BF9E7F29}" type="datetimeFigureOut">
              <a:rPr lang="de-DE" smtClean="0"/>
              <a:pPr/>
              <a:t>30.05.25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1200" y="1242000"/>
            <a:ext cx="5958400" cy="335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400" y="477720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6D19BE-3AE1-4040-9C45-706455FE57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4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5425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674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28703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69B754B-1BBB-489A-9DFA-0B5BC1ADF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3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340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766ED2-A7F5-411A-B424-BD22AAB729CD}"/>
              </a:ext>
            </a:extLst>
          </p:cNvPr>
          <p:cNvSpPr txBox="1">
            <a:spLocks/>
          </p:cNvSpPr>
          <p:nvPr/>
        </p:nvSpPr>
        <p:spPr>
          <a:xfrm>
            <a:off x="479425" y="3120518"/>
            <a:ext cx="9180513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1DDDB79-180F-4FD5-A2D7-8F5E9B5E6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4280883"/>
            <a:ext cx="2937920" cy="332399"/>
          </a:xfrm>
        </p:spPr>
        <p:txBody>
          <a:bodyPr wrap="none" lIns="0" tIns="0" rIns="0" bIns="0" anchor="b" anchorCtr="0">
            <a:spAutoFit/>
          </a:bodyPr>
          <a:lstStyle>
            <a:lvl1pPr algn="l">
              <a:defRPr sz="24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Vorname Nachname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9094F639-8501-4BBB-BEDA-A0D90CAFB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6AF72ADE-F411-4A86-8646-208BC9AF2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44D5D767-BC17-4768-9511-7DF1AFA69E76}"/>
              </a:ext>
            </a:extLst>
          </p:cNvPr>
          <p:cNvSpPr txBox="1"/>
          <p:nvPr/>
        </p:nvSpPr>
        <p:spPr>
          <a:xfrm>
            <a:off x="479425" y="5902697"/>
            <a:ext cx="14437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de-DE" sz="1400" dirty="0">
                <a:solidFill>
                  <a:schemeClr val="tx1"/>
                </a:solidFill>
              </a:rPr>
              <a:t>www.senacor.com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7751DF04-5E01-4487-8574-D3F9510067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73539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66E230-C429-40D7-88CD-C08E08109E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3539" y="4280883"/>
            <a:ext cx="2937920" cy="332399"/>
          </a:xfrm>
        </p:spPr>
        <p:txBody>
          <a:bodyPr wrap="non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de-DE" sz="2400" b="1" kern="1200" cap="none" baseline="0" dirty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884337E5-B406-432D-99C1-EED0D43C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73539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grpSp>
        <p:nvGrpSpPr>
          <p:cNvPr id="2" name="Grafik 24">
            <a:extLst>
              <a:ext uri="{FF2B5EF4-FFF2-40B4-BE49-F238E27FC236}">
                <a16:creationId xmlns:a16="http://schemas.microsoft.com/office/drawing/2014/main" id="{F9DBE55D-20E2-46D2-82B7-BD007C0044E4}"/>
              </a:ext>
            </a:extLst>
          </p:cNvPr>
          <p:cNvGrpSpPr/>
          <p:nvPr/>
        </p:nvGrpSpPr>
        <p:grpSpPr>
          <a:xfrm>
            <a:off x="9320362" y="330434"/>
            <a:ext cx="2392460" cy="345976"/>
            <a:chOff x="9320362" y="330434"/>
            <a:chExt cx="2392460" cy="345976"/>
          </a:xfrm>
          <a:solidFill>
            <a:srgbClr val="000000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E3314D65-ED26-4F96-97E8-A526C2644736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9ED508CF-86D0-4CCF-BBB2-F14A398BD931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E4A174D-1F39-4604-A5C6-48E726B8CD62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E6F700F-17C6-405B-81D0-2B15A47DEEEF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61F8F61-0A3A-4A54-9246-6A366390E4DB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579C9B-9230-4FA8-B8AD-1FA518105368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F9930E1-FE54-4F3B-9AA4-8FAFAEBA68E4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02713C31-844A-4158-8195-F5D5AF25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34" name="Fußzeilenplatzhalter 2">
            <a:extLst>
              <a:ext uri="{FF2B5EF4-FFF2-40B4-BE49-F238E27FC236}">
                <a16:creationId xmlns:a16="http://schemas.microsoft.com/office/drawing/2014/main" id="{369BAB78-9971-49D2-9300-BB7BAB8C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4F64D1DB-450F-4481-ADDB-B526D8FE3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0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Pager_Kundenanon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4587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488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Pager_Ergänzungs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0877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3440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9258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621920"/>
            <a:ext cx="9180513" cy="997196"/>
          </a:xfrm>
        </p:spPr>
        <p:txBody>
          <a:bodyPr lIns="0" tIns="0" rIns="0" bIns="0" anchor="b">
            <a:noAutofit/>
          </a:bodyPr>
          <a:lstStyle>
            <a:lvl1pPr algn="l">
              <a:defRPr sz="3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36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Bold</a:t>
            </a:r>
            <a:r>
              <a:rPr lang="de-DE" dirty="0"/>
              <a:t>, </a:t>
            </a:r>
            <a:r>
              <a:rPr lang="de-DE" dirty="0" err="1"/>
              <a:t>caps</a:t>
            </a: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869599"/>
            <a:ext cx="918051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, 18 </a:t>
            </a:r>
            <a:r>
              <a:rPr lang="de-DE" dirty="0" err="1"/>
              <a:t>pt</a:t>
            </a:r>
            <a:r>
              <a:rPr lang="de-DE" dirty="0"/>
              <a:t>. Regular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87D71F5-4854-4F5A-9313-38A98DA13E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902697"/>
            <a:ext cx="9144000" cy="18466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Ort, Datum eingeben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06A8657-387B-4A35-B7CB-570141289255}"/>
              </a:ext>
            </a:extLst>
          </p:cNvPr>
          <p:cNvGrpSpPr/>
          <p:nvPr userDrawn="1"/>
        </p:nvGrpSpPr>
        <p:grpSpPr>
          <a:xfrm>
            <a:off x="9320362" y="330434"/>
            <a:ext cx="2392460" cy="345976"/>
            <a:chOff x="9320362" y="330434"/>
            <a:chExt cx="2392460" cy="345976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55A68C65-F098-4E0B-A39D-AC9CB1D79DCF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CB80CF9-41B0-4B35-8E86-E0CD85055FB6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BD7DBD3-3FED-4EFE-A58C-B496BB5ED7E8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4D0B633B-6A5A-4E7E-9D30-099D94251414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B1AA03F2-117E-4EAF-9F82-422645DDC65D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4478C33-4DE7-48E1-878B-B4AFCDE1C843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ED1EB51D-7F27-4FE9-88E5-C9AA3C678DEF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255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1517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35902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302F7CF9-3808-4FAC-A2AD-857FB49C2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82849BF-9627-4B9D-B45F-DF9EA00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71D0D9E-3DC9-4E2B-9FFE-4B2173AD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4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31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3429000" cy="450799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6BE4A926-AC5D-49C3-9830-7F085AE623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1498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9465C315-DE63-4BE4-B773-D3D21AE0B9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83574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79976EBA-0A92-4606-99D0-F0AC6AA9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1233CE2D-A1B7-4CB1-A9D0-F8338F5B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C018ABCD-83A3-4AF2-B239-30DE9D53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9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8165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771179E9-2FFE-4B62-BED1-283D5D0E3D9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4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0DE5EC1E-5F7C-4A11-AF53-5D6E651261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35902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A779FED6-9D90-48D0-81EE-BE1C812B2B2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5902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2F64DA2F-BCE5-4C99-B2FC-71E06333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C828139E-1907-4C63-AA91-1348A02A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6AA966B-4C9B-400D-8EAA-147EAC95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75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5225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475450F1-1435-4FD8-ADA9-BDD59E6E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A2B98CAE-6616-45BA-89B1-499348B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E69364D-5D00-4D56-AB4B-CEB6EE279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2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7252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9550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EB9185CA-DE49-4CC0-A3E2-8B0BBF76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2638C495-AEA3-4F09-8D22-63F2D3CB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9031D0D-215B-45C0-92C0-EA9A0051B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3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3844891-8C1B-4E02-AD45-17416960A509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93539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3844891-8C1B-4E02-AD45-17416960A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095B9F01-70CA-4D9D-8A9C-96F608CE00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DBD1DE-18F5-426C-9C49-F77C7A22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98098-3156-4E50-8376-5CE946BF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8664A-09DF-4842-9741-FCBC97564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BFF12E-FE65-426B-B950-15D901AE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3" y="1775815"/>
            <a:ext cx="11233150" cy="45106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…</a:t>
            </a:r>
          </a:p>
          <a:p>
            <a:pPr lvl="3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F952A-07E9-445D-95D0-59EAFD22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B7F62B-8F90-43D8-9C4B-957A7ED49EC3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561B6F5-581F-40A2-A8C8-2F2DF8939BE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F7C4E8C-A527-47C2-AA6E-06D39942108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FA2C46B-B400-4947-986C-BE8E0F44BF7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B789AC03-E85A-4590-82EF-C418EDFEBFF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EC5F2AF-50F7-42C0-BF67-59E29629103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30826DB0-AD3B-474C-AFA7-1A3A9030BA8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19807EA-3F8A-486D-ADCB-6F9574397D4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205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baseline="0">
          <a:solidFill>
            <a:schemeClr val="tx1"/>
          </a:solidFill>
          <a:latin typeface="+mn-lt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800"/>
        </a:spcAft>
        <a:buFont typeface="Wingdings" panose="05000000000000000000" pitchFamily="2" charset="2"/>
        <a:buNone/>
        <a:defRPr sz="16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15963" indent="-179388" algn="l" defTabSz="914400" rtl="0" eaLnBrk="1" latinLnBrk="0" hangingPunct="1">
        <a:lnSpc>
          <a:spcPct val="100000"/>
        </a:lnSpc>
        <a:spcBef>
          <a:spcPts val="4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60" userDrawn="1">
          <p15:clr>
            <a:srgbClr val="F26B43"/>
          </p15:clr>
        </p15:guide>
        <p15:guide id="3" pos="7378">
          <p15:clr>
            <a:srgbClr val="F26B43"/>
          </p15:clr>
        </p15:guide>
        <p15:guide id="5" pos="302">
          <p15:clr>
            <a:srgbClr val="F26B43"/>
          </p15:clr>
        </p15:guide>
        <p15:guide id="6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 descr="Male profile outline">
            <a:extLst>
              <a:ext uri="{FF2B5EF4-FFF2-40B4-BE49-F238E27FC236}">
                <a16:creationId xmlns:a16="http://schemas.microsoft.com/office/drawing/2014/main" id="{1B390B4F-61BA-4ECC-A43C-EAF75E003ED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05" r="9105"/>
          <a:stretch/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Projekterfahrung (Auszug)</a:t>
            </a:r>
          </a:p>
          <a:p>
            <a:pPr lvl="2"/>
            <a:r>
              <a:rPr lang="de-DE" dirty="0"/>
              <a:t>Team-Leitung für die Digitalisierung der Nachlass-und Pfändungsprozesse. Aufbau von neuen </a:t>
            </a:r>
            <a:r>
              <a:rPr lang="de-DE" dirty="0" err="1"/>
              <a:t>Frontends</a:t>
            </a:r>
            <a:r>
              <a:rPr lang="de-DE" dirty="0"/>
              <a:t>/APIs für das </a:t>
            </a:r>
            <a:r>
              <a:rPr lang="de-DE" dirty="0" err="1"/>
              <a:t>Direct</a:t>
            </a:r>
            <a:r>
              <a:rPr lang="de-DE" dirty="0"/>
              <a:t> Banking sowie Implementierung einer ETL-Plattform zur Datenmigration im Rahmen der Ablösung des bestandsführenden System zur Pfändungsbearbeitung für die Commerzbank AG: Solution Architekt/Team Lead</a:t>
            </a:r>
          </a:p>
          <a:p>
            <a:pPr lvl="2"/>
            <a:r>
              <a:rPr lang="de-DE" dirty="0"/>
              <a:t>Entwicklung funktionale und technische Zielarchitektur für die neue IT-Landschaft sowie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Middleware zur Systemintegration von CRM und Provisionsabrechnung für die </a:t>
            </a:r>
            <a:r>
              <a:rPr lang="de-DE" dirty="0" err="1"/>
              <a:t>Bonnfinanz</a:t>
            </a:r>
            <a:r>
              <a:rPr lang="de-DE" dirty="0"/>
              <a:t> AG: Solution Architekt/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/>
              <a:t>Mitarbeit am Aufbau einer neuen Abteilung für das Enterprise Architektur Management zur Steuerung der Digitalisierungsinitiativen im Kreditbereich für die Commerzbank AG: Enterprise Architekt</a:t>
            </a:r>
          </a:p>
          <a:p>
            <a:pPr lvl="2"/>
            <a:r>
              <a:rPr lang="de-DE" dirty="0"/>
              <a:t>Leitung Modellierung und Systemdesign für die Einführung einer neuen digitalen Multi-Channel Ratenkreditantragsstrecke für die Commerzbank AG: Business Analyst/Solution Architekt</a:t>
            </a:r>
          </a:p>
          <a:p>
            <a:pPr lvl="2"/>
            <a:r>
              <a:rPr lang="de-DE" dirty="0"/>
              <a:t>Funktionale Modellierung von Systemkomponenten für das Multi-Channel Banking zur Digitalisierung verschiedener Prozesse für die Commerzbank AG: Business Analyst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Fokus</a:t>
            </a:r>
          </a:p>
          <a:p>
            <a:pPr lvl="2"/>
            <a:r>
              <a:rPr lang="de-DE" dirty="0"/>
              <a:t>Enterprise/Fachliche Zielarchitektur</a:t>
            </a:r>
          </a:p>
          <a:p>
            <a:pPr lvl="2"/>
            <a:r>
              <a:rPr lang="de-DE" dirty="0"/>
              <a:t>Analyse und Modellierung von IT- und Geschäftsprozessen</a:t>
            </a:r>
          </a:p>
          <a:p>
            <a:pPr lvl="2"/>
            <a:r>
              <a:rPr lang="de-DE" dirty="0"/>
              <a:t>Branchenfokus: Retail Banking und Versicherungen</a:t>
            </a:r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Ausbildung und berufliche Erfahrung</a:t>
            </a:r>
          </a:p>
          <a:p>
            <a:pPr lvl="2"/>
            <a:r>
              <a:rPr lang="de-DE" dirty="0"/>
              <a:t>Managing Consultant, Senacor Technologies AG (seit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/>
              <a:t>M.Sc. in Wirtschaftsinformatik (2014)</a:t>
            </a:r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90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platzhalter 12" descr="Male profile outline">
            <a:extLst>
              <a:ext uri="{FF2B5EF4-FFF2-40B4-BE49-F238E27FC236}">
                <a16:creationId xmlns:a16="http://schemas.microsoft.com/office/drawing/2014/main" id="{86BD603C-3F61-4AEC-9EB2-9737417DA37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105" r="9105"/>
          <a:stretch/>
        </p:blipFill>
        <p:spPr/>
      </p:pic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Projekterfahrung (Auszug)</a:t>
            </a:r>
          </a:p>
          <a:p>
            <a:pPr lvl="2"/>
            <a:r>
              <a:rPr lang="de-DE" dirty="0"/>
              <a:t>Team-Leitung für die Digitalisierung der Nachlass-und Pfändungsprozesse. Aufbau von neuen </a:t>
            </a:r>
            <a:r>
              <a:rPr lang="de-DE" dirty="0" err="1"/>
              <a:t>Frontends</a:t>
            </a:r>
            <a:r>
              <a:rPr lang="de-DE" dirty="0"/>
              <a:t>/APIs für das </a:t>
            </a:r>
            <a:r>
              <a:rPr lang="de-DE" dirty="0" err="1"/>
              <a:t>Direct</a:t>
            </a:r>
            <a:r>
              <a:rPr lang="de-DE" dirty="0"/>
              <a:t> Banking sowie Implementierung einer ETL-Plattform zur Datenmigration im Rahmen der Ablösung des bestandsführenden System zur Pfändungsbearbeitung bei einer deutschlandweit führenden Universalbank: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/>
              <a:t>Entwicklung funktionale und technische Zielarchitektur der neuen IT-Landschaft sowie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der Middleware zur Systemintegration von CRM und Provisionsabrechnung bei einem in Deutschland operierenden Finanzdienstleister: Solution Architekt/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Aufbau einer neuen Abteilung für das Enterprise Architektur Management zur Steuerung der Digitalisierungsinitiativen im Kreditbereich bei einer deutschlandweit führenden Universalbank: Enterprise Architekt</a:t>
            </a:r>
          </a:p>
          <a:p>
            <a:pPr lvl="2"/>
            <a:r>
              <a:rPr lang="de-DE" dirty="0"/>
              <a:t>Leitung Modellierung und Systemdesign für die Einführung einer neuen digitalen Multi-Channel Ratenkreditantragsstrecke bei einer deutschlandweit führenden Universalbank: Business Analyst</a:t>
            </a:r>
          </a:p>
          <a:p>
            <a:pPr lvl="2"/>
            <a:r>
              <a:rPr lang="de-DE" dirty="0"/>
              <a:t>Funktionale Modellierung von Systemkomponenten für das Multi-Channel Banking zur Digitalisierung verschiedener Prozesse im bei einer deutschlandweit führenden Universalbank: Business Analyst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Fokus</a:t>
            </a:r>
          </a:p>
          <a:p>
            <a:pPr lvl="2"/>
            <a:r>
              <a:rPr lang="de-DE" dirty="0"/>
              <a:t>Enterprise/Fachliche Zielarchitektur</a:t>
            </a:r>
          </a:p>
          <a:p>
            <a:pPr lvl="2"/>
            <a:r>
              <a:rPr lang="de-DE" dirty="0"/>
              <a:t>Analyse und Modellierung von IT- und Geschäftsprozessen</a:t>
            </a:r>
          </a:p>
          <a:p>
            <a:pPr lvl="2"/>
            <a:r>
              <a:rPr lang="de-DE" dirty="0"/>
              <a:t>Branchenfokus: Retail Banking und Versicherungen</a:t>
            </a:r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Ausbildung und berufliche Erfahrung</a:t>
            </a:r>
          </a:p>
          <a:p>
            <a:pPr lvl="2"/>
            <a:r>
              <a:rPr lang="de-DE" dirty="0"/>
              <a:t>Managing Consultant, Senacor Technologies AG (seit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/>
              <a:t>M.Sc. in Wirtschaftsinformatik (2014)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E34F12B7-1657-4614-B5B2-E17FC11A381A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kundenanonyme Fassung</a:t>
            </a:r>
          </a:p>
        </p:txBody>
      </p:sp>
    </p:spTree>
    <p:extLst>
      <p:ext uri="{BB962C8B-B14F-4D97-AF65-F5344CB8AC3E}">
        <p14:creationId xmlns:p14="http://schemas.microsoft.com/office/powerpoint/2010/main" val="39366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30. Mai 2025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D988757D-2107-4A4B-A4A0-FACE60E25B6D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Ergänzung: Ausbildung und berufliche Erfahrung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B.Sc. in Wirtschaftsinformatik (2011) </a:t>
            </a:r>
          </a:p>
          <a:p>
            <a:pPr lvl="2"/>
            <a:r>
              <a:rPr lang="de-DE" dirty="0"/>
              <a:t>…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600" b="1" dirty="0"/>
              <a:t>Ergänzung: </a:t>
            </a:r>
            <a:r>
              <a:rPr lang="de-DE" sz="1600" b="1" dirty="0" err="1"/>
              <a:t>Skill</a:t>
            </a:r>
            <a:r>
              <a:rPr lang="de-DE" sz="1600" b="1" dirty="0"/>
              <a:t> Profil / Tech Stack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  <a:p>
            <a:pPr lvl="2"/>
            <a:endParaRPr lang="de-DE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E9900188-0B45-4979-AF95-2E583F000474}"/>
              </a:ext>
            </a:extLst>
          </p:cNvPr>
          <p:cNvSpPr txBox="1">
            <a:spLocks noChangeAspect="1"/>
          </p:cNvSpPr>
          <p:nvPr/>
        </p:nvSpPr>
        <p:spPr>
          <a:xfrm>
            <a:off x="6335902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Ergänzung: Projekterfahrung</a:t>
            </a:r>
          </a:p>
          <a:p>
            <a:pPr lvl="2"/>
            <a:r>
              <a:rPr lang="de-DE" dirty="0"/>
              <a:t>Grob/Fachkonzeption von Systemkomponenten für die Neuausrichtung der Prozess- und Systemlandschaft in der Absatzplanung und Bestellwesen bei einem Europaweit führenden Automobilkonzern: Business Analyst</a:t>
            </a:r>
          </a:p>
          <a:p>
            <a:pPr lvl="2"/>
            <a:endParaRPr lang="de-DE" dirty="0"/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704F7B24-0B55-4027-B954-DE54602212AB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optionale Ergänzungen</a:t>
            </a:r>
          </a:p>
        </p:txBody>
      </p:sp>
    </p:spTree>
    <p:extLst>
      <p:ext uri="{BB962C8B-B14F-4D97-AF65-F5344CB8AC3E}">
        <p14:creationId xmlns:p14="http://schemas.microsoft.com/office/powerpoint/2010/main" val="3007150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WAQJRSzAgrWEOd0mC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heme/theme1.xml><?xml version="1.0" encoding="utf-8"?>
<a:theme xmlns:a="http://schemas.openxmlformats.org/drawingml/2006/main" name="Senacor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2880" indent="-182880" algn="l"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" id="{6A91F680-BE16-4B69-ABDE-4F5F25FCE78B}" vid="{9F0CFE86-F6CA-4AF3-8C14-953E0DDF0FA5}"/>
    </a:ext>
  </a:extLst>
</a:theme>
</file>

<file path=ppt/theme/theme2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lcf76f155ced4ddcb4097134ff3c332f xmlns="c70c37c3-6fe6-4316-bb79-6c535e774478">
      <Terms xmlns="http://schemas.microsoft.com/office/infopath/2007/PartnerControls"/>
    </lcf76f155ced4ddcb4097134ff3c332f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2" ma:contentTypeDescription="Ein neues Dokument erstellen." ma:contentTypeScope="" ma:versionID="c9dab8326fc9122a30f2ddef095df6ab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1b0673540b584560623b52e843080132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4324EB-C4AB-4800-9C59-8D49928017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6BD85B-CE33-4FA0-A95F-C8BF973244F5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3.xml><?xml version="1.0" encoding="utf-8"?>
<ds:datastoreItem xmlns:ds="http://schemas.openxmlformats.org/officeDocument/2006/customXml" ds:itemID="{25DC136B-DFAF-4FC7-9BB2-3354D236D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Senacor</Template>
  <TotalTime>1</TotalTime>
  <Words>458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Wingdings</vt:lpstr>
      <vt:lpstr>Senacor</vt:lpstr>
      <vt:lpstr>think-cell Folie</vt:lpstr>
      <vt:lpstr>Max Mustermann</vt:lpstr>
      <vt:lpstr>Max Mustermann</vt:lpstr>
      <vt:lpstr>Max Mustermann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Elsässer, Lena</dc:creator>
  <cp:lastModifiedBy>Heinrich, Daniel</cp:lastModifiedBy>
  <cp:revision>24</cp:revision>
  <dcterms:created xsi:type="dcterms:W3CDTF">2020-05-29T06:26:02Z</dcterms:created>
  <dcterms:modified xsi:type="dcterms:W3CDTF">2025-05-30T09:26:16Z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</Properties>
</file>