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  <p:sldMasterId id="2147483688" r:id="rId5"/>
  </p:sldMasterIdLst>
  <p:notesMasterIdLst>
    <p:notesMasterId r:id="rId9"/>
  </p:notesMasterIdLst>
  <p:handoutMasterIdLst>
    <p:handoutMasterId r:id="rId10"/>
  </p:handoutMasterIdLst>
  <p:sldIdLst>
    <p:sldId id="2147478475" r:id="rId6"/>
    <p:sldId id="2147478480" r:id="rId7"/>
    <p:sldId id="2147478445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orlagen NEU" id="{F7427985-F8A5-4F0D-8FB8-9AE6777AC820}">
          <p14:sldIdLst>
            <p14:sldId id="2147478475"/>
            <p14:sldId id="2147478480"/>
            <p14:sldId id="214747844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16F4CD8-F122-31B9-7A8A-9A01F106891B}" name="Dürmeyer, Felix" initials="DF" userId="S::felix.duermeyer@senacor.com::e681a03b-95e4-4ec6-8dc1-70ae960b340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79FF"/>
    <a:srgbClr val="7192C7"/>
    <a:srgbClr val="000000"/>
    <a:srgbClr val="323232"/>
    <a:srgbClr val="F6C111"/>
    <a:srgbClr val="929292"/>
    <a:srgbClr val="EEC345"/>
    <a:srgbClr val="37373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7FAAEE-7CD0-AEAA-74CB-E690A511F5BF}" v="3" dt="2024-04-24T07:00:50.112"/>
    <p1510:client id="{D3C2BC86-78D9-1E9E-AAB7-FB0BC8AD919A}" v="11" dt="2024-04-24T06:59:20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5510" autoAdjust="0"/>
  </p:normalViewPr>
  <p:slideViewPr>
    <p:cSldViewPr snapToGrid="0">
      <p:cViewPr varScale="1">
        <p:scale>
          <a:sx n="122" d="100"/>
          <a:sy n="122" d="100"/>
        </p:scale>
        <p:origin x="680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10DCB21-F4D3-D1D4-CF0D-BF78D59D28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A16866-EFD6-68E7-47B7-8B090D9388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25DF0-5E4A-495E-AD8C-CC8FDC636079}" type="datetimeFigureOut">
              <a:rPr lang="de-DE" smtClean="0"/>
              <a:t>12.06.25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00D9FC-B05C-D34D-37E7-C6467BDC56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790B14-F39F-A965-0690-1D65B64684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E73CE-A8F7-4FAA-8263-09231EA4F7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26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B1B49-9609-4E63-A375-FC459FA5B93F}" type="datetimeFigureOut">
              <a:rPr lang="de-DE" smtClean="0"/>
              <a:t>12.06.25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535FA-94A6-4DEF-8F84-D811EAB89C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3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6E586-7D3E-C353-DA20-F61C3435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7EEBC7-28CF-34A2-51CB-E2D3E4686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EBE6EA-B52B-79DE-5CC7-CA0A374D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ACBB47-E02B-4353-3596-B43A2100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C2772-F02A-7F47-8E80-37CB1D18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371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F13BA3-4DBD-492F-AF1C-C76B12832872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11" name="Rechteck: abgerundete Ecken 11">
            <a:extLst>
              <a:ext uri="{FF2B5EF4-FFF2-40B4-BE49-F238E27FC236}">
                <a16:creationId xmlns:a16="http://schemas.microsoft.com/office/drawing/2014/main" id="{2EBA78E4-D79A-89F2-769D-5FEF9B171A34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7318" y="1224000"/>
            <a:ext cx="2268000" cy="2268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2570A174-E936-064E-B6EF-61EC5246BD46}"/>
              </a:ext>
            </a:extLst>
          </p:cNvPr>
          <p:cNvSpPr>
            <a:spLocks/>
          </p:cNvSpPr>
          <p:nvPr userDrawn="1"/>
        </p:nvSpPr>
        <p:spPr>
          <a:xfrm>
            <a:off x="3247391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F9564871-2315-F917-936A-A63BE5426721}"/>
              </a:ext>
            </a:extLst>
          </p:cNvPr>
          <p:cNvSpPr>
            <a:spLocks/>
          </p:cNvSpPr>
          <p:nvPr userDrawn="1"/>
        </p:nvSpPr>
        <p:spPr>
          <a:xfrm>
            <a:off x="6684354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E89FB22-ACD1-278F-920A-970D75D4DD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307136A-0F0F-491A-C7D1-A6953ABC9F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3" name="Textplatzhalter 19">
            <a:extLst>
              <a:ext uri="{FF2B5EF4-FFF2-40B4-BE49-F238E27FC236}">
                <a16:creationId xmlns:a16="http://schemas.microsoft.com/office/drawing/2014/main" id="{2E654FE3-3BF6-5457-8FEE-A564F438199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47391" y="1530910"/>
            <a:ext cx="3214778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EE0DCADE-741F-18AD-F878-A5B92F29B9E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84354" y="1530910"/>
            <a:ext cx="5028373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4259AD18-06AD-A538-861B-28ED3C8BB8A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6750" y="1223963"/>
            <a:ext cx="2268538" cy="2268537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094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F13BA3-4DBD-492F-AF1C-C76B12832872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6000" y="1224000"/>
            <a:ext cx="3600000" cy="2250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10" name="Rechteck: abgerundete Ecken 11">
            <a:extLst>
              <a:ext uri="{FF2B5EF4-FFF2-40B4-BE49-F238E27FC236}">
                <a16:creationId xmlns:a16="http://schemas.microsoft.com/office/drawing/2014/main" id="{92C96352-573F-2FC9-E98D-F8CAD77D796D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D550E258-96D1-B5F1-2DCF-D0CEF37C0371}"/>
              </a:ext>
            </a:extLst>
          </p:cNvPr>
          <p:cNvSpPr>
            <a:spLocks/>
          </p:cNvSpPr>
          <p:nvPr userDrawn="1"/>
        </p:nvSpPr>
        <p:spPr>
          <a:xfrm>
            <a:off x="4481282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8485AF46-F0DE-B958-C8AD-CA5D2ABD1E34}"/>
              </a:ext>
            </a:extLst>
          </p:cNvPr>
          <p:cNvSpPr>
            <a:spLocks/>
          </p:cNvSpPr>
          <p:nvPr userDrawn="1"/>
        </p:nvSpPr>
        <p:spPr>
          <a:xfrm>
            <a:off x="7798631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11" name="Textplatzhalter 19">
            <a:extLst>
              <a:ext uri="{FF2B5EF4-FFF2-40B4-BE49-F238E27FC236}">
                <a16:creationId xmlns:a16="http://schemas.microsoft.com/office/drawing/2014/main" id="{84B69629-DFBF-5909-FA8F-47719B924F9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3" name="Textplatzhalter 19">
            <a:extLst>
              <a:ext uri="{FF2B5EF4-FFF2-40B4-BE49-F238E27FC236}">
                <a16:creationId xmlns:a16="http://schemas.microsoft.com/office/drawing/2014/main" id="{C7978A72-8177-2FE6-F6E3-52F77F104F6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6" name="Textplatzhalter 19">
            <a:extLst>
              <a:ext uri="{FF2B5EF4-FFF2-40B4-BE49-F238E27FC236}">
                <a16:creationId xmlns:a16="http://schemas.microsoft.com/office/drawing/2014/main" id="{8B039E53-EBD2-DDC8-77D2-9F30205DA0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81283" y="1530910"/>
            <a:ext cx="3103942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19" name="Textplatzhalter 19">
            <a:extLst>
              <a:ext uri="{FF2B5EF4-FFF2-40B4-BE49-F238E27FC236}">
                <a16:creationId xmlns:a16="http://schemas.microsoft.com/office/drawing/2014/main" id="{B1C17E6A-E11C-8079-68F6-B4DF9F6DDB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98631" y="1530910"/>
            <a:ext cx="3914095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0D06A65E-A682-7931-B964-F473B1F7FB7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7137" y="1224256"/>
            <a:ext cx="3598863" cy="2249487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51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AA97715-E243-44FB-A4DF-8B24568E8B84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19E478D-967E-C41A-F9B9-AA54FF94C200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0" name="Freihandform: Form 7">
              <a:extLst>
                <a:ext uri="{FF2B5EF4-FFF2-40B4-BE49-F238E27FC236}">
                  <a16:creationId xmlns:a16="http://schemas.microsoft.com/office/drawing/2014/main" id="{3B5E64EF-4856-48DB-C089-19783BF88BD4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ihandform: Form 8">
              <a:extLst>
                <a:ext uri="{FF2B5EF4-FFF2-40B4-BE49-F238E27FC236}">
                  <a16:creationId xmlns:a16="http://schemas.microsoft.com/office/drawing/2014/main" id="{E4C3C544-9CB1-DDAA-40F6-D602D0270BD0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F1901E2B-CC59-BA9B-D1C9-8B578A9547AE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ihandform: Form 10">
              <a:extLst>
                <a:ext uri="{FF2B5EF4-FFF2-40B4-BE49-F238E27FC236}">
                  <a16:creationId xmlns:a16="http://schemas.microsoft.com/office/drawing/2014/main" id="{E7055619-D590-3996-EEB3-E3B0AD77EFE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ihandform: Form 11">
              <a:extLst>
                <a:ext uri="{FF2B5EF4-FFF2-40B4-BE49-F238E27FC236}">
                  <a16:creationId xmlns:a16="http://schemas.microsoft.com/office/drawing/2014/main" id="{FB4A13ED-E5C8-8415-0939-2CFF1623C50E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ihandform: Form 12">
              <a:extLst>
                <a:ext uri="{FF2B5EF4-FFF2-40B4-BE49-F238E27FC236}">
                  <a16:creationId xmlns:a16="http://schemas.microsoft.com/office/drawing/2014/main" id="{349DB247-DA0B-1D11-467B-580887DFD7D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ihandform: Form 13">
              <a:extLst>
                <a:ext uri="{FF2B5EF4-FFF2-40B4-BE49-F238E27FC236}">
                  <a16:creationId xmlns:a16="http://schemas.microsoft.com/office/drawing/2014/main" id="{08C56815-74A5-51E7-0FF5-A4F27CC0A4D5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0272DA-58CE-021B-E5FA-70B409E01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8"/>
            <a:ext cx="11233927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1-2 zeilige Kernaussage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6451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0" y="719999"/>
            <a:ext cx="11232000" cy="6156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A2075-B767-A0E7-D40F-8D9F91D376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"/>
          </p:nvPr>
        </p:nvSpPr>
        <p:spPr>
          <a:xfrm>
            <a:off x="478800" y="1692000"/>
            <a:ext cx="11232000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FF13BA3-4DBD-492F-AF1C-C76B12832872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52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Symbol" panose="05050102010706020507" pitchFamily="18" charset="2"/>
        <a:buChar char="-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+mj-lt"/>
        <a:buAutoNum type="arabicPeriod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+mj-lt"/>
        <a:buAutoNum type="alphaLcPeriod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400" b="1" kern="1200">
          <a:solidFill>
            <a:schemeClr val="accent1"/>
          </a:solidFill>
          <a:latin typeface="Arial" panose="020B0604020202020204" pitchFamily="34" charset="0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400" b="1" kern="1200">
          <a:solidFill>
            <a:schemeClr val="accent2"/>
          </a:solidFill>
          <a:latin typeface="Arial" panose="020B0604020202020204" pitchFamily="34" charset="0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Tx/>
        <a:buNone/>
        <a:defRPr sz="8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2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5" orient="horz" pos="1063" userDrawn="1">
          <p15:clr>
            <a:srgbClr val="F26B43"/>
          </p15:clr>
        </p15:guide>
        <p15:guide id="6" orient="horz" pos="40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9" y="719999"/>
            <a:ext cx="11233927" cy="6156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FF13BA3-4DBD-492F-AF1C-C76B12832872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5CE9A30-C9AE-3917-8A79-651505040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799" y="1692000"/>
            <a:ext cx="11221201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232441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0" r:id="rId2"/>
    <p:sldLayoutId id="2147483773" r:id="rId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Symbol" pitchFamily="2" charset="2"/>
        <a:buChar char="-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rabi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lphaL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4020" userDrawn="1">
          <p15:clr>
            <a:srgbClr val="F26B43"/>
          </p15:clr>
        </p15:guide>
        <p15:guide id="3" orient="horz" pos="1063" userDrawn="1">
          <p15:clr>
            <a:srgbClr val="F26B43"/>
          </p15:clr>
        </p15:guide>
        <p15:guide id="4" pos="302" userDrawn="1">
          <p15:clr>
            <a:srgbClr val="F26B43"/>
          </p15:clr>
        </p15:guide>
        <p15:guide id="5" pos="737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46CB4C-5F6A-D062-7972-C424E49F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8939BF-9234-FFB2-4F27-1966C749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03F153-0AB9-AE96-8578-A7F30070EC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F0B974-A25D-535F-F28E-44364717EB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1</a:t>
            </a:fld>
            <a:endParaRPr lang="en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4A53F4F-D508-EC07-8D4B-82CE9F4DD6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Senior Developer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C44AFB2-E434-A3F5-7633-7577DED590D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de-DE" dirty="0" err="1"/>
              <a:t>Full</a:t>
            </a:r>
            <a:r>
              <a:rPr lang="de-DE" dirty="0"/>
              <a:t>-Stack Applikationsentwicklung</a:t>
            </a:r>
          </a:p>
          <a:p>
            <a:r>
              <a:rPr lang="de-DE" dirty="0"/>
              <a:t>Agile Softwareentwicklung nach </a:t>
            </a:r>
            <a:r>
              <a:rPr lang="de-DE" dirty="0" err="1"/>
              <a:t>Scrum</a:t>
            </a:r>
            <a:endParaRPr lang="de-DE" dirty="0"/>
          </a:p>
          <a:p>
            <a:r>
              <a:rPr lang="de-DE" dirty="0"/>
              <a:t>Konzeption und Umsetzung moderner Cloud Architekturen in der AWS</a:t>
            </a:r>
          </a:p>
          <a:p>
            <a:r>
              <a:rPr lang="de-DE" dirty="0">
                <a:latin typeface="Arial"/>
                <a:cs typeface="Arial"/>
              </a:rPr>
              <a:t>Java, </a:t>
            </a:r>
            <a:r>
              <a:rPr lang="de-DE" dirty="0" err="1">
                <a:latin typeface="Arial"/>
                <a:cs typeface="Arial"/>
              </a:rPr>
              <a:t>Kotlin</a:t>
            </a:r>
            <a:r>
              <a:rPr lang="de-DE" dirty="0">
                <a:latin typeface="Arial"/>
                <a:cs typeface="Arial"/>
              </a:rPr>
              <a:t>, Python </a:t>
            </a:r>
            <a:r>
              <a:rPr lang="de-DE" dirty="0" err="1">
                <a:latin typeface="Arial"/>
                <a:cs typeface="Arial"/>
              </a:rPr>
              <a:t>Javascript</a:t>
            </a:r>
            <a:r>
              <a:rPr lang="de-DE" dirty="0">
                <a:latin typeface="Arial"/>
                <a:cs typeface="Arial"/>
              </a:rPr>
              <a:t>/</a:t>
            </a:r>
            <a:r>
              <a:rPr lang="de-DE" dirty="0" err="1">
                <a:latin typeface="Arial"/>
                <a:cs typeface="Arial"/>
              </a:rPr>
              <a:t>Typescript</a:t>
            </a:r>
            <a:r>
              <a:rPr lang="de-DE" dirty="0">
                <a:latin typeface="Arial"/>
                <a:cs typeface="Arial"/>
              </a:rPr>
              <a:t>, </a:t>
            </a:r>
            <a:r>
              <a:rPr lang="de-DE" dirty="0" err="1">
                <a:latin typeface="Arial"/>
                <a:cs typeface="Arial"/>
              </a:rPr>
              <a:t>React</a:t>
            </a:r>
            <a:r>
              <a:rPr lang="de-DE" dirty="0">
                <a:latin typeface="Arial"/>
                <a:cs typeface="Arial"/>
              </a:rPr>
              <a:t>, Spring, AWS Lambda, AWS ECS, AWS </a:t>
            </a:r>
            <a:r>
              <a:rPr lang="de-DE" dirty="0" err="1">
                <a:latin typeface="Arial"/>
                <a:cs typeface="Arial"/>
              </a:rPr>
              <a:t>DynamoDB</a:t>
            </a:r>
            <a:r>
              <a:rPr lang="de-DE" dirty="0">
                <a:latin typeface="Arial"/>
                <a:cs typeface="Arial"/>
              </a:rPr>
              <a:t>, AWS RDS, AWS </a:t>
            </a:r>
            <a:r>
              <a:rPr lang="de-DE" dirty="0" err="1">
                <a:latin typeface="Arial"/>
                <a:cs typeface="Arial"/>
              </a:rPr>
              <a:t>Cognito</a:t>
            </a:r>
            <a:r>
              <a:rPr lang="de-DE" dirty="0">
                <a:latin typeface="Arial"/>
                <a:cs typeface="Arial"/>
              </a:rPr>
              <a:t>, AWS SQS/SNS, AWS </a:t>
            </a:r>
            <a:r>
              <a:rPr lang="de-DE" dirty="0" err="1">
                <a:latin typeface="Arial"/>
                <a:cs typeface="Arial"/>
              </a:rPr>
              <a:t>AppSync</a:t>
            </a:r>
            <a:r>
              <a:rPr lang="de-DE" dirty="0">
                <a:latin typeface="Arial"/>
                <a:cs typeface="Arial"/>
              </a:rPr>
              <a:t>, Apache Kafka</a:t>
            </a:r>
          </a:p>
          <a:p>
            <a:r>
              <a:rPr lang="de-DE" dirty="0">
                <a:latin typeface="Arial"/>
                <a:cs typeface="Arial"/>
              </a:rPr>
              <a:t>Branchenfokus: Finanzdienstleister, Automobil</a:t>
            </a:r>
            <a:endParaRPr lang="de-DE" dirty="0"/>
          </a:p>
          <a:p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9BA8FC9-03A2-9AC1-D64A-77CE72A64ED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de-DE" dirty="0"/>
              <a:t>Senior Software Developer, </a:t>
            </a:r>
            <a:r>
              <a:rPr lang="de-DE" dirty="0" err="1"/>
              <a:t>Senacor</a:t>
            </a:r>
            <a:r>
              <a:rPr lang="de-DE" dirty="0"/>
              <a:t> Technologies (seit 2021)</a:t>
            </a:r>
          </a:p>
          <a:p>
            <a:r>
              <a:rPr lang="de-DE" dirty="0"/>
              <a:t>AWS Certified Developer – Associate </a:t>
            </a:r>
          </a:p>
          <a:p>
            <a:r>
              <a:rPr lang="de-DE" dirty="0"/>
              <a:t>Software Developer, </a:t>
            </a:r>
            <a:r>
              <a:rPr lang="de-DE" dirty="0" err="1"/>
              <a:t>Senacor</a:t>
            </a:r>
            <a:r>
              <a:rPr lang="de-DE" dirty="0"/>
              <a:t> Technologies (2018-2021)</a:t>
            </a:r>
          </a:p>
          <a:p>
            <a:r>
              <a:rPr lang="de-DE" dirty="0"/>
              <a:t>Dualer B. Sc. In Wirtschaftsinformatik (2018)</a:t>
            </a:r>
          </a:p>
          <a:p>
            <a:endParaRPr lang="de-DE" dirty="0"/>
          </a:p>
        </p:txBody>
      </p:sp>
      <p:sp>
        <p:nvSpPr>
          <p:cNvPr id="14" name="Content Placeholder 16">
            <a:extLst>
              <a:ext uri="{FF2B5EF4-FFF2-40B4-BE49-F238E27FC236}">
                <a16:creationId xmlns:a16="http://schemas.microsoft.com/office/drawing/2014/main" id="{2FF1A088-3CF5-5031-CA0B-42D56A226A42}"/>
              </a:ext>
            </a:extLst>
          </p:cNvPr>
          <p:cNvSpPr txBox="1">
            <a:spLocks noChangeAspect="1"/>
          </p:cNvSpPr>
          <p:nvPr/>
        </p:nvSpPr>
        <p:spPr>
          <a:xfrm>
            <a:off x="485282" y="410147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 Truck &amp; Bus SE: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Aufbau einer Zahlungsplattform für Nutzfahrzeuge zum Bezahlen von Tankvorgängen, </a:t>
            </a:r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Roadside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Services und Reparaturen in der AWS</a:t>
            </a:r>
          </a:p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 Truck &amp; Bus SE: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Aufbau einer Backend Middleware als Datenprovider für die neue MAN Driver Mobile App in der AWS</a:t>
            </a:r>
          </a:p>
          <a:p>
            <a:pPr lvl="2">
              <a:buClr>
                <a:schemeClr val="bg1"/>
              </a:buClr>
            </a:pP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Logpay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Financial Services GmbH: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Migration eines Altsystems in eine AWS basierte Plattform zur Abwicklung von Transaktionen mit allen marktüblichen Zahlungsmethoden</a:t>
            </a:r>
          </a:p>
          <a:p>
            <a:pPr lvl="2">
              <a:buClr>
                <a:schemeClr val="bg1"/>
              </a:buClr>
            </a:pP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Ratepay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GmbH: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Ablösung eines Datenbankmonolithen durch </a:t>
            </a:r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dömanenspezifische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Microservices in einer modernen Kafka Architektur</a:t>
            </a:r>
          </a:p>
          <a:p>
            <a:pPr marL="0" lvl="2" indent="0">
              <a:buClr>
                <a:schemeClr val="bg1"/>
              </a:buClr>
              <a:buNone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id="{84A18970-A769-DA1E-5D97-0634790DAB43}"/>
              </a:ext>
            </a:extLst>
          </p:cNvPr>
          <p:cNvSpPr txBox="1">
            <a:spLocks noChangeAspect="1"/>
          </p:cNvSpPr>
          <p:nvPr/>
        </p:nvSpPr>
        <p:spPr>
          <a:xfrm>
            <a:off x="6204967" y="408273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Clr>
                <a:schemeClr val="bg1"/>
              </a:buClr>
              <a:buNone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9ADC0D-C330-D876-1C5D-C96B0D31E97B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831E0-F3A7-339D-DF2F-00E0DF8D2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78A50A-887C-59AB-7CA9-F28AC60C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A824E43-16D4-E773-8CEC-F871E9F8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8" y="720000"/>
            <a:ext cx="11233928" cy="615553"/>
          </a:xfrm>
        </p:spPr>
        <p:txBody>
          <a:bodyPr/>
          <a:lstStyle/>
          <a:p>
            <a:r>
              <a:rPr lang="de-DE" dirty="0"/>
              <a:t>Max Mustermann</a:t>
            </a:r>
            <a:br>
              <a:rPr lang="de-DE" dirty="0"/>
            </a:b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63B3C9-3786-6FEC-35BA-4E9FC957FA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199B87-7FEB-10A5-FA86-A38CC20512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2</a:t>
            </a:fld>
            <a:endParaRPr lang="en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F359EAF-664F-B43D-416C-C6CBC3197B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Senior Developer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1E6D380-97A2-8480-2718-CD0D82D27B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de-DE" dirty="0" err="1"/>
              <a:t>Full</a:t>
            </a:r>
            <a:r>
              <a:rPr lang="de-DE" dirty="0"/>
              <a:t>-Stack Applikationsentwicklung</a:t>
            </a:r>
          </a:p>
          <a:p>
            <a:r>
              <a:rPr lang="de-DE" dirty="0"/>
              <a:t>Agile Softwareentwicklung nach </a:t>
            </a:r>
            <a:r>
              <a:rPr lang="de-DE" dirty="0" err="1"/>
              <a:t>Scrum</a:t>
            </a:r>
            <a:endParaRPr lang="de-DE" dirty="0"/>
          </a:p>
          <a:p>
            <a:r>
              <a:rPr lang="de-DE" dirty="0"/>
              <a:t>Konzeption und Umsetzung moderner Cloud Architekturen in der AWS</a:t>
            </a:r>
          </a:p>
          <a:p>
            <a:r>
              <a:rPr lang="de-DE" dirty="0"/>
              <a:t>Java, </a:t>
            </a:r>
            <a:r>
              <a:rPr lang="de-DE" dirty="0" err="1"/>
              <a:t>Kotlin</a:t>
            </a:r>
            <a:r>
              <a:rPr lang="de-DE" dirty="0"/>
              <a:t>, Python </a:t>
            </a:r>
            <a:r>
              <a:rPr lang="de-DE" dirty="0" err="1"/>
              <a:t>Javascript</a:t>
            </a:r>
            <a:r>
              <a:rPr lang="de-DE" dirty="0"/>
              <a:t>/</a:t>
            </a:r>
            <a:r>
              <a:rPr lang="de-DE" dirty="0" err="1"/>
              <a:t>Typescript</a:t>
            </a:r>
            <a:r>
              <a:rPr lang="de-DE" dirty="0"/>
              <a:t>, </a:t>
            </a:r>
            <a:r>
              <a:rPr lang="de-DE" dirty="0" err="1"/>
              <a:t>React</a:t>
            </a:r>
            <a:r>
              <a:rPr lang="de-DE" dirty="0"/>
              <a:t>, Spring, AWS Lambda, AWS ECS, AWS </a:t>
            </a:r>
            <a:r>
              <a:rPr lang="de-DE" dirty="0" err="1"/>
              <a:t>DynamoDB</a:t>
            </a:r>
            <a:r>
              <a:rPr lang="de-DE" dirty="0"/>
              <a:t>, AWS RDS, AWS </a:t>
            </a:r>
            <a:r>
              <a:rPr lang="de-DE" dirty="0" err="1"/>
              <a:t>Cognito</a:t>
            </a:r>
            <a:r>
              <a:rPr lang="de-DE" dirty="0"/>
              <a:t>, AWS SQS/SNS, AWS </a:t>
            </a:r>
            <a:r>
              <a:rPr lang="de-DE" dirty="0" err="1"/>
              <a:t>AppSync</a:t>
            </a:r>
            <a:r>
              <a:rPr lang="de-DE" dirty="0"/>
              <a:t>, Apache Kafka</a:t>
            </a:r>
          </a:p>
          <a:p>
            <a:r>
              <a:rPr lang="de-DE">
                <a:latin typeface="Arial"/>
                <a:cs typeface="Arial"/>
              </a:rPr>
              <a:t>Branchenfokus: Finanzdienstleister, Automobil</a:t>
            </a:r>
            <a:endParaRPr lang="de-DE"/>
          </a:p>
          <a:p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D16103A-D828-1351-6CAF-B6C961D8776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de-DE" dirty="0"/>
              <a:t>Senior Software Developer, </a:t>
            </a:r>
            <a:r>
              <a:rPr lang="de-DE" dirty="0" err="1"/>
              <a:t>Senacor</a:t>
            </a:r>
            <a:r>
              <a:rPr lang="de-DE" dirty="0"/>
              <a:t> Technologies (seit 2021)</a:t>
            </a:r>
          </a:p>
          <a:p>
            <a:r>
              <a:rPr lang="de-DE" dirty="0"/>
              <a:t>AWS Certified Developer – Associate </a:t>
            </a:r>
          </a:p>
          <a:p>
            <a:r>
              <a:rPr lang="de-DE" dirty="0"/>
              <a:t>Software Developer, </a:t>
            </a:r>
            <a:r>
              <a:rPr lang="de-DE" dirty="0" err="1"/>
              <a:t>Senacor</a:t>
            </a:r>
            <a:r>
              <a:rPr lang="de-DE" dirty="0"/>
              <a:t> Technologies (2018-2021)</a:t>
            </a:r>
          </a:p>
          <a:p>
            <a:r>
              <a:rPr lang="de-DE" dirty="0"/>
              <a:t>Dualer B. Sc. In Wirtschaftsinformatik (2018)</a:t>
            </a:r>
          </a:p>
          <a:p>
            <a:endParaRPr lang="de-DE" dirty="0"/>
          </a:p>
        </p:txBody>
      </p:sp>
      <p:sp>
        <p:nvSpPr>
          <p:cNvPr id="14" name="Content Placeholder 16">
            <a:extLst>
              <a:ext uri="{FF2B5EF4-FFF2-40B4-BE49-F238E27FC236}">
                <a16:creationId xmlns:a16="http://schemas.microsoft.com/office/drawing/2014/main" id="{8D1CAB3A-DBB1-1BE2-E226-A3C03655EFE9}"/>
              </a:ext>
            </a:extLst>
          </p:cNvPr>
          <p:cNvSpPr txBox="1">
            <a:spLocks noChangeAspect="1"/>
          </p:cNvSpPr>
          <p:nvPr/>
        </p:nvSpPr>
        <p:spPr>
          <a:xfrm>
            <a:off x="485282" y="410147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Internationaler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Nutzfahrzeugehersteller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Aufbau einer Zahlungsplattform für Nutzfahrzeuge zum Bezahlen von Tankvorgängen, </a:t>
            </a:r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Roadside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Services und Reparaturen in der AWS</a:t>
            </a:r>
          </a:p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Internationaler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Nutzfahrzeugehersteller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Aufbau einer Backend Middleware als Datenprovider für die neue Mobile App in der AWS</a:t>
            </a:r>
          </a:p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Deutscher Finanzdienstleister: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Migration eines Altsystems in eine AWS basierte Plattform zur Abwicklung von Transaktionen mit allen marktüblichen Zahlungsmethoden</a:t>
            </a:r>
          </a:p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Deutscher Finanzdienstleister: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Ablösung eines Datenbankmonolithen durch </a:t>
            </a:r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dömanenspezifische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Microservices in einer modernen Kafka Architektur</a:t>
            </a:r>
          </a:p>
          <a:p>
            <a:pPr marL="0" lvl="2" indent="0">
              <a:buClr>
                <a:schemeClr val="bg1"/>
              </a:buClr>
              <a:buNone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id="{AED82D2E-E951-97BE-2378-B87C97150A45}"/>
              </a:ext>
            </a:extLst>
          </p:cNvPr>
          <p:cNvSpPr txBox="1">
            <a:spLocks noChangeAspect="1"/>
          </p:cNvSpPr>
          <p:nvPr/>
        </p:nvSpPr>
        <p:spPr>
          <a:xfrm>
            <a:off x="6204967" y="408273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Clr>
                <a:schemeClr val="bg1"/>
              </a:buClr>
              <a:buNone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Placeholder 16" descr="A sandy beach with waves and blue sky&#10;&#10;AI-generated content may be incorrect.">
            <a:extLst>
              <a:ext uri="{FF2B5EF4-FFF2-40B4-BE49-F238E27FC236}">
                <a16:creationId xmlns:a16="http://schemas.microsoft.com/office/drawing/2014/main" id="{56035408-8734-0587-E0F6-34E3DFFBE2C5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/>
          <a:srcRect l="16667" r="16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3845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4F32ACD-8089-CE89-3D1F-A4F747B1F2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Position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1DD83-F17C-3D6D-ECB8-9C4D2DC2296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AA97715-E243-44FB-A4DF-8B24568E8B84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4A4A27-03D5-4A45-FD0B-EB1F03807D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6EB38D-8DEC-034E-91B6-6B139149FE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3</a:t>
            </a:fld>
            <a:endParaRPr lang="en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DE5D420-94DB-E393-6B3E-CE10C915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Vorname Nachname</a:t>
            </a:r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56C35056-864E-8BBC-C4C8-3E5A302D6AAB}"/>
              </a:ext>
            </a:extLst>
          </p:cNvPr>
          <p:cNvSpPr txBox="1">
            <a:spLocks noChangeAspect="1"/>
          </p:cNvSpPr>
          <p:nvPr/>
        </p:nvSpPr>
        <p:spPr>
          <a:xfrm>
            <a:off x="478799" y="1714475"/>
            <a:ext cx="5376672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Ergänzung: Ausbildung und berufliche Erfahrung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indent="0">
              <a:buFont typeface="Wingdings" panose="05000000000000000000" pitchFamily="2" charset="2"/>
              <a:buNone/>
            </a:pP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Ergänzung: </a:t>
            </a:r>
            <a:r>
              <a:rPr lang="de-D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Profil / Tech Stack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/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ussdiagramm: Alternativer Prozess 7">
            <a:extLst>
              <a:ext uri="{FF2B5EF4-FFF2-40B4-BE49-F238E27FC236}">
                <a16:creationId xmlns:a16="http://schemas.microsoft.com/office/drawing/2014/main" id="{40B018FD-C0AC-7805-C181-AC9F012907A5}"/>
              </a:ext>
            </a:extLst>
          </p:cNvPr>
          <p:cNvSpPr/>
          <p:nvPr/>
        </p:nvSpPr>
        <p:spPr>
          <a:xfrm>
            <a:off x="4564742" y="180000"/>
            <a:ext cx="3062040" cy="504646"/>
          </a:xfrm>
          <a:custGeom>
            <a:avLst/>
            <a:gdLst>
              <a:gd name="connsiteX0" fmla="*/ 0 w 4678017"/>
              <a:gd name="connsiteY0" fmla="*/ 229704 h 1378226"/>
              <a:gd name="connsiteX1" fmla="*/ 229704 w 4678017"/>
              <a:gd name="connsiteY1" fmla="*/ 0 h 1378226"/>
              <a:gd name="connsiteX2" fmla="*/ 4448313 w 4678017"/>
              <a:gd name="connsiteY2" fmla="*/ 0 h 1378226"/>
              <a:gd name="connsiteX3" fmla="*/ 4678017 w 4678017"/>
              <a:gd name="connsiteY3" fmla="*/ 229704 h 1378226"/>
              <a:gd name="connsiteX4" fmla="*/ 4678017 w 4678017"/>
              <a:gd name="connsiteY4" fmla="*/ 1148522 h 1378226"/>
              <a:gd name="connsiteX5" fmla="*/ 4448313 w 4678017"/>
              <a:gd name="connsiteY5" fmla="*/ 1378226 h 1378226"/>
              <a:gd name="connsiteX6" fmla="*/ 229704 w 4678017"/>
              <a:gd name="connsiteY6" fmla="*/ 1378226 h 1378226"/>
              <a:gd name="connsiteX7" fmla="*/ 0 w 4678017"/>
              <a:gd name="connsiteY7" fmla="*/ 1148522 h 1378226"/>
              <a:gd name="connsiteX8" fmla="*/ 0 w 4678017"/>
              <a:gd name="connsiteY8" fmla="*/ 229704 h 1378226"/>
              <a:gd name="connsiteX0" fmla="*/ 116954 w 4794971"/>
              <a:gd name="connsiteY0" fmla="*/ 229704 h 1378226"/>
              <a:gd name="connsiteX1" fmla="*/ 41858 w 4794971"/>
              <a:gd name="connsiteY1" fmla="*/ 6626 h 1378226"/>
              <a:gd name="connsiteX2" fmla="*/ 4565267 w 4794971"/>
              <a:gd name="connsiteY2" fmla="*/ 0 h 1378226"/>
              <a:gd name="connsiteX3" fmla="*/ 4794971 w 4794971"/>
              <a:gd name="connsiteY3" fmla="*/ 229704 h 1378226"/>
              <a:gd name="connsiteX4" fmla="*/ 4794971 w 4794971"/>
              <a:gd name="connsiteY4" fmla="*/ 1148522 h 1378226"/>
              <a:gd name="connsiteX5" fmla="*/ 4565267 w 4794971"/>
              <a:gd name="connsiteY5" fmla="*/ 1378226 h 1378226"/>
              <a:gd name="connsiteX6" fmla="*/ 346658 w 4794971"/>
              <a:gd name="connsiteY6" fmla="*/ 1378226 h 1378226"/>
              <a:gd name="connsiteX7" fmla="*/ 116954 w 4794971"/>
              <a:gd name="connsiteY7" fmla="*/ 1148522 h 1378226"/>
              <a:gd name="connsiteX8" fmla="*/ 116954 w 4794971"/>
              <a:gd name="connsiteY8" fmla="*/ 229704 h 1378226"/>
              <a:gd name="connsiteX0" fmla="*/ 211762 w 4889779"/>
              <a:gd name="connsiteY0" fmla="*/ 229705 h 1378227"/>
              <a:gd name="connsiteX1" fmla="*/ 30649 w 4889779"/>
              <a:gd name="connsiteY1" fmla="*/ 0 h 1378227"/>
              <a:gd name="connsiteX2" fmla="*/ 4660075 w 4889779"/>
              <a:gd name="connsiteY2" fmla="*/ 1 h 1378227"/>
              <a:gd name="connsiteX3" fmla="*/ 4889779 w 4889779"/>
              <a:gd name="connsiteY3" fmla="*/ 229705 h 1378227"/>
              <a:gd name="connsiteX4" fmla="*/ 4889779 w 4889779"/>
              <a:gd name="connsiteY4" fmla="*/ 1148523 h 1378227"/>
              <a:gd name="connsiteX5" fmla="*/ 4660075 w 4889779"/>
              <a:gd name="connsiteY5" fmla="*/ 1378227 h 1378227"/>
              <a:gd name="connsiteX6" fmla="*/ 441466 w 4889779"/>
              <a:gd name="connsiteY6" fmla="*/ 1378227 h 1378227"/>
              <a:gd name="connsiteX7" fmla="*/ 211762 w 4889779"/>
              <a:gd name="connsiteY7" fmla="*/ 1148523 h 1378227"/>
              <a:gd name="connsiteX8" fmla="*/ 211762 w 4889779"/>
              <a:gd name="connsiteY8" fmla="*/ 229705 h 137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9779" h="1378227">
                <a:moveTo>
                  <a:pt x="211762" y="229705"/>
                </a:moveTo>
                <a:cubicBezTo>
                  <a:pt x="211762" y="102843"/>
                  <a:pt x="-96213" y="0"/>
                  <a:pt x="30649" y="0"/>
                </a:cubicBezTo>
                <a:lnTo>
                  <a:pt x="4660075" y="1"/>
                </a:lnTo>
                <a:cubicBezTo>
                  <a:pt x="4786937" y="1"/>
                  <a:pt x="4889779" y="102843"/>
                  <a:pt x="4889779" y="229705"/>
                </a:cubicBezTo>
                <a:lnTo>
                  <a:pt x="4889779" y="1148523"/>
                </a:lnTo>
                <a:cubicBezTo>
                  <a:pt x="4889779" y="1275385"/>
                  <a:pt x="4786937" y="1378227"/>
                  <a:pt x="4660075" y="1378227"/>
                </a:cubicBezTo>
                <a:lnTo>
                  <a:pt x="441466" y="1378227"/>
                </a:lnTo>
                <a:cubicBezTo>
                  <a:pt x="314604" y="1378227"/>
                  <a:pt x="211762" y="1275385"/>
                  <a:pt x="211762" y="1148523"/>
                </a:cubicBezTo>
                <a:lnTo>
                  <a:pt x="211762" y="2297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optionale Ergänzungen</a:t>
            </a:r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2AA1862D-D90D-B4AC-7911-05D22E516001}"/>
              </a:ext>
            </a:extLst>
          </p:cNvPr>
          <p:cNvSpPr txBox="1">
            <a:spLocks noChangeAspect="1"/>
          </p:cNvSpPr>
          <p:nvPr/>
        </p:nvSpPr>
        <p:spPr>
          <a:xfrm>
            <a:off x="6336531" y="1714475"/>
            <a:ext cx="5376672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Ergänzung</a:t>
            </a:r>
            <a:r>
              <a:rPr lang="de-DE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Projekterfahrung</a:t>
            </a:r>
            <a:endParaRPr lang="de-DE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E6D0F42-5C05-8580-D27E-5208CA36C33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2700000">
            <a:off x="4507753" y="2372248"/>
            <a:ext cx="3176016" cy="3176016"/>
          </a:xfrm>
          <a:prstGeom prst="line">
            <a:avLst/>
          </a:prstGeom>
          <a:ln w="31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19847"/>
      </p:ext>
    </p:extLst>
  </p:cSld>
  <p:clrMapOvr>
    <a:masterClrMapping/>
  </p:clrMapOvr>
</p:sld>
</file>

<file path=ppt/theme/theme1.xml><?xml version="1.0" encoding="utf-8"?>
<a:theme xmlns:a="http://schemas.openxmlformats.org/drawingml/2006/main" name="Senacor 2023 (Dark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noAutofit/>
      </a:bodyPr>
      <a:lstStyle>
        <a:defPPr marL="171450" indent="-171450" algn="l">
          <a:spcAft>
            <a:spcPts val="330"/>
          </a:spcAft>
          <a:buFont typeface="Wingdings" pitchFamily="2" charset="2"/>
          <a:buChar char="§"/>
          <a:defRPr sz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 Master_2023" id="{69E2B91C-73F8-3141-9371-DDB6FAB7484B}" vid="{D24E23BC-4089-724E-AE17-D279E1740A09}"/>
    </a:ext>
  </a:extLst>
</a:theme>
</file>

<file path=ppt/theme/theme2.xml><?xml version="1.0" encoding="utf-8"?>
<a:theme xmlns:a="http://schemas.openxmlformats.org/drawingml/2006/main" name="Senacor 2023 (Light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noAutofit/>
      </a:bodyPr>
      <a:lstStyle>
        <a:defPPr marL="180000" indent="-180000" algn="l">
          <a:lnSpc>
            <a:spcPct val="110000"/>
          </a:lnSpc>
          <a:spcBef>
            <a:spcPts val="400"/>
          </a:spcBef>
          <a:spcAft>
            <a:spcPts val="400"/>
          </a:spcAft>
          <a:buFont typeface="Wingdings" pitchFamily="2" charset="2"/>
          <a:buChar char="§"/>
          <a:defRPr sz="1200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 2023 Design" id="{2CA9BC13-F80B-4613-ABA7-5709D830275C}" vid="{AB471A79-B682-400B-9E72-8ACC93ECDCB0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70c37c3-6fe6-4316-bb79-6c535e774478">
      <Terms xmlns="http://schemas.microsoft.com/office/infopath/2007/PartnerControls"/>
    </lcf76f155ced4ddcb4097134ff3c332f>
    <TaxCatchAll xmlns="f247cc86-41ce-4e54-895f-61d07d03751e" xsi:nil="true"/>
    <SharedWithUsers xmlns="f247cc86-41ce-4e54-895f-61d07d03751e">
      <UserInfo>
        <DisplayName>Gumlich, Timo</DisplayName>
        <AccountId>988</AccountId>
        <AccountType/>
      </UserInfo>
    </SharedWithUsers>
    <Personen xmlns="c70c37c3-6fe6-4316-bb79-6c535e774478">
      <UserInfo>
        <DisplayName/>
        <AccountId xsi:nil="true"/>
        <AccountType/>
      </UserInfo>
    </Personen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D369A2B9592B44C89D12E69AC892C99" ma:contentTypeVersion="13" ma:contentTypeDescription="Ein neues Dokument erstellen." ma:contentTypeScope="" ma:versionID="e751e2ca1d7ce197800ba94b0f09aa65">
  <xsd:schema xmlns:xsd="http://www.w3.org/2001/XMLSchema" xmlns:xs="http://www.w3.org/2001/XMLSchema" xmlns:p="http://schemas.microsoft.com/office/2006/metadata/properties" xmlns:ns2="c70c37c3-6fe6-4316-bb79-6c535e774478" xmlns:ns3="f247cc86-41ce-4e54-895f-61d07d03751e" targetNamespace="http://schemas.microsoft.com/office/2006/metadata/properties" ma:root="true" ma:fieldsID="ab5c457f17bbc802fd4f1b72ab1df8c0" ns2:_="" ns3:_="">
    <xsd:import namespace="c70c37c3-6fe6-4316-bb79-6c535e774478"/>
    <xsd:import namespace="f247cc86-41ce-4e54-895f-61d07d0375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Person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c37c3-6fe6-4316-bb79-6c535e7744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3ea49aa2-03d1-4c4a-9f28-6baa57d915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Personen" ma:index="19" nillable="true" ma:displayName="Personen" ma:format="Dropdown" ma:list="UserInfo" ma:SharePointGroup="0" ma:internalName="Persone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7cc86-41ce-4e54-895f-61d07d03751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1a96274e-1b24-44d9-8f5e-b12b3b3f589b}" ma:internalName="TaxCatchAll" ma:showField="CatchAllData" ma:web="f247cc86-41ce-4e54-895f-61d07d0375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105344-4E4D-4A05-949C-9504BEA804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83A819-51AB-478F-855E-A0B89FBD5DC9}">
  <ds:schemaRefs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1d00e4ba-cf8a-4136-899f-7a38fabc35ab"/>
    <ds:schemaRef ds:uri="1bdc9592-e98a-44ce-b96f-0a690d7aee69"/>
    <ds:schemaRef ds:uri="b9e4ffd2-11a3-4315-8fd4-c6542e1deaf7"/>
    <ds:schemaRef ds:uri="3b09daa4-2b5c-46ef-bcca-ab61debba46f"/>
    <ds:schemaRef ds:uri="c70c37c3-6fe6-4316-bb79-6c535e774478"/>
    <ds:schemaRef ds:uri="f247cc86-41ce-4e54-895f-61d07d03751e"/>
  </ds:schemaRefs>
</ds:datastoreItem>
</file>

<file path=customXml/itemProps3.xml><?xml version="1.0" encoding="utf-8"?>
<ds:datastoreItem xmlns:ds="http://schemas.openxmlformats.org/officeDocument/2006/customXml" ds:itemID="{AAED0378-9A7B-4E90-B63C-2A5B8CDCAE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0c37c3-6fe6-4316-bb79-6c535e774478"/>
    <ds:schemaRef ds:uri="f247cc86-41ce-4e54-895f-61d07d0375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386</Words>
  <Application>Microsoft Macintosh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Symbol</vt:lpstr>
      <vt:lpstr>Wingdings</vt:lpstr>
      <vt:lpstr>Senacor 2023 (Dark)</vt:lpstr>
      <vt:lpstr>Senacor 2023 (Light)</vt:lpstr>
      <vt:lpstr>Max Mustermann</vt:lpstr>
      <vt:lpstr>Max Mustermann </vt:lpstr>
      <vt:lpstr>Vorname Nachname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Senacor Präsentation</dc:title>
  <dc:subject>IT-Beratung</dc:subject>
  <dc:creator>Brusch, Ulf</dc:creator>
  <cp:keywords>Senacor Farbschema</cp:keywords>
  <cp:lastModifiedBy>Heinrich, Daniel</cp:lastModifiedBy>
  <cp:revision>22</cp:revision>
  <cp:lastPrinted>2023-09-29T10:30:56Z</cp:lastPrinted>
  <dcterms:created xsi:type="dcterms:W3CDTF">2023-05-16T12:46:23Z</dcterms:created>
  <dcterms:modified xsi:type="dcterms:W3CDTF">2025-06-12T21:24:06Z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0x010100ED369A2B9592B44C89D12E69AC892C99</vt:lpwstr>
  </property>
  <property fmtid="{D5CDD505-2E9C-101B-9397-08002B2CF9AE}" pid="3" name="MediaServiceImageTags">
    <vt:lpwstr/>
  </property>
  <property fmtid="{D5CDD505-2E9C-101B-9397-08002B2CF9AE}" pid="4" name="Order">
    <vt:r8>78300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TriggerFlowInfo">
    <vt:lpwstr/>
  </property>
</Properties>
</file>