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Work Sans"/>
      <p:regular r:id="rId33"/>
      <p:bold r:id="rId34"/>
      <p:italic r:id="rId35"/>
      <p:boldItalic r:id="rId36"/>
    </p:embeddedFont>
    <p:embeddedFont>
      <p:font typeface="Work Sans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RP2Vvus8X7NI9DfpDzFKKrONR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186621-206C-40D3-8217-959DCF98BC9D}">
  <a:tblStyle styleId="{69186621-206C-40D3-8217-959DCF98BC9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b="off" i="off"/>
      <a:tcStyle>
        <a:fill>
          <a:solidFill>
            <a:srgbClr val="D4E2CE"/>
          </a:solidFill>
        </a:fill>
      </a:tcStyle>
    </a:band1H>
    <a:band2H>
      <a:tcTxStyle b="off" i="off"/>
    </a:band2H>
    <a:band1V>
      <a:tcTxStyle b="off" i="off"/>
      <a:tcStyle>
        <a:fill>
          <a:solidFill>
            <a:srgbClr val="D4E2CE"/>
          </a:solidFill>
        </a:fill>
      </a:tcStyle>
    </a:band1V>
    <a:band2V>
      <a:tcTxStyle b="off" i="off"/>
    </a:band2V>
    <a:lastCol>
      <a:tcTxStyle b="on" i="off">
        <a:font>
          <a:latin typeface="Arial"/>
          <a:ea typeface="Arial"/>
          <a:cs typeface="Arial"/>
        </a:font>
        <a:schemeClr val="lt1"/>
      </a:tcTxStyle>
      <a:tcStyle>
        <a:fill>
          <a:solidFill>
            <a:schemeClr val="accent6"/>
          </a:solidFill>
        </a:fill>
      </a:tcStyle>
    </a:lastCol>
    <a:firstCol>
      <a:tcTxStyle b="on" i="off">
        <a:font>
          <a:latin typeface="Arial"/>
          <a:ea typeface="Arial"/>
          <a:cs typeface="Arial"/>
        </a:font>
        <a:schemeClr val="lt1"/>
      </a:tcTxStyle>
      <a:tcStyle>
        <a:fill>
          <a:solidFill>
            <a:schemeClr val="accent6"/>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WorkSansLight-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Work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WorkSans-italic.fntdata"/><Relationship Id="rId12" Type="http://schemas.openxmlformats.org/officeDocument/2006/relationships/slide" Target="slides/slide7.xml"/><Relationship Id="rId34" Type="http://schemas.openxmlformats.org/officeDocument/2006/relationships/font" Target="fonts/WorkSans-bold.fntdata"/><Relationship Id="rId15" Type="http://schemas.openxmlformats.org/officeDocument/2006/relationships/slide" Target="slides/slide10.xml"/><Relationship Id="rId37" Type="http://schemas.openxmlformats.org/officeDocument/2006/relationships/font" Target="fonts/WorkSansLight-regular.fntdata"/><Relationship Id="rId14" Type="http://schemas.openxmlformats.org/officeDocument/2006/relationships/slide" Target="slides/slide9.xml"/><Relationship Id="rId36" Type="http://schemas.openxmlformats.org/officeDocument/2006/relationships/font" Target="fonts/WorkSans-boldItalic.fntdata"/><Relationship Id="rId17" Type="http://schemas.openxmlformats.org/officeDocument/2006/relationships/slide" Target="slides/slide12.xml"/><Relationship Id="rId39" Type="http://schemas.openxmlformats.org/officeDocument/2006/relationships/font" Target="fonts/WorkSansLight-italic.fntdata"/><Relationship Id="rId16" Type="http://schemas.openxmlformats.org/officeDocument/2006/relationships/slide" Target="slides/slide11.xml"/><Relationship Id="rId38" Type="http://schemas.openxmlformats.org/officeDocument/2006/relationships/font" Target="fonts/WorkSans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3a43361a1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3a43361a1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83a43361a1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86924628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86924628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e86924628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e05ea3f50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7e05ea3f50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27e05ea3f50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O"/>
              <a:t>_</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e05ea3f50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27e05ea3f50_2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27e05ea3f50_2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p:nvPr>
            <p:ph idx="2" type="pic"/>
          </p:nvPr>
        </p:nvSpPr>
        <p:spPr>
          <a:xfrm>
            <a:off x="5183188" y="987425"/>
            <a:ext cx="6172200" cy="4873625"/>
          </a:xfrm>
          <a:prstGeom prst="rect">
            <a:avLst/>
          </a:prstGeom>
          <a:noFill/>
          <a:ln>
            <a:noFill/>
          </a:ln>
        </p:spPr>
      </p:sp>
      <p:sp>
        <p:nvSpPr>
          <p:cNvPr id="78" name="Google Shape;7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1" y="2551837"/>
            <a:ext cx="77109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lang="es-CO" sz="5400">
                <a:solidFill>
                  <a:srgbClr val="3F3F3F"/>
                </a:solidFill>
                <a:latin typeface="Work Sans"/>
                <a:ea typeface="Work Sans"/>
                <a:cs typeface="Work Sans"/>
                <a:sym typeface="Work Sans"/>
              </a:rPr>
              <a:t>D</a:t>
            </a:r>
            <a:r>
              <a:rPr b="1" i="0" lang="es-CO" sz="5400" u="none" cap="none" strike="noStrike">
                <a:solidFill>
                  <a:srgbClr val="3F3F3F"/>
                </a:solidFill>
                <a:latin typeface="Work Sans"/>
                <a:ea typeface="Work Sans"/>
                <a:cs typeface="Work Sans"/>
                <a:sym typeface="Work Sans"/>
              </a:rPr>
              <a:t>esarrollo de software Styles</a:t>
            </a:r>
            <a:endParaRPr b="1" i="0" sz="4000" u="none" cap="none" strike="noStrike">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Técnicas de E-licitación</a:t>
            </a:r>
            <a:endParaRPr b="0" i="0" sz="1800" u="none" cap="none" strike="noStrike">
              <a:solidFill>
                <a:srgbClr val="000000"/>
              </a:solidFill>
              <a:latin typeface="Arial"/>
              <a:ea typeface="Arial"/>
              <a:cs typeface="Arial"/>
              <a:sym typeface="Arial"/>
            </a:endParaRPr>
          </a:p>
        </p:txBody>
      </p:sp>
      <p:graphicFrame>
        <p:nvGraphicFramePr>
          <p:cNvPr id="165" name="Google Shape;165;p27"/>
          <p:cNvGraphicFramePr/>
          <p:nvPr/>
        </p:nvGraphicFramePr>
        <p:xfrm>
          <a:off x="1650025" y="2118474"/>
          <a:ext cx="3000000" cy="3000000"/>
        </p:xfrm>
        <a:graphic>
          <a:graphicData uri="http://schemas.openxmlformats.org/drawingml/2006/table">
            <a:tbl>
              <a:tblPr bandRow="1" firstRow="1">
                <a:noFill/>
                <a:tableStyleId>{69186621-206C-40D3-8217-959DCF98BC9D}</a:tableStyleId>
              </a:tblPr>
              <a:tblGrid>
                <a:gridCol w="4064000"/>
                <a:gridCol w="4064000"/>
              </a:tblGrid>
              <a:tr h="370850">
                <a:tc gridSpan="2">
                  <a:txBody>
                    <a:bodyPr/>
                    <a:lstStyle/>
                    <a:p>
                      <a:pPr indent="0" lvl="0" marL="0" marR="0" rtl="0" algn="ctr">
                        <a:lnSpc>
                          <a:spcPct val="100000"/>
                        </a:lnSpc>
                        <a:spcBef>
                          <a:spcPts val="0"/>
                        </a:spcBef>
                        <a:spcAft>
                          <a:spcPts val="0"/>
                        </a:spcAft>
                        <a:buClr>
                          <a:srgbClr val="000000"/>
                        </a:buClr>
                        <a:buSzPts val="1400"/>
                        <a:buFont typeface="Arial"/>
                        <a:buNone/>
                      </a:pPr>
                      <a:r>
                        <a:rPr b="1" lang="es-CO" sz="1400" u="none" cap="none" strike="noStrike"/>
                        <a:t>FICHA TÉCNICA</a:t>
                      </a:r>
                      <a:endParaRPr sz="1400" u="none" cap="none" strike="noStrike"/>
                    </a:p>
                  </a:txBody>
                  <a:tcPr marT="45725" marB="45725" marR="91450" marL="91450" anchor="ctr"/>
                </a:tc>
                <a:tc hMerge="1"/>
              </a:tr>
              <a:tr h="37085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Nombre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ANA Style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Razón Social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Ana confecciones moda textil S.A.</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Domicilio Social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b="1" lang="es-CO" sz="1000" u="none" cap="none" strike="noStrike"/>
                        <a:t>Calle 63ª 72-17 sur</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Teléfono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3108725474</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Email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anastyle002.com</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Servicios Principales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Producción y venta de ropa</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Persona de Contacto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Ana Milena Montes</a:t>
                      </a:r>
                      <a:endParaRPr sz="14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Recolección de Información</a:t>
            </a:r>
            <a:endParaRPr b="0" i="0" sz="1800" u="none" cap="none" strike="noStrike">
              <a:solidFill>
                <a:srgbClr val="000000"/>
              </a:solidFill>
              <a:latin typeface="Arial"/>
              <a:ea typeface="Arial"/>
              <a:cs typeface="Arial"/>
              <a:sym typeface="Arial"/>
            </a:endParaRPr>
          </a:p>
        </p:txBody>
      </p:sp>
      <p:sp>
        <p:nvSpPr>
          <p:cNvPr id="171" name="Google Shape;171;p28"/>
          <p:cNvSpPr txBox="1"/>
          <p:nvPr/>
        </p:nvSpPr>
        <p:spPr>
          <a:xfrm>
            <a:off x="8581375" y="4390650"/>
            <a:ext cx="3610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Link de evidencia de la reunión: https://drive.google.com/file/d/1IFq_PvzCwwisHp_adBQsmdkSri7JYZWL/view?usp=sharing</a:t>
            </a:r>
            <a:endParaRPr b="0" i="0" sz="1400" u="none" cap="none" strike="noStrike">
              <a:solidFill>
                <a:srgbClr val="FF9900"/>
              </a:solidFill>
              <a:latin typeface="Arial"/>
              <a:ea typeface="Arial"/>
              <a:cs typeface="Arial"/>
              <a:sym typeface="Arial"/>
            </a:endParaRPr>
          </a:p>
        </p:txBody>
      </p:sp>
      <p:pic>
        <p:nvPicPr>
          <p:cNvPr id="172" name="Google Shape;172;p28"/>
          <p:cNvPicPr preferRelativeResize="0"/>
          <p:nvPr/>
        </p:nvPicPr>
        <p:blipFill rotWithShape="1">
          <a:blip r:embed="rId3">
            <a:alphaModFix/>
          </a:blip>
          <a:srcRect b="0" l="0" r="0" t="0"/>
          <a:stretch/>
        </p:blipFill>
        <p:spPr>
          <a:xfrm>
            <a:off x="254000" y="1664650"/>
            <a:ext cx="4071000" cy="4836832"/>
          </a:xfrm>
          <a:prstGeom prst="rect">
            <a:avLst/>
          </a:prstGeom>
          <a:noFill/>
          <a:ln>
            <a:noFill/>
          </a:ln>
        </p:spPr>
      </p:pic>
      <p:pic>
        <p:nvPicPr>
          <p:cNvPr id="173" name="Google Shape;173;p28"/>
          <p:cNvPicPr preferRelativeResize="0"/>
          <p:nvPr/>
        </p:nvPicPr>
        <p:blipFill rotWithShape="1">
          <a:blip r:embed="rId4">
            <a:alphaModFix/>
          </a:blip>
          <a:srcRect b="0" l="0" r="0" t="0"/>
          <a:stretch/>
        </p:blipFill>
        <p:spPr>
          <a:xfrm>
            <a:off x="4533900" y="1588450"/>
            <a:ext cx="4071000" cy="50104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Recolección de Información</a:t>
            </a:r>
            <a:endParaRPr b="0" i="0" sz="1800" u="none" cap="none" strike="noStrike">
              <a:solidFill>
                <a:srgbClr val="000000"/>
              </a:solidFill>
              <a:latin typeface="Arial"/>
              <a:ea typeface="Arial"/>
              <a:cs typeface="Arial"/>
              <a:sym typeface="Arial"/>
            </a:endParaRPr>
          </a:p>
        </p:txBody>
      </p:sp>
      <p:sp>
        <p:nvSpPr>
          <p:cNvPr id="179" name="Google Shape;179;p29"/>
          <p:cNvSpPr txBox="1"/>
          <p:nvPr/>
        </p:nvSpPr>
        <p:spPr>
          <a:xfrm>
            <a:off x="10" y="1436040"/>
            <a:ext cx="43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Conclusiones:</a:t>
            </a:r>
            <a:endParaRPr b="0" i="0" sz="1400" u="none" cap="none" strike="noStrike">
              <a:solidFill>
                <a:srgbClr val="FF9900"/>
              </a:solidFill>
              <a:latin typeface="Arial"/>
              <a:ea typeface="Arial"/>
              <a:cs typeface="Arial"/>
              <a:sym typeface="Arial"/>
            </a:endParaRPr>
          </a:p>
        </p:txBody>
      </p:sp>
      <p:sp>
        <p:nvSpPr>
          <p:cNvPr id="180" name="Google Shape;180;p29"/>
          <p:cNvSpPr txBox="1"/>
          <p:nvPr/>
        </p:nvSpPr>
        <p:spPr>
          <a:xfrm>
            <a:off x="709650" y="1836250"/>
            <a:ext cx="10772700" cy="428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s-CO" sz="1700" u="none" cap="none" strike="noStrike">
                <a:solidFill>
                  <a:schemeClr val="dk1"/>
                </a:solidFill>
                <a:latin typeface="Arial"/>
                <a:ea typeface="Arial"/>
                <a:cs typeface="Arial"/>
                <a:sym typeface="Arial"/>
              </a:rPr>
              <a:t>Se puede concluir que La empresa Actualmente, la información </a:t>
            </a:r>
            <a:r>
              <a:rPr lang="es-CO" sz="1700">
                <a:solidFill>
                  <a:schemeClr val="dk1"/>
                </a:solidFill>
              </a:rPr>
              <a:t>la</a:t>
            </a:r>
            <a:r>
              <a:rPr b="0" i="0" lang="es-CO" sz="1700" u="none" cap="none" strike="noStrike">
                <a:solidFill>
                  <a:schemeClr val="dk1"/>
                </a:solidFill>
                <a:latin typeface="Arial"/>
                <a:ea typeface="Arial"/>
                <a:cs typeface="Arial"/>
                <a:sym typeface="Arial"/>
              </a:rPr>
              <a:t> maneja en papel y se almacena en carpetas o cajas. La empresa utiliza tecnología como máquinas de coser industriales, un computador, software de creación de moldes y una impresora. Los desafíos diarios incluyen la gestión manual de la información en papel y la falta de visibilidad para atraer compradores. La empresa busca mejorar y automatizar la producción, el inventario, las ventas en línea y la logística de entrega a través de un software. Todas las dependencias de la empresa necesitarán utilizar el software. Los requisitos clave para el software incluyen la gestión de inventario, el seguimiento de producción, la integración con ventas en línea, la logística de entrega y la generación de informes y análisis. No hay preferencias específicas en cuanto a la plataforma tecnológica o el lenguaje de programación a utilizar, pero se desea una integración con una página web. No hay limitaciones en cuanto a recursos técnicos o humanos.</a:t>
            </a:r>
            <a:endParaRPr b="0" i="0" sz="17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83a43361a1_5_0"/>
          <p:cNvSpPr txBox="1"/>
          <p:nvPr>
            <p:ph type="title"/>
          </p:nvPr>
        </p:nvSpPr>
        <p:spPr>
          <a:xfrm>
            <a:off x="761525" y="147875"/>
            <a:ext cx="10515600" cy="1325700"/>
          </a:xfrm>
          <a:prstGeom prst="rect">
            <a:avLst/>
          </a:prstGeom>
          <a:ln cap="flat" cmpd="sng" w="9525">
            <a:solidFill>
              <a:schemeClr val="lt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None/>
            </a:pPr>
            <a:r>
              <a:rPr lang="es-CO">
                <a:solidFill>
                  <a:schemeClr val="lt1"/>
                </a:solidFill>
              </a:rPr>
              <a:t>Historias de usuario</a:t>
            </a:r>
            <a:endParaRPr>
              <a:solidFill>
                <a:schemeClr val="lt1"/>
              </a:solidFill>
            </a:endParaRPr>
          </a:p>
        </p:txBody>
      </p:sp>
      <p:pic>
        <p:nvPicPr>
          <p:cNvPr id="187" name="Google Shape;187;g283a43361a1_5_0"/>
          <p:cNvPicPr preferRelativeResize="0"/>
          <p:nvPr/>
        </p:nvPicPr>
        <p:blipFill>
          <a:blip r:embed="rId3">
            <a:alphaModFix/>
          </a:blip>
          <a:stretch>
            <a:fillRect/>
          </a:stretch>
        </p:blipFill>
        <p:spPr>
          <a:xfrm>
            <a:off x="600575" y="1597075"/>
            <a:ext cx="10676550" cy="5079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Procesos</a:t>
            </a:r>
            <a:endParaRPr b="0" i="0" sz="1800" u="none" cap="none" strike="noStrike">
              <a:solidFill>
                <a:srgbClr val="000000"/>
              </a:solidFill>
              <a:latin typeface="Arial"/>
              <a:ea typeface="Arial"/>
              <a:cs typeface="Arial"/>
              <a:sym typeface="Arial"/>
            </a:endParaRPr>
          </a:p>
        </p:txBody>
      </p:sp>
      <p:sp>
        <p:nvSpPr>
          <p:cNvPr id="193" name="Google Shape;193;p30"/>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194" name="Google Shape;194;p30"/>
          <p:cNvSpPr/>
          <p:nvPr/>
        </p:nvSpPr>
        <p:spPr>
          <a:xfrm>
            <a:off x="8723175" y="373000"/>
            <a:ext cx="338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lang="es-CO" sz="3600">
                <a:solidFill>
                  <a:schemeClr val="lt1"/>
                </a:solidFill>
              </a:rPr>
              <a:t>1</a:t>
            </a:r>
            <a:endParaRPr b="0" i="0" sz="3600" u="none" cap="none" strike="noStrike">
              <a:solidFill>
                <a:schemeClr val="lt1"/>
              </a:solidFill>
              <a:latin typeface="Arial"/>
              <a:ea typeface="Arial"/>
              <a:cs typeface="Arial"/>
              <a:sym typeface="Arial"/>
            </a:endParaRPr>
          </a:p>
        </p:txBody>
      </p:sp>
      <p:pic>
        <p:nvPicPr>
          <p:cNvPr id="195" name="Google Shape;195;p30"/>
          <p:cNvPicPr preferRelativeResize="0"/>
          <p:nvPr/>
        </p:nvPicPr>
        <p:blipFill rotWithShape="1">
          <a:blip r:embed="rId3">
            <a:alphaModFix/>
          </a:blip>
          <a:srcRect b="0" l="0" r="0" t="0"/>
          <a:stretch/>
        </p:blipFill>
        <p:spPr>
          <a:xfrm>
            <a:off x="1038925" y="1436050"/>
            <a:ext cx="10515601" cy="5222275"/>
          </a:xfrm>
          <a:prstGeom prst="rect">
            <a:avLst/>
          </a:prstGeom>
          <a:noFill/>
          <a:ln>
            <a:noFill/>
          </a:ln>
        </p:spPr>
      </p:pic>
      <p:sp>
        <p:nvSpPr>
          <p:cNvPr id="196" name="Google Shape;196;p30"/>
          <p:cNvSpPr txBox="1"/>
          <p:nvPr/>
        </p:nvSpPr>
        <p:spPr>
          <a:xfrm>
            <a:off x="8376400" y="905025"/>
            <a:ext cx="1428000" cy="37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O" sz="2000">
                <a:solidFill>
                  <a:schemeClr val="lt1"/>
                </a:solidFill>
              </a:rPr>
              <a:t>VENTAS</a:t>
            </a:r>
            <a:endParaRPr sz="2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Procesos</a:t>
            </a:r>
            <a:endParaRPr b="0" i="0" sz="1800" u="none" cap="none" strike="noStrike">
              <a:solidFill>
                <a:srgbClr val="000000"/>
              </a:solidFill>
              <a:latin typeface="Arial"/>
              <a:ea typeface="Arial"/>
              <a:cs typeface="Arial"/>
              <a:sym typeface="Arial"/>
            </a:endParaRPr>
          </a:p>
        </p:txBody>
      </p:sp>
      <p:sp>
        <p:nvSpPr>
          <p:cNvPr id="202" name="Google Shape;202;p31"/>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03" name="Google Shape;203;p31"/>
          <p:cNvSpPr/>
          <p:nvPr/>
        </p:nvSpPr>
        <p:spPr>
          <a:xfrm>
            <a:off x="8723175" y="361998"/>
            <a:ext cx="338700" cy="744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04" name="Google Shape;204;p31"/>
          <p:cNvSpPr txBox="1"/>
          <p:nvPr/>
        </p:nvSpPr>
        <p:spPr>
          <a:xfrm>
            <a:off x="6487125" y="2423175"/>
            <a:ext cx="381600" cy="30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Calibri"/>
                <a:ea typeface="Calibri"/>
                <a:cs typeface="Calibri"/>
                <a:sym typeface="Calibri"/>
              </a:rPr>
              <a:t>NO</a:t>
            </a:r>
            <a:endParaRPr b="0" i="0" sz="800" u="none" cap="none" strike="noStrike">
              <a:solidFill>
                <a:srgbClr val="000000"/>
              </a:solidFill>
              <a:latin typeface="Calibri"/>
              <a:ea typeface="Calibri"/>
              <a:cs typeface="Calibri"/>
              <a:sym typeface="Calibri"/>
            </a:endParaRPr>
          </a:p>
        </p:txBody>
      </p:sp>
      <p:sp>
        <p:nvSpPr>
          <p:cNvPr id="205" name="Google Shape;205;p31"/>
          <p:cNvSpPr txBox="1"/>
          <p:nvPr/>
        </p:nvSpPr>
        <p:spPr>
          <a:xfrm>
            <a:off x="6553900" y="3276450"/>
            <a:ext cx="381600" cy="30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Calibri"/>
                <a:ea typeface="Calibri"/>
                <a:cs typeface="Calibri"/>
                <a:sym typeface="Calibri"/>
              </a:rPr>
              <a:t>SI</a:t>
            </a:r>
            <a:endParaRPr b="0" i="0" sz="800" u="none" cap="none" strike="noStrike">
              <a:solidFill>
                <a:srgbClr val="000000"/>
              </a:solidFill>
              <a:latin typeface="Calibri"/>
              <a:ea typeface="Calibri"/>
              <a:cs typeface="Calibri"/>
              <a:sym typeface="Calibri"/>
            </a:endParaRPr>
          </a:p>
        </p:txBody>
      </p:sp>
      <p:sp>
        <p:nvSpPr>
          <p:cNvPr id="206" name="Google Shape;206;p31"/>
          <p:cNvSpPr txBox="1"/>
          <p:nvPr/>
        </p:nvSpPr>
        <p:spPr>
          <a:xfrm>
            <a:off x="178125" y="1674425"/>
            <a:ext cx="12013800" cy="51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7" name="Google Shape;207;p31"/>
          <p:cNvSpPr txBox="1"/>
          <p:nvPr/>
        </p:nvSpPr>
        <p:spPr>
          <a:xfrm>
            <a:off x="128875" y="1539825"/>
            <a:ext cx="11904900" cy="51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8" name="Google Shape;208;p31"/>
          <p:cNvSpPr txBox="1"/>
          <p:nvPr/>
        </p:nvSpPr>
        <p:spPr>
          <a:xfrm>
            <a:off x="71250" y="1531925"/>
            <a:ext cx="12013800" cy="53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09" name="Google Shape;209;p31"/>
          <p:cNvPicPr preferRelativeResize="0"/>
          <p:nvPr/>
        </p:nvPicPr>
        <p:blipFill>
          <a:blip r:embed="rId3">
            <a:alphaModFix/>
          </a:blip>
          <a:stretch>
            <a:fillRect/>
          </a:stretch>
        </p:blipFill>
        <p:spPr>
          <a:xfrm>
            <a:off x="-17850" y="1740703"/>
            <a:ext cx="12192000" cy="4781947"/>
          </a:xfrm>
          <a:prstGeom prst="rect">
            <a:avLst/>
          </a:prstGeom>
          <a:noFill/>
          <a:ln>
            <a:noFill/>
          </a:ln>
        </p:spPr>
      </p:pic>
      <p:sp>
        <p:nvSpPr>
          <p:cNvPr id="210" name="Google Shape;210;p31"/>
          <p:cNvSpPr txBox="1"/>
          <p:nvPr/>
        </p:nvSpPr>
        <p:spPr>
          <a:xfrm>
            <a:off x="8014400" y="832638"/>
            <a:ext cx="19911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2000">
                <a:solidFill>
                  <a:schemeClr val="lt1"/>
                </a:solidFill>
              </a:rPr>
              <a:t>PRODUCCIÓN</a:t>
            </a:r>
            <a:endParaRPr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Procesos</a:t>
            </a:r>
            <a:endParaRPr b="0" i="0" sz="1800" u="none" cap="none" strike="noStrike">
              <a:solidFill>
                <a:srgbClr val="000000"/>
              </a:solidFill>
              <a:latin typeface="Arial"/>
              <a:ea typeface="Arial"/>
              <a:cs typeface="Arial"/>
              <a:sym typeface="Arial"/>
            </a:endParaRPr>
          </a:p>
        </p:txBody>
      </p:sp>
      <p:sp>
        <p:nvSpPr>
          <p:cNvPr id="216" name="Google Shape;216;p33"/>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17" name="Google Shape;217;p33"/>
          <p:cNvSpPr/>
          <p:nvPr/>
        </p:nvSpPr>
        <p:spPr>
          <a:xfrm>
            <a:off x="8723175" y="341900"/>
            <a:ext cx="338700" cy="76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18" name="Google Shape;218;p33"/>
          <p:cNvSpPr txBox="1"/>
          <p:nvPr/>
        </p:nvSpPr>
        <p:spPr>
          <a:xfrm>
            <a:off x="8185350" y="834625"/>
            <a:ext cx="17700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2000">
                <a:solidFill>
                  <a:schemeClr val="lt1"/>
                </a:solidFill>
              </a:rPr>
              <a:t>INVENTARIO</a:t>
            </a:r>
            <a:endParaRPr sz="2000">
              <a:solidFill>
                <a:schemeClr val="lt1"/>
              </a:solidFill>
            </a:endParaRPr>
          </a:p>
        </p:txBody>
      </p:sp>
      <p:pic>
        <p:nvPicPr>
          <p:cNvPr id="219" name="Google Shape;219;p33"/>
          <p:cNvPicPr preferRelativeResize="0"/>
          <p:nvPr/>
        </p:nvPicPr>
        <p:blipFill>
          <a:blip r:embed="rId3">
            <a:alphaModFix/>
          </a:blip>
          <a:stretch>
            <a:fillRect/>
          </a:stretch>
        </p:blipFill>
        <p:spPr>
          <a:xfrm>
            <a:off x="152400" y="1588575"/>
            <a:ext cx="11336700" cy="511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g1e869246289_1_0"/>
          <p:cNvPicPr preferRelativeResize="0"/>
          <p:nvPr/>
        </p:nvPicPr>
        <p:blipFill>
          <a:blip r:embed="rId3">
            <a:alphaModFix/>
          </a:blip>
          <a:stretch>
            <a:fillRect/>
          </a:stretch>
        </p:blipFill>
        <p:spPr>
          <a:xfrm>
            <a:off x="35063" y="3034625"/>
            <a:ext cx="12121874" cy="2243025"/>
          </a:xfrm>
          <a:prstGeom prst="rect">
            <a:avLst/>
          </a:prstGeom>
          <a:noFill/>
          <a:ln>
            <a:noFill/>
          </a:ln>
        </p:spPr>
      </p:pic>
      <p:pic>
        <p:nvPicPr>
          <p:cNvPr id="226" name="Google Shape;226;g1e869246289_1_0"/>
          <p:cNvPicPr preferRelativeResize="0"/>
          <p:nvPr/>
        </p:nvPicPr>
        <p:blipFill>
          <a:blip r:embed="rId4">
            <a:alphaModFix/>
          </a:blip>
          <a:stretch>
            <a:fillRect/>
          </a:stretch>
        </p:blipFill>
        <p:spPr>
          <a:xfrm>
            <a:off x="0" y="0"/>
            <a:ext cx="11887202" cy="1460658"/>
          </a:xfrm>
          <a:prstGeom prst="rect">
            <a:avLst/>
          </a:prstGeom>
          <a:noFill/>
          <a:ln>
            <a:noFill/>
          </a:ln>
        </p:spPr>
      </p:pic>
      <p:sp>
        <p:nvSpPr>
          <p:cNvPr id="227" name="Google Shape;227;g1e869246289_1_0"/>
          <p:cNvSpPr/>
          <p:nvPr/>
        </p:nvSpPr>
        <p:spPr>
          <a:xfrm>
            <a:off x="8300854" y="110481"/>
            <a:ext cx="1317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28" name="Google Shape;228;g1e869246289_1_0"/>
          <p:cNvSpPr/>
          <p:nvPr/>
        </p:nvSpPr>
        <p:spPr>
          <a:xfrm>
            <a:off x="8723175" y="321776"/>
            <a:ext cx="338700" cy="78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s-CO" sz="3600">
                <a:solidFill>
                  <a:schemeClr val="lt1"/>
                </a:solidFill>
              </a:rPr>
              <a:t>1</a:t>
            </a:r>
            <a:endParaRPr b="0" i="0" sz="1400" u="none" cap="none" strike="noStrike">
              <a:solidFill>
                <a:srgbClr val="000000"/>
              </a:solidFill>
              <a:latin typeface="Arial"/>
              <a:ea typeface="Arial"/>
              <a:cs typeface="Arial"/>
              <a:sym typeface="Arial"/>
            </a:endParaRPr>
          </a:p>
        </p:txBody>
      </p:sp>
      <p:sp>
        <p:nvSpPr>
          <p:cNvPr id="229" name="Google Shape;229;g1e869246289_1_0"/>
          <p:cNvSpPr txBox="1"/>
          <p:nvPr/>
        </p:nvSpPr>
        <p:spPr>
          <a:xfrm>
            <a:off x="8326125" y="864800"/>
            <a:ext cx="15384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2000">
                <a:solidFill>
                  <a:schemeClr val="lt1"/>
                </a:solidFill>
              </a:rPr>
              <a:t>VENTAS</a:t>
            </a:r>
            <a:endParaRPr sz="2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427086" y="6"/>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sp>
        <p:nvSpPr>
          <p:cNvPr id="235" name="Google Shape;235;p34"/>
          <p:cNvSpPr txBox="1"/>
          <p:nvPr/>
        </p:nvSpPr>
        <p:spPr>
          <a:xfrm>
            <a:off x="5384725" y="235723"/>
            <a:ext cx="6092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br>
              <a:rPr b="1" i="0" lang="es-CO" sz="1400" u="none" cap="none" strike="noStrike">
                <a:solidFill>
                  <a:srgbClr val="000000"/>
                </a:solidFill>
                <a:latin typeface="Arial"/>
                <a:ea typeface="Arial"/>
                <a:cs typeface="Arial"/>
                <a:sym typeface="Arial"/>
              </a:rPr>
            </a:br>
            <a:endParaRPr b="1" i="0" sz="1400" u="none" cap="none" strike="noStrike">
              <a:solidFill>
                <a:srgbClr val="000000"/>
              </a:solidFill>
              <a:latin typeface="Arial"/>
              <a:ea typeface="Arial"/>
              <a:cs typeface="Arial"/>
              <a:sym typeface="Arial"/>
            </a:endParaRPr>
          </a:p>
        </p:txBody>
      </p:sp>
      <p:sp>
        <p:nvSpPr>
          <p:cNvPr id="236" name="Google Shape;236;p34"/>
          <p:cNvSpPr txBox="1"/>
          <p:nvPr/>
        </p:nvSpPr>
        <p:spPr>
          <a:xfrm>
            <a:off x="8004350" y="828375"/>
            <a:ext cx="2181900" cy="4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CO" sz="2000">
                <a:solidFill>
                  <a:schemeClr val="lt1"/>
                </a:solidFill>
              </a:rPr>
              <a:t>PRODUCCIÓN</a:t>
            </a:r>
            <a:endParaRPr i="0" sz="2000" u="none" cap="none" strike="noStrike">
              <a:solidFill>
                <a:schemeClr val="lt1"/>
              </a:solidFill>
            </a:endParaRPr>
          </a:p>
        </p:txBody>
      </p:sp>
      <p:pic>
        <p:nvPicPr>
          <p:cNvPr id="237" name="Google Shape;237;p34"/>
          <p:cNvPicPr preferRelativeResize="0"/>
          <p:nvPr/>
        </p:nvPicPr>
        <p:blipFill>
          <a:blip r:embed="rId3">
            <a:alphaModFix/>
          </a:blip>
          <a:stretch>
            <a:fillRect/>
          </a:stretch>
        </p:blipFill>
        <p:spPr>
          <a:xfrm>
            <a:off x="0" y="2726191"/>
            <a:ext cx="12039600" cy="1965859"/>
          </a:xfrm>
          <a:prstGeom prst="rect">
            <a:avLst/>
          </a:prstGeom>
          <a:noFill/>
          <a:ln>
            <a:noFill/>
          </a:ln>
        </p:spPr>
      </p:pic>
      <p:sp>
        <p:nvSpPr>
          <p:cNvPr id="238" name="Google Shape;238;p34"/>
          <p:cNvSpPr/>
          <p:nvPr/>
        </p:nvSpPr>
        <p:spPr>
          <a:xfrm>
            <a:off x="8300854" y="110481"/>
            <a:ext cx="1317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39" name="Google Shape;239;p34"/>
          <p:cNvSpPr/>
          <p:nvPr/>
        </p:nvSpPr>
        <p:spPr>
          <a:xfrm>
            <a:off x="8723175" y="311726"/>
            <a:ext cx="338700" cy="795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s-CO" sz="3600">
                <a:solidFill>
                  <a:schemeClr val="lt1"/>
                </a:solidFill>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sp>
        <p:nvSpPr>
          <p:cNvPr id="245" name="Google Shape;245;p37"/>
          <p:cNvSpPr txBox="1"/>
          <p:nvPr/>
        </p:nvSpPr>
        <p:spPr>
          <a:xfrm>
            <a:off x="7944025" y="1024625"/>
            <a:ext cx="1850100" cy="26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 </a:t>
            </a:r>
            <a:endParaRPr b="1" i="0" sz="2100" u="none" cap="none" strike="noStrike">
              <a:solidFill>
                <a:schemeClr val="lt1"/>
              </a:solidFill>
              <a:latin typeface="Arial"/>
              <a:ea typeface="Arial"/>
              <a:cs typeface="Arial"/>
              <a:sym typeface="Arial"/>
            </a:endParaRPr>
          </a:p>
        </p:txBody>
      </p:sp>
      <p:sp>
        <p:nvSpPr>
          <p:cNvPr id="246" name="Google Shape;246;p37"/>
          <p:cNvSpPr txBox="1"/>
          <p:nvPr/>
        </p:nvSpPr>
        <p:spPr>
          <a:xfrm>
            <a:off x="8125025" y="884900"/>
            <a:ext cx="1769700" cy="40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s-CO" sz="2000">
                <a:solidFill>
                  <a:schemeClr val="lt1"/>
                </a:solidFill>
              </a:rPr>
              <a:t>LOGÍSTICA</a:t>
            </a:r>
            <a:endParaRPr i="0" sz="2000" u="none" cap="none" strike="noStrike">
              <a:solidFill>
                <a:schemeClr val="lt1"/>
              </a:solidFill>
            </a:endParaRPr>
          </a:p>
        </p:txBody>
      </p:sp>
      <p:pic>
        <p:nvPicPr>
          <p:cNvPr id="247" name="Google Shape;247;p37"/>
          <p:cNvPicPr preferRelativeResize="0"/>
          <p:nvPr/>
        </p:nvPicPr>
        <p:blipFill>
          <a:blip r:embed="rId3">
            <a:alphaModFix/>
          </a:blip>
          <a:stretch>
            <a:fillRect/>
          </a:stretch>
        </p:blipFill>
        <p:spPr>
          <a:xfrm>
            <a:off x="0" y="2917500"/>
            <a:ext cx="12192000" cy="2116775"/>
          </a:xfrm>
          <a:prstGeom prst="rect">
            <a:avLst/>
          </a:prstGeom>
          <a:noFill/>
          <a:ln>
            <a:noFill/>
          </a:ln>
        </p:spPr>
      </p:pic>
      <p:sp>
        <p:nvSpPr>
          <p:cNvPr id="248" name="Google Shape;248;p37"/>
          <p:cNvSpPr/>
          <p:nvPr/>
        </p:nvSpPr>
        <p:spPr>
          <a:xfrm>
            <a:off x="8300854" y="110481"/>
            <a:ext cx="1317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49" name="Google Shape;249;p37"/>
          <p:cNvSpPr/>
          <p:nvPr/>
        </p:nvSpPr>
        <p:spPr>
          <a:xfrm>
            <a:off x="8723175" y="301675"/>
            <a:ext cx="338700" cy="804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s-CO" sz="3600">
                <a:solidFill>
                  <a:schemeClr val="lt1"/>
                </a:solidFill>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573518" y="2228671"/>
            <a:ext cx="504497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4168816" y="3463724"/>
            <a:ext cx="38544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Gaes N° 4</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lang="es-CO" sz="1600">
                <a:solidFill>
                  <a:schemeClr val="dk1"/>
                </a:solidFill>
                <a:latin typeface="Calibri"/>
                <a:ea typeface="Calibri"/>
                <a:cs typeface="Calibri"/>
                <a:sym typeface="Calibri"/>
              </a:rPr>
              <a:t>Duvier </a:t>
            </a:r>
            <a:r>
              <a:rPr b="1" lang="es-CO" sz="1600">
                <a:solidFill>
                  <a:schemeClr val="dk1"/>
                </a:solidFill>
                <a:latin typeface="Calibri"/>
                <a:ea typeface="Calibri"/>
                <a:cs typeface="Calibri"/>
                <a:sym typeface="Calibri"/>
              </a:rPr>
              <a:t>andrés</a:t>
            </a:r>
            <a:r>
              <a:rPr b="1" lang="es-CO" sz="1600">
                <a:solidFill>
                  <a:schemeClr val="dk1"/>
                </a:solidFill>
                <a:latin typeface="Calibri"/>
                <a:ea typeface="Calibri"/>
                <a:cs typeface="Calibri"/>
                <a:sym typeface="Calibri"/>
              </a:rPr>
              <a:t> </a:t>
            </a:r>
            <a:r>
              <a:rPr b="1" lang="es-CO" sz="1600">
                <a:solidFill>
                  <a:schemeClr val="dk1"/>
                </a:solidFill>
                <a:latin typeface="Calibri"/>
                <a:ea typeface="Calibri"/>
                <a:cs typeface="Calibri"/>
                <a:sym typeface="Calibri"/>
              </a:rPr>
              <a:t>suárez</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Oscar </a:t>
            </a:r>
            <a:r>
              <a:rPr b="1" lang="es-CO" sz="1600">
                <a:solidFill>
                  <a:schemeClr val="dk1"/>
                </a:solidFill>
                <a:latin typeface="Calibri"/>
                <a:ea typeface="Calibri"/>
                <a:cs typeface="Calibri"/>
                <a:sym typeface="Calibri"/>
              </a:rPr>
              <a:t>E</a:t>
            </a:r>
            <a:r>
              <a:rPr b="1" i="0" lang="es-CO" sz="1600" u="none" cap="none" strike="noStrike">
                <a:solidFill>
                  <a:schemeClr val="dk1"/>
                </a:solidFill>
                <a:latin typeface="Calibri"/>
                <a:ea typeface="Calibri"/>
                <a:cs typeface="Calibri"/>
                <a:sym typeface="Calibri"/>
              </a:rPr>
              <a:t>duardo </a:t>
            </a:r>
            <a:r>
              <a:rPr b="1" lang="es-CO" sz="1600">
                <a:solidFill>
                  <a:schemeClr val="dk1"/>
                </a:solidFill>
                <a:latin typeface="Calibri"/>
                <a:ea typeface="Calibri"/>
                <a:cs typeface="Calibri"/>
                <a:sym typeface="Calibri"/>
              </a:rPr>
              <a:t>M</a:t>
            </a:r>
            <a:r>
              <a:rPr b="1" i="0" lang="es-CO" sz="1600" u="none" cap="none" strike="noStrike">
                <a:solidFill>
                  <a:schemeClr val="dk1"/>
                </a:solidFill>
                <a:latin typeface="Calibri"/>
                <a:ea typeface="Calibri"/>
                <a:cs typeface="Calibri"/>
                <a:sym typeface="Calibri"/>
              </a:rPr>
              <a:t>ontoya</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lang="es-CO" sz="1600">
                <a:solidFill>
                  <a:schemeClr val="dk1"/>
                </a:solidFill>
                <a:latin typeface="Calibri"/>
                <a:ea typeface="Calibri"/>
                <a:cs typeface="Calibri"/>
                <a:sym typeface="Calibri"/>
              </a:rPr>
              <a:t>juan david </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Juan </a:t>
            </a:r>
            <a:r>
              <a:rPr b="1" lang="es-CO" sz="1600">
                <a:solidFill>
                  <a:schemeClr val="dk1"/>
                </a:solidFill>
                <a:latin typeface="Calibri"/>
                <a:ea typeface="Calibri"/>
                <a:cs typeface="Calibri"/>
                <a:sym typeface="Calibri"/>
              </a:rPr>
              <a:t>S</a:t>
            </a:r>
            <a:r>
              <a:rPr b="1" i="0" lang="es-CO" sz="1600" u="none" cap="none" strike="noStrike">
                <a:solidFill>
                  <a:schemeClr val="dk1"/>
                </a:solidFill>
                <a:latin typeface="Calibri"/>
                <a:ea typeface="Calibri"/>
                <a:cs typeface="Calibri"/>
                <a:sym typeface="Calibri"/>
              </a:rPr>
              <a:t>ebastian </a:t>
            </a:r>
            <a:r>
              <a:rPr b="1" lang="es-CO" sz="1600">
                <a:solidFill>
                  <a:schemeClr val="dk1"/>
                </a:solidFill>
                <a:latin typeface="Calibri"/>
                <a:ea typeface="Calibri"/>
                <a:cs typeface="Calibri"/>
                <a:sym typeface="Calibri"/>
              </a:rPr>
              <a:t>T</a:t>
            </a:r>
            <a:r>
              <a:rPr b="1" i="0" lang="es-CO" sz="1600" u="none" cap="none" strike="noStrike">
                <a:solidFill>
                  <a:schemeClr val="dk1"/>
                </a:solidFill>
                <a:latin typeface="Calibri"/>
                <a:ea typeface="Calibri"/>
                <a:cs typeface="Calibri"/>
                <a:sym typeface="Calibri"/>
              </a:rPr>
              <a:t>orres</a:t>
            </a: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456236" y="-212769"/>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sp>
        <p:nvSpPr>
          <p:cNvPr id="255" name="Google Shape;255;p36"/>
          <p:cNvSpPr txBox="1"/>
          <p:nvPr/>
        </p:nvSpPr>
        <p:spPr>
          <a:xfrm>
            <a:off x="5241425" y="80623"/>
            <a:ext cx="60921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1" i="0" lang="es-CO" sz="1400" u="none" cap="none" strike="noStrike">
                <a:solidFill>
                  <a:srgbClr val="000000"/>
                </a:solidFill>
                <a:latin typeface="Arial"/>
                <a:ea typeface="Arial"/>
                <a:cs typeface="Arial"/>
                <a:sym typeface="Arial"/>
              </a:rPr>
            </a:br>
            <a:endParaRPr b="1" i="0" sz="1400" u="none" cap="none" strike="noStrike">
              <a:solidFill>
                <a:srgbClr val="000000"/>
              </a:solidFill>
              <a:latin typeface="Arial"/>
              <a:ea typeface="Arial"/>
              <a:cs typeface="Arial"/>
              <a:sym typeface="Arial"/>
            </a:endParaRPr>
          </a:p>
        </p:txBody>
      </p:sp>
      <p:pic>
        <p:nvPicPr>
          <p:cNvPr id="256" name="Google Shape;256;p36"/>
          <p:cNvPicPr preferRelativeResize="0"/>
          <p:nvPr/>
        </p:nvPicPr>
        <p:blipFill>
          <a:blip r:embed="rId3">
            <a:alphaModFix/>
          </a:blip>
          <a:stretch>
            <a:fillRect/>
          </a:stretch>
        </p:blipFill>
        <p:spPr>
          <a:xfrm>
            <a:off x="0" y="2333625"/>
            <a:ext cx="12192000" cy="2445525"/>
          </a:xfrm>
          <a:prstGeom prst="rect">
            <a:avLst/>
          </a:prstGeom>
          <a:noFill/>
          <a:ln>
            <a:noFill/>
          </a:ln>
        </p:spPr>
      </p:pic>
      <p:sp>
        <p:nvSpPr>
          <p:cNvPr id="257" name="Google Shape;257;p36"/>
          <p:cNvSpPr/>
          <p:nvPr/>
        </p:nvSpPr>
        <p:spPr>
          <a:xfrm>
            <a:off x="8300854" y="110481"/>
            <a:ext cx="1317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58" name="Google Shape;258;p36"/>
          <p:cNvSpPr/>
          <p:nvPr/>
        </p:nvSpPr>
        <p:spPr>
          <a:xfrm>
            <a:off x="8723175" y="301675"/>
            <a:ext cx="338700" cy="805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s-CO" sz="3600">
                <a:solidFill>
                  <a:schemeClr val="lt1"/>
                </a:solidFill>
              </a:rPr>
              <a:t>4</a:t>
            </a:r>
            <a:endParaRPr b="0" i="0" sz="1400" u="none" cap="none" strike="noStrike">
              <a:solidFill>
                <a:srgbClr val="000000"/>
              </a:solidFill>
              <a:latin typeface="Arial"/>
              <a:ea typeface="Arial"/>
              <a:cs typeface="Arial"/>
              <a:sym typeface="Arial"/>
            </a:endParaRPr>
          </a:p>
        </p:txBody>
      </p:sp>
      <p:sp>
        <p:nvSpPr>
          <p:cNvPr id="259" name="Google Shape;259;p36"/>
          <p:cNvSpPr txBox="1"/>
          <p:nvPr/>
        </p:nvSpPr>
        <p:spPr>
          <a:xfrm>
            <a:off x="7873625" y="819525"/>
            <a:ext cx="2353200" cy="39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CO" sz="2000">
                <a:solidFill>
                  <a:schemeClr val="lt1"/>
                </a:solidFill>
              </a:rPr>
              <a:t>INVENTARIO</a:t>
            </a:r>
            <a:endParaRPr i="0" sz="2000" u="none" cap="none" strike="noStrike">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i="0" sz="2000" u="none" cap="none" strike="noStrike">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7e05ea3f50_4_0"/>
          <p:cNvSpPr txBox="1"/>
          <p:nvPr>
            <p:ph type="title"/>
          </p:nvPr>
        </p:nvSpPr>
        <p:spPr>
          <a:xfrm>
            <a:off x="838200" y="114300"/>
            <a:ext cx="10515600" cy="106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s-CO">
                <a:solidFill>
                  <a:schemeClr val="lt1"/>
                </a:solidFill>
              </a:rPr>
              <a:t>Requisitos Funcionales</a:t>
            </a:r>
            <a:endParaRPr b="1">
              <a:solidFill>
                <a:schemeClr val="lt1"/>
              </a:solidFill>
            </a:endParaRPr>
          </a:p>
        </p:txBody>
      </p:sp>
      <p:sp>
        <p:nvSpPr>
          <p:cNvPr id="266" name="Google Shape;266;g27e05ea3f50_4_0"/>
          <p:cNvSpPr txBox="1"/>
          <p:nvPr/>
        </p:nvSpPr>
        <p:spPr>
          <a:xfrm>
            <a:off x="3543300" y="1047750"/>
            <a:ext cx="51054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MÓDULO DE VENTA</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267" name="Google Shape;267;g27e05ea3f50_4_0"/>
          <p:cNvSpPr txBox="1"/>
          <p:nvPr/>
        </p:nvSpPr>
        <p:spPr>
          <a:xfrm>
            <a:off x="5542575" y="114298"/>
            <a:ext cx="6092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br>
              <a:rPr b="1" i="0" lang="es-CO" sz="1400" u="none" cap="none" strike="noStrike">
                <a:solidFill>
                  <a:srgbClr val="000000"/>
                </a:solidFill>
                <a:latin typeface="Arial"/>
                <a:ea typeface="Arial"/>
                <a:cs typeface="Arial"/>
                <a:sym typeface="Arial"/>
              </a:rPr>
            </a:br>
            <a:endParaRPr b="1" i="0" sz="1400" u="none" cap="none" strike="noStrike">
              <a:solidFill>
                <a:srgbClr val="000000"/>
              </a:solidFill>
              <a:latin typeface="Arial"/>
              <a:ea typeface="Arial"/>
              <a:cs typeface="Arial"/>
              <a:sym typeface="Arial"/>
            </a:endParaRPr>
          </a:p>
        </p:txBody>
      </p:sp>
      <p:pic>
        <p:nvPicPr>
          <p:cNvPr id="268" name="Google Shape;268;g27e05ea3f50_4_0"/>
          <p:cNvPicPr preferRelativeResize="0"/>
          <p:nvPr/>
        </p:nvPicPr>
        <p:blipFill>
          <a:blip r:embed="rId3">
            <a:alphaModFix/>
          </a:blip>
          <a:stretch>
            <a:fillRect/>
          </a:stretch>
        </p:blipFill>
        <p:spPr>
          <a:xfrm>
            <a:off x="0" y="2977275"/>
            <a:ext cx="12192000" cy="1619256"/>
          </a:xfrm>
          <a:prstGeom prst="rect">
            <a:avLst/>
          </a:prstGeom>
          <a:noFill/>
          <a:ln>
            <a:noFill/>
          </a:ln>
        </p:spPr>
      </p:pic>
      <p:sp>
        <p:nvSpPr>
          <p:cNvPr id="269" name="Google Shape;269;g27e05ea3f50_4_0"/>
          <p:cNvSpPr/>
          <p:nvPr/>
        </p:nvSpPr>
        <p:spPr>
          <a:xfrm>
            <a:off x="8300854" y="110481"/>
            <a:ext cx="1317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70" name="Google Shape;270;g27e05ea3f50_4_0"/>
          <p:cNvSpPr/>
          <p:nvPr/>
        </p:nvSpPr>
        <p:spPr>
          <a:xfrm>
            <a:off x="8723171" y="460597"/>
            <a:ext cx="338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s-CO" sz="3600">
                <a:solidFill>
                  <a:schemeClr val="lt1"/>
                </a:solidFill>
              </a:rPr>
              <a:t>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456236" y="-54894"/>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Requerimientos No Funcionales</a:t>
            </a:r>
            <a:endParaRPr b="0" i="0" sz="1800" u="none" cap="none" strike="noStrike">
              <a:solidFill>
                <a:srgbClr val="000000"/>
              </a:solidFill>
              <a:latin typeface="Arial"/>
              <a:ea typeface="Arial"/>
              <a:cs typeface="Arial"/>
              <a:sym typeface="Arial"/>
            </a:endParaRPr>
          </a:p>
        </p:txBody>
      </p:sp>
      <p:pic>
        <p:nvPicPr>
          <p:cNvPr id="276" name="Google Shape;276;p38"/>
          <p:cNvPicPr preferRelativeResize="0"/>
          <p:nvPr/>
        </p:nvPicPr>
        <p:blipFill>
          <a:blip r:embed="rId3">
            <a:alphaModFix/>
          </a:blip>
          <a:stretch>
            <a:fillRect/>
          </a:stretch>
        </p:blipFill>
        <p:spPr>
          <a:xfrm>
            <a:off x="0" y="1668757"/>
            <a:ext cx="12192000" cy="54400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4763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sp>
        <p:nvSpPr>
          <p:cNvPr id="282" name="Google Shape;282;p39"/>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83" name="Google Shape;283;p39"/>
          <p:cNvSpPr/>
          <p:nvPr/>
        </p:nvSpPr>
        <p:spPr>
          <a:xfrm>
            <a:off x="8657975" y="289650"/>
            <a:ext cx="5631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pic>
        <p:nvPicPr>
          <p:cNvPr id="284" name="Google Shape;284;p39"/>
          <p:cNvPicPr preferRelativeResize="0"/>
          <p:nvPr/>
        </p:nvPicPr>
        <p:blipFill>
          <a:blip r:embed="rId3">
            <a:alphaModFix/>
          </a:blip>
          <a:stretch>
            <a:fillRect/>
          </a:stretch>
        </p:blipFill>
        <p:spPr>
          <a:xfrm>
            <a:off x="692500" y="1533204"/>
            <a:ext cx="10515600" cy="5085548"/>
          </a:xfrm>
          <a:prstGeom prst="rect">
            <a:avLst/>
          </a:prstGeom>
          <a:noFill/>
          <a:ln>
            <a:noFill/>
          </a:ln>
        </p:spPr>
      </p:pic>
      <p:sp>
        <p:nvSpPr>
          <p:cNvPr id="285" name="Google Shape;285;p39"/>
          <p:cNvSpPr txBox="1"/>
          <p:nvPr/>
        </p:nvSpPr>
        <p:spPr>
          <a:xfrm>
            <a:off x="8366350" y="884900"/>
            <a:ext cx="1749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O" sz="2000">
                <a:solidFill>
                  <a:schemeClr val="lt1"/>
                </a:solidFill>
              </a:rPr>
              <a:t>VENTAS</a:t>
            </a:r>
            <a:endParaRPr sz="2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sp>
        <p:nvSpPr>
          <p:cNvPr id="291" name="Google Shape;291;p40"/>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92" name="Google Shape;292;p40"/>
          <p:cNvSpPr/>
          <p:nvPr/>
        </p:nvSpPr>
        <p:spPr>
          <a:xfrm>
            <a:off x="8723175" y="362000"/>
            <a:ext cx="338700" cy="603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93" name="Google Shape;293;p40"/>
          <p:cNvSpPr txBox="1"/>
          <p:nvPr/>
        </p:nvSpPr>
        <p:spPr>
          <a:xfrm>
            <a:off x="53450" y="1496300"/>
            <a:ext cx="12059400" cy="525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4" name="Google Shape;294;p40"/>
          <p:cNvSpPr txBox="1"/>
          <p:nvPr/>
        </p:nvSpPr>
        <p:spPr>
          <a:xfrm>
            <a:off x="37900" y="1515575"/>
            <a:ext cx="12192000" cy="52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95" name="Google Shape;295;p40"/>
          <p:cNvPicPr preferRelativeResize="0"/>
          <p:nvPr/>
        </p:nvPicPr>
        <p:blipFill>
          <a:blip r:embed="rId3">
            <a:alphaModFix/>
          </a:blip>
          <a:stretch>
            <a:fillRect/>
          </a:stretch>
        </p:blipFill>
        <p:spPr>
          <a:xfrm>
            <a:off x="2305137" y="1436050"/>
            <a:ext cx="7077687" cy="5448299"/>
          </a:xfrm>
          <a:prstGeom prst="rect">
            <a:avLst/>
          </a:prstGeom>
          <a:noFill/>
          <a:ln>
            <a:noFill/>
          </a:ln>
        </p:spPr>
      </p:pic>
      <p:sp>
        <p:nvSpPr>
          <p:cNvPr id="296" name="Google Shape;296;p40"/>
          <p:cNvSpPr txBox="1"/>
          <p:nvPr/>
        </p:nvSpPr>
        <p:spPr>
          <a:xfrm>
            <a:off x="7974175" y="945250"/>
            <a:ext cx="21318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O" sz="2000">
                <a:solidFill>
                  <a:schemeClr val="lt1"/>
                </a:solidFill>
              </a:rPr>
              <a:t>PRODUCCIÓN</a:t>
            </a:r>
            <a:endParaRPr sz="19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sp>
        <p:nvSpPr>
          <p:cNvPr id="302" name="Google Shape;302;p41"/>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303" name="Google Shape;303;p41"/>
          <p:cNvSpPr/>
          <p:nvPr/>
        </p:nvSpPr>
        <p:spPr>
          <a:xfrm>
            <a:off x="8723175" y="281551"/>
            <a:ext cx="338700" cy="56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04" name="Google Shape;304;p41"/>
          <p:cNvSpPr txBox="1"/>
          <p:nvPr/>
        </p:nvSpPr>
        <p:spPr>
          <a:xfrm>
            <a:off x="208400" y="1686075"/>
            <a:ext cx="11139600" cy="494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p41"/>
          <p:cNvSpPr txBox="1"/>
          <p:nvPr/>
        </p:nvSpPr>
        <p:spPr>
          <a:xfrm>
            <a:off x="-13175" y="1495450"/>
            <a:ext cx="12192000" cy="52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6" name="Google Shape;306;p41"/>
          <p:cNvSpPr txBox="1"/>
          <p:nvPr/>
        </p:nvSpPr>
        <p:spPr>
          <a:xfrm>
            <a:off x="46125" y="1495450"/>
            <a:ext cx="12036000" cy="52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07" name="Google Shape;307;p41"/>
          <p:cNvPicPr preferRelativeResize="0"/>
          <p:nvPr/>
        </p:nvPicPr>
        <p:blipFill>
          <a:blip r:embed="rId3">
            <a:alphaModFix/>
          </a:blip>
          <a:stretch>
            <a:fillRect/>
          </a:stretch>
        </p:blipFill>
        <p:spPr>
          <a:xfrm>
            <a:off x="1971675" y="1436038"/>
            <a:ext cx="8667750" cy="5000625"/>
          </a:xfrm>
          <a:prstGeom prst="rect">
            <a:avLst/>
          </a:prstGeom>
          <a:noFill/>
          <a:ln>
            <a:noFill/>
          </a:ln>
        </p:spPr>
      </p:pic>
      <p:sp>
        <p:nvSpPr>
          <p:cNvPr id="308" name="Google Shape;308;p41"/>
          <p:cNvSpPr txBox="1"/>
          <p:nvPr/>
        </p:nvSpPr>
        <p:spPr>
          <a:xfrm>
            <a:off x="8175300" y="845711"/>
            <a:ext cx="1680000" cy="3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O" sz="2000">
                <a:solidFill>
                  <a:schemeClr val="lt1"/>
                </a:solidFill>
              </a:rPr>
              <a:t>LOGÍSTICA</a:t>
            </a:r>
            <a:endParaRPr sz="20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sp>
        <p:nvSpPr>
          <p:cNvPr id="314" name="Google Shape;314;p42"/>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s-CO">
                <a:solidFill>
                  <a:schemeClr val="lt1"/>
                </a:solidFill>
              </a:rPr>
              <a:t>M Ó D U L O</a:t>
            </a:r>
            <a:endParaRPr b="0" i="0" sz="1400" u="none" cap="none" strike="noStrike">
              <a:solidFill>
                <a:schemeClr val="lt1"/>
              </a:solidFill>
              <a:latin typeface="Arial"/>
              <a:ea typeface="Arial"/>
              <a:cs typeface="Arial"/>
              <a:sym typeface="Arial"/>
            </a:endParaRPr>
          </a:p>
        </p:txBody>
      </p:sp>
      <p:sp>
        <p:nvSpPr>
          <p:cNvPr id="315" name="Google Shape;315;p42"/>
          <p:cNvSpPr/>
          <p:nvPr/>
        </p:nvSpPr>
        <p:spPr>
          <a:xfrm>
            <a:off x="8723175" y="301674"/>
            <a:ext cx="338700" cy="59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pic>
        <p:nvPicPr>
          <p:cNvPr id="316" name="Google Shape;316;p42"/>
          <p:cNvPicPr preferRelativeResize="0"/>
          <p:nvPr/>
        </p:nvPicPr>
        <p:blipFill rotWithShape="1">
          <a:blip r:embed="rId3">
            <a:alphaModFix/>
          </a:blip>
          <a:srcRect b="0" l="0" r="0" t="0"/>
          <a:stretch/>
        </p:blipFill>
        <p:spPr>
          <a:xfrm>
            <a:off x="1804525" y="1436175"/>
            <a:ext cx="7692250" cy="5421825"/>
          </a:xfrm>
          <a:prstGeom prst="rect">
            <a:avLst/>
          </a:prstGeom>
          <a:noFill/>
          <a:ln>
            <a:noFill/>
          </a:ln>
        </p:spPr>
      </p:pic>
      <p:sp>
        <p:nvSpPr>
          <p:cNvPr id="317" name="Google Shape;317;p42"/>
          <p:cNvSpPr txBox="1"/>
          <p:nvPr/>
        </p:nvSpPr>
        <p:spPr>
          <a:xfrm>
            <a:off x="8165225" y="868825"/>
            <a:ext cx="2131800" cy="42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O" sz="2000">
                <a:solidFill>
                  <a:schemeClr val="lt1"/>
                </a:solidFill>
              </a:rPr>
              <a:t>INVENTARIO</a:t>
            </a:r>
            <a:endParaRPr sz="20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Imagen que contiene Interfaz de usuario gráfica&#10;&#10;Descripción generada automáticamente" id="322" name="Google Shape;322;p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cxnSp>
        <p:nvCxnSpPr>
          <p:cNvPr id="113" name="Google Shape;113;p7"/>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14" name="Google Shape;114;p7"/>
          <p:cNvSpPr txBox="1"/>
          <p:nvPr/>
        </p:nvSpPr>
        <p:spPr>
          <a:xfrm>
            <a:off x="2577830" y="2398604"/>
            <a:ext cx="82101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Formulación del proyecto:</a:t>
            </a:r>
            <a:endParaRPr b="1" i="0" sz="5400" u="none" cap="none" strike="noStrik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20" name="Google Shape;120;p3"/>
          <p:cNvSpPr txBox="1"/>
          <p:nvPr/>
        </p:nvSpPr>
        <p:spPr>
          <a:xfrm>
            <a:off x="345825" y="1703375"/>
            <a:ext cx="11197200" cy="36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50"/>
              <a:buFont typeface="Arial"/>
              <a:buNone/>
            </a:pPr>
            <a:r>
              <a:rPr b="0" i="0" lang="es-CO" sz="2250" u="none" cap="none" strike="noStrike">
                <a:solidFill>
                  <a:schemeClr val="dk1"/>
                </a:solidFill>
                <a:latin typeface="Arial"/>
                <a:ea typeface="Arial"/>
                <a:cs typeface="Arial"/>
                <a:sym typeface="Arial"/>
              </a:rPr>
              <a:t>  </a:t>
            </a:r>
            <a:r>
              <a:rPr b="1" i="0" lang="es-CO" sz="2250" u="none" cap="none" strike="noStrike">
                <a:solidFill>
                  <a:schemeClr val="dk1"/>
                </a:solidFill>
                <a:latin typeface="Arial"/>
                <a:ea typeface="Arial"/>
                <a:cs typeface="Arial"/>
                <a:sym typeface="Arial"/>
              </a:rPr>
              <a:t>Ana Styles</a:t>
            </a:r>
            <a:endParaRPr b="1" i="0" sz="2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50"/>
              <a:buFont typeface="Arial"/>
              <a:buNone/>
            </a:pPr>
            <a:r>
              <a:rPr b="0" i="0" lang="es-CO" sz="1950" u="none" cap="none" strike="noStrike">
                <a:solidFill>
                  <a:schemeClr val="dk1"/>
                </a:solidFill>
                <a:latin typeface="Arial"/>
                <a:ea typeface="Arial"/>
                <a:cs typeface="Arial"/>
                <a:sym typeface="Arial"/>
              </a:rPr>
              <a:t>La empresa "Ana Style" se a dedicado desde el primer trimestre del año 2023 a la producción y distribución de ropa y está ubicada en el barrio perdomo.</a:t>
            </a:r>
            <a:endParaRPr b="0" i="0" sz="19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50"/>
              <a:buFont typeface="Arial"/>
              <a:buNone/>
            </a:pPr>
            <a:r>
              <a:rPr b="0" i="0" lang="es-CO" sz="1950" u="none" cap="none" strike="noStrike">
                <a:solidFill>
                  <a:schemeClr val="dk1"/>
                </a:solidFill>
                <a:latin typeface="Arial"/>
                <a:ea typeface="Arial"/>
                <a:cs typeface="Arial"/>
                <a:sym typeface="Arial"/>
              </a:rPr>
              <a:t> Desde sus inicios la empresa se dedicó a manejar sus procesos de ventas, logística, producción e inventario de forma manual, la cual como consecuencias tiende a manejar sus pedidos en carpetas físicas con el riesgo de perderse o dañarse, una logística poco orientada con poca información sobre entrega de productos a sus clientes como el retraso de entregas y una coordinación con poco flujo de productos,una producción de productos con poca supervisión y seguimiento de la misma, y un manejo de inventario sin seguimiento óptimo en tiempo real en la llegada de productos nuevos la cual conlleva grandes pérdidas de la misma.</a:t>
            </a:r>
            <a:endParaRPr b="0" i="0" sz="305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26" name="Google Shape;126;p4"/>
          <p:cNvSpPr txBox="1"/>
          <p:nvPr/>
        </p:nvSpPr>
        <p:spPr>
          <a:xfrm>
            <a:off x="456225" y="1873625"/>
            <a:ext cx="11578500" cy="477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CO" sz="1900" u="none" cap="none" strike="noStrike">
                <a:solidFill>
                  <a:srgbClr val="000000"/>
                </a:solidFill>
                <a:latin typeface="Calibri"/>
                <a:ea typeface="Calibri"/>
                <a:cs typeface="Calibri"/>
                <a:sym typeface="Calibri"/>
              </a:rPr>
              <a:t>La implementación de un sistema de gestión de información en la empresa "Ana Style" implica la adopción de una plataforma tecnológica centralizada y automatizada para agilizar las ventas al acceder rápidamente a información esencial sobre productos, precios y clientes. Además, optimiza la logística al permitir el seguimiento de envíos desde la recepción de pedidos hasta la entrega final, evitando retrasos y mejorando la coordinación en la cadena de suministro. En producción, ayuda a gestionar recursos y planificar de manera eficiente para evitar problemas de inventario y escasez de materiales. Este sistema también ofrece un control en tiempo real del inventario, optimizando las existencias y permitiendo ajustes precisos en compras y producción según la demanda.</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O" sz="1900" u="none" cap="none" strike="noStrike">
                <a:solidFill>
                  <a:srgbClr val="000000"/>
                </a:solidFill>
                <a:latin typeface="Calibri"/>
                <a:ea typeface="Calibri"/>
                <a:cs typeface="Calibri"/>
                <a:sym typeface="Calibri"/>
              </a:rPr>
              <a:t> En resumen, la implementación del sistema en "</a:t>
            </a:r>
            <a:r>
              <a:rPr lang="es-CO" sz="1900">
                <a:latin typeface="Calibri"/>
                <a:ea typeface="Calibri"/>
                <a:cs typeface="Calibri"/>
                <a:sym typeface="Calibri"/>
              </a:rPr>
              <a:t>Ana</a:t>
            </a:r>
            <a:r>
              <a:rPr b="0" i="0" lang="es-CO" sz="1900" u="none" cap="none" strike="noStrike">
                <a:solidFill>
                  <a:srgbClr val="000000"/>
                </a:solidFill>
                <a:latin typeface="Calibri"/>
                <a:ea typeface="Calibri"/>
                <a:cs typeface="Calibri"/>
                <a:sym typeface="Calibri"/>
              </a:rPr>
              <a:t> Style" brinda beneficios como mayor eficiencia operativa, reducción de costos, mejora en la atención al cliente y optimización de procesos clave en ventas, logística de entrega, producción e inventario</a:t>
            </a:r>
            <a:r>
              <a:rPr lang="es-CO" sz="1900">
                <a:latin typeface="Calibri"/>
                <a:ea typeface="Calibri"/>
                <a:cs typeface="Calibri"/>
                <a:sym typeface="Calibri"/>
              </a:rPr>
              <a:t>.</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03236" y="786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32" name="Google Shape;132;p5"/>
          <p:cNvSpPr txBox="1"/>
          <p:nvPr/>
        </p:nvSpPr>
        <p:spPr>
          <a:xfrm>
            <a:off x="989575" y="2567100"/>
            <a:ext cx="93429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CO" sz="2500" u="none" cap="none" strike="noStrike">
                <a:solidFill>
                  <a:schemeClr val="dk1"/>
                </a:solidFill>
                <a:latin typeface="Arial"/>
                <a:ea typeface="Arial"/>
                <a:cs typeface="Arial"/>
                <a:sym typeface="Arial"/>
              </a:rPr>
              <a:t>Desarrollar un software para Ana Styles la cual permita la </a:t>
            </a:r>
            <a:r>
              <a:rPr lang="es-CO" sz="2500">
                <a:solidFill>
                  <a:schemeClr val="dk1"/>
                </a:solidFill>
              </a:rPr>
              <a:t>optimización</a:t>
            </a:r>
            <a:r>
              <a:rPr b="0" i="0" lang="es-CO" sz="2500" u="none" cap="none" strike="noStrike">
                <a:solidFill>
                  <a:schemeClr val="dk1"/>
                </a:solidFill>
                <a:latin typeface="Arial"/>
                <a:ea typeface="Arial"/>
                <a:cs typeface="Arial"/>
                <a:sym typeface="Arial"/>
              </a:rPr>
              <a:t> </a:t>
            </a:r>
            <a:r>
              <a:rPr lang="es-CO" sz="2500">
                <a:solidFill>
                  <a:schemeClr val="dk1"/>
                </a:solidFill>
              </a:rPr>
              <a:t>de los</a:t>
            </a:r>
            <a:r>
              <a:rPr b="0" i="0" lang="es-CO" sz="2500" u="none" cap="none" strike="noStrike">
                <a:solidFill>
                  <a:schemeClr val="dk1"/>
                </a:solidFill>
                <a:latin typeface="Arial"/>
                <a:ea typeface="Arial"/>
                <a:cs typeface="Arial"/>
                <a:sym typeface="Arial"/>
              </a:rPr>
              <a:t> procesos de ventas, logistica, produccion e inventario, para si poder brindar un servicio de calidad al cliente y mejor flujo de productos dentro de la empresa </a:t>
            </a:r>
            <a:endParaRPr b="0" i="0" sz="25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8" name="Google Shape;138;p6"/>
          <p:cNvSpPr txBox="1"/>
          <p:nvPr/>
        </p:nvSpPr>
        <p:spPr>
          <a:xfrm>
            <a:off x="638075" y="1832575"/>
            <a:ext cx="9771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Generar </a:t>
            </a:r>
            <a:r>
              <a:rPr b="0" i="0" lang="es-CO" sz="1400" u="none" cap="none" strike="noStrike">
                <a:solidFill>
                  <a:schemeClr val="dk1"/>
                </a:solidFill>
                <a:latin typeface="Arial"/>
                <a:ea typeface="Arial"/>
                <a:cs typeface="Arial"/>
                <a:sym typeface="Arial"/>
              </a:rPr>
              <a:t>el proceso de la venta que permita registrar de manera eficiente, generar informes de ventas y análisis de datos para tomar decisiones estratégicas y mejorar la expectativa del cliente en el proceso de compra.</a:t>
            </a:r>
            <a:endParaRPr b="0" i="0" sz="1400" u="none" cap="none" strike="noStrike">
              <a:solidFill>
                <a:srgbClr val="000000"/>
              </a:solidFill>
              <a:latin typeface="Arial"/>
              <a:ea typeface="Arial"/>
              <a:cs typeface="Arial"/>
              <a:sym typeface="Arial"/>
            </a:endParaRPr>
          </a:p>
        </p:txBody>
      </p:sp>
      <p:sp>
        <p:nvSpPr>
          <p:cNvPr id="139" name="Google Shape;139;p6"/>
          <p:cNvSpPr txBox="1"/>
          <p:nvPr/>
        </p:nvSpPr>
        <p:spPr>
          <a:xfrm>
            <a:off x="638075" y="2768450"/>
            <a:ext cx="9771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Gestionar de manera eficiente y optimizada las entregas de productos, incluyendo la planificación de rutas, seguimiento en tiempo real y comunicación con los clientes. con el fin de organizar los procesos logísticos y mejorar la experiencia del cliente y la recepción de los productos </a:t>
            </a:r>
            <a:endParaRPr b="0" i="0" sz="1400" u="none" cap="none" strike="noStrike">
              <a:solidFill>
                <a:schemeClr val="dk1"/>
              </a:solidFill>
              <a:latin typeface="Arial"/>
              <a:ea typeface="Arial"/>
              <a:cs typeface="Arial"/>
              <a:sym typeface="Arial"/>
            </a:endParaRPr>
          </a:p>
        </p:txBody>
      </p:sp>
      <p:sp>
        <p:nvSpPr>
          <p:cNvPr id="140" name="Google Shape;140;p6"/>
          <p:cNvSpPr txBox="1"/>
          <p:nvPr/>
        </p:nvSpPr>
        <p:spPr>
          <a:xfrm>
            <a:off x="638075" y="3934950"/>
            <a:ext cx="9771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optimizar eficientemente los procesos de producción de ropa, incluyendo la planificación, seguimiento y control de calidad, con el fin de mejorar la eficiencia operativa, reducir lo tiempos para la entrega y garantizar la satisfacción del cliente a un mejor.</a:t>
            </a:r>
            <a:endParaRPr b="0" i="0" sz="1400" u="none" cap="none" strike="noStrike">
              <a:solidFill>
                <a:schemeClr val="dk1"/>
              </a:solidFill>
              <a:latin typeface="Arial"/>
              <a:ea typeface="Arial"/>
              <a:cs typeface="Arial"/>
              <a:sym typeface="Arial"/>
            </a:endParaRPr>
          </a:p>
        </p:txBody>
      </p:sp>
      <p:sp>
        <p:nvSpPr>
          <p:cNvPr id="141" name="Google Shape;141;p6"/>
          <p:cNvSpPr txBox="1"/>
          <p:nvPr/>
        </p:nvSpPr>
        <p:spPr>
          <a:xfrm>
            <a:off x="638075" y="5101450"/>
            <a:ext cx="9771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Controlar de manera eficiente y precisa el inventario, incluyendo el seguimiento en tiempo real y pronóstico, con el fin de reducir los costos asociados al almacenamiento, minimizar las pérdidas por obsolescencia y mejorar la disponibilidad de productos para satisfacer la demanda de los clientes </a:t>
            </a:r>
            <a:endParaRPr b="0" i="0" sz="1400" u="none" cap="none" strike="noStrike">
              <a:solidFill>
                <a:schemeClr val="dk1"/>
              </a:solidFill>
              <a:latin typeface="Arial"/>
              <a:ea typeface="Arial"/>
              <a:cs typeface="Arial"/>
              <a:sym typeface="Arial"/>
            </a:endParaRPr>
          </a:p>
        </p:txBody>
      </p:sp>
      <p:sp>
        <p:nvSpPr>
          <p:cNvPr id="142" name="Google Shape;142;p6"/>
          <p:cNvSpPr txBox="1"/>
          <p:nvPr/>
        </p:nvSpPr>
        <p:spPr>
          <a:xfrm>
            <a:off x="133550" y="1783950"/>
            <a:ext cx="504600" cy="5247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00000"/>
              </a:lnSpc>
              <a:spcBef>
                <a:spcPts val="0"/>
              </a:spcBef>
              <a:spcAft>
                <a:spcPts val="0"/>
              </a:spcAft>
              <a:buClr>
                <a:srgbClr val="000000"/>
              </a:buClr>
              <a:buSzPts val="2700"/>
              <a:buFont typeface="Calibri"/>
              <a:buChar char="●"/>
            </a:pPr>
            <a:r>
              <a:t/>
            </a:r>
            <a:endParaRPr b="0" i="0" sz="2700" u="none" cap="none" strike="noStrike">
              <a:solidFill>
                <a:srgbClr val="000000"/>
              </a:solidFill>
              <a:latin typeface="Calibri"/>
              <a:ea typeface="Calibri"/>
              <a:cs typeface="Calibri"/>
              <a:sym typeface="Calibri"/>
            </a:endParaRPr>
          </a:p>
        </p:txBody>
      </p:sp>
      <p:sp>
        <p:nvSpPr>
          <p:cNvPr id="143" name="Google Shape;143;p6"/>
          <p:cNvSpPr txBox="1"/>
          <p:nvPr/>
        </p:nvSpPr>
        <p:spPr>
          <a:xfrm>
            <a:off x="133550" y="2919200"/>
            <a:ext cx="582000" cy="524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Calibri"/>
              <a:buChar char="●"/>
            </a:pPr>
            <a:r>
              <a:t/>
            </a:r>
            <a:endParaRPr b="0" i="0" sz="2200" u="none" cap="none" strike="noStrike">
              <a:solidFill>
                <a:srgbClr val="000000"/>
              </a:solidFill>
              <a:latin typeface="Calibri"/>
              <a:ea typeface="Calibri"/>
              <a:cs typeface="Calibri"/>
              <a:sym typeface="Calibri"/>
            </a:endParaRPr>
          </a:p>
        </p:txBody>
      </p:sp>
      <p:sp>
        <p:nvSpPr>
          <p:cNvPr id="144" name="Google Shape;144;p6"/>
          <p:cNvSpPr txBox="1"/>
          <p:nvPr/>
        </p:nvSpPr>
        <p:spPr>
          <a:xfrm>
            <a:off x="209875" y="3978150"/>
            <a:ext cx="458100" cy="7254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00000"/>
              </a:lnSpc>
              <a:spcBef>
                <a:spcPts val="0"/>
              </a:spcBef>
              <a:spcAft>
                <a:spcPts val="0"/>
              </a:spcAft>
              <a:buClr>
                <a:srgbClr val="000000"/>
              </a:buClr>
              <a:buSzPts val="2700"/>
              <a:buFont typeface="Calibri"/>
              <a:buChar char="●"/>
            </a:pPr>
            <a:r>
              <a:t/>
            </a:r>
            <a:endParaRPr b="0" i="0" sz="2700" u="none" cap="none" strike="noStrike">
              <a:solidFill>
                <a:srgbClr val="000000"/>
              </a:solidFill>
              <a:latin typeface="Calibri"/>
              <a:ea typeface="Calibri"/>
              <a:cs typeface="Calibri"/>
              <a:sym typeface="Calibri"/>
            </a:endParaRPr>
          </a:p>
        </p:txBody>
      </p:sp>
      <p:sp>
        <p:nvSpPr>
          <p:cNvPr id="145" name="Google Shape;145;p6"/>
          <p:cNvSpPr txBox="1"/>
          <p:nvPr/>
        </p:nvSpPr>
        <p:spPr>
          <a:xfrm>
            <a:off x="210000" y="5132475"/>
            <a:ext cx="458100" cy="6870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00000"/>
              </a:lnSpc>
              <a:spcBef>
                <a:spcPts val="0"/>
              </a:spcBef>
              <a:spcAft>
                <a:spcPts val="0"/>
              </a:spcAft>
              <a:buClr>
                <a:srgbClr val="000000"/>
              </a:buClr>
              <a:buSzPts val="2700"/>
              <a:buFont typeface="Calibri"/>
              <a:buChar char="●"/>
            </a:pPr>
            <a:r>
              <a:t/>
            </a:r>
            <a:endParaRPr b="0" i="0" sz="27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7e05ea3f50_2_3"/>
          <p:cNvSpPr txBox="1"/>
          <p:nvPr>
            <p:ph type="title"/>
          </p:nvPr>
        </p:nvSpPr>
        <p:spPr>
          <a:xfrm>
            <a:off x="517200" y="1316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CO">
                <a:solidFill>
                  <a:schemeClr val="lt1"/>
                </a:solidFill>
              </a:rPr>
              <a:t>Alcance</a:t>
            </a:r>
            <a:endParaRPr>
              <a:solidFill>
                <a:schemeClr val="lt1"/>
              </a:solidFill>
            </a:endParaRPr>
          </a:p>
        </p:txBody>
      </p:sp>
      <p:sp>
        <p:nvSpPr>
          <p:cNvPr id="152" name="Google Shape;152;g27e05ea3f50_2_3"/>
          <p:cNvSpPr txBox="1"/>
          <p:nvPr/>
        </p:nvSpPr>
        <p:spPr>
          <a:xfrm>
            <a:off x="293400" y="1527250"/>
            <a:ext cx="10828800" cy="50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CO" sz="1900" u="none" cap="none" strike="noStrike">
                <a:solidFill>
                  <a:schemeClr val="dk1"/>
                </a:solidFill>
                <a:latin typeface="Arial"/>
                <a:ea typeface="Arial"/>
                <a:cs typeface="Arial"/>
                <a:sym typeface="Arial"/>
              </a:rPr>
              <a:t>El sistema de gestión de información en "Ana Style" incluirá un alcance de comercio en línea que abarcara catálogos de ropa, carrito de compras, gestión de clientes, facturación y generación de facturas.Además, contará con un servicio de seguimiento de productos, incluyendo devoluciones, cálculos de costos de envío y envío de reportes por correo electrónico sobre el estado de los productos a los clientes. También se implementarán asignaciones para los transportistas encargados de la entrega de los productos.El sistema permitirá supervisar la gestión de la fabricación de los productos, controlando las materias primas utilizadas en la producción y garantizando un control de calidad adecuado. Se generarán informes sobre la calidad de los productos para su análisis y mejora continua.Asimismo, se contará con un control de inventario que permitirá gestionar las entradas y salidas de los productos vendidos. Habrá una alerta automática para el abastecimiento del inventario, se registran historiales de transacciones y se generarán informes sobre la obsolescencia de productos para tomar decisiones estratégicas.</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cxnSp>
        <p:nvCxnSpPr>
          <p:cNvPr id="158" name="Google Shape;158;p26"/>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59" name="Google Shape;159;p26"/>
          <p:cNvSpPr txBox="1"/>
          <p:nvPr/>
        </p:nvSpPr>
        <p:spPr>
          <a:xfrm>
            <a:off x="2577830" y="2398604"/>
            <a:ext cx="82101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Soporte E-licitación</a:t>
            </a:r>
            <a:endParaRPr b="1" i="0" sz="5400" u="none" cap="none" strike="noStrike">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coreProperties>
</file>