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73617f83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73617f83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73617f83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73617f83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3617f83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73617f83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73617f837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73617f83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73617f83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73617f83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73617f837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73617f837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73617f83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73617f83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73617f83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73617f83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73617f837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73617f837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fd0e2201d1526b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fd0e2201d1526b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ncepto.de/observacion/" TargetMode="External"/><Relationship Id="rId4" Type="http://schemas.openxmlformats.org/officeDocument/2006/relationships/hyperlink" Target="https://www.postgradoune.edu.pe/pdf/documentos-academicos/ciencias-de-la-educacion/23.pdf" TargetMode="External"/><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ncepto.de/contexto/"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Metodo Recolección de Datos</a:t>
            </a:r>
            <a:endParaRPr/>
          </a:p>
        </p:txBody>
      </p:sp>
      <p:sp>
        <p:nvSpPr>
          <p:cNvPr id="135" name="Google Shape;135;p13"/>
          <p:cNvSpPr txBox="1"/>
          <p:nvPr>
            <p:ph idx="1" type="subTitle"/>
          </p:nvPr>
        </p:nvSpPr>
        <p:spPr>
          <a:xfrm>
            <a:off x="4695300" y="4089400"/>
            <a:ext cx="27012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400"/>
              <a:t>Observación</a:t>
            </a:r>
            <a:endParaRPr sz="2400"/>
          </a:p>
        </p:txBody>
      </p:sp>
      <p:sp>
        <p:nvSpPr>
          <p:cNvPr id="136" name="Google Shape;136;p13"/>
          <p:cNvSpPr txBox="1"/>
          <p:nvPr>
            <p:ph idx="1" type="subTitle"/>
          </p:nvPr>
        </p:nvSpPr>
        <p:spPr>
          <a:xfrm>
            <a:off x="377300" y="3946150"/>
            <a:ext cx="3638700" cy="792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s-419"/>
              <a:t>Nombres</a:t>
            </a:r>
            <a:endParaRPr/>
          </a:p>
          <a:p>
            <a:pPr indent="0" lvl="0" marL="0" rtl="0" algn="l">
              <a:spcBef>
                <a:spcPts val="0"/>
              </a:spcBef>
              <a:spcAft>
                <a:spcPts val="0"/>
              </a:spcAft>
              <a:buNone/>
            </a:pPr>
            <a:r>
              <a:rPr lang="es-419"/>
              <a:t>Andres Lopez, Bryan Mutis, </a:t>
            </a:r>
            <a:endParaRPr/>
          </a:p>
          <a:p>
            <a:pPr indent="0" lvl="0" marL="0" rtl="0" algn="l">
              <a:spcBef>
                <a:spcPts val="0"/>
              </a:spcBef>
              <a:spcAft>
                <a:spcPts val="0"/>
              </a:spcAft>
              <a:buNone/>
            </a:pPr>
            <a:r>
              <a:rPr lang="es-419"/>
              <a:t>Mafe Pardo,  Dilan Garrido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nvSpPr>
        <p:spPr>
          <a:xfrm>
            <a:off x="1750350" y="418750"/>
            <a:ext cx="5787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400">
                <a:solidFill>
                  <a:schemeClr val="lt1"/>
                </a:solidFill>
                <a:latin typeface="Lato"/>
                <a:ea typeface="Lato"/>
                <a:cs typeface="Lato"/>
                <a:sym typeface="Lato"/>
              </a:rPr>
              <a:t>Requisitos que deben cumplir las observaciones</a:t>
            </a:r>
            <a:endParaRPr b="1" sz="2400">
              <a:solidFill>
                <a:schemeClr val="lt1"/>
              </a:solidFill>
              <a:latin typeface="Lato"/>
              <a:ea typeface="Lato"/>
              <a:cs typeface="Lato"/>
              <a:sym typeface="Lato"/>
            </a:endParaRPr>
          </a:p>
        </p:txBody>
      </p:sp>
      <p:sp>
        <p:nvSpPr>
          <p:cNvPr id="204" name="Google Shape;204;p22"/>
          <p:cNvSpPr txBox="1"/>
          <p:nvPr/>
        </p:nvSpPr>
        <p:spPr>
          <a:xfrm>
            <a:off x="1793250" y="1578475"/>
            <a:ext cx="612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Tener </a:t>
            </a:r>
            <a:r>
              <a:rPr lang="es-419">
                <a:solidFill>
                  <a:schemeClr val="lt1"/>
                </a:solidFill>
                <a:latin typeface="Lato"/>
                <a:ea typeface="Lato"/>
                <a:cs typeface="Lato"/>
                <a:sym typeface="Lato"/>
              </a:rPr>
              <a:t>propósitos</a:t>
            </a:r>
            <a:r>
              <a:rPr lang="es-419">
                <a:solidFill>
                  <a:schemeClr val="lt1"/>
                </a:solidFill>
                <a:latin typeface="Lato"/>
                <a:ea typeface="Lato"/>
                <a:cs typeface="Lato"/>
                <a:sym typeface="Lato"/>
              </a:rPr>
              <a:t> claros y bien definidos.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s-419">
                <a:solidFill>
                  <a:schemeClr val="lt1"/>
                </a:solidFill>
                <a:latin typeface="Lato"/>
                <a:ea typeface="Lato"/>
                <a:cs typeface="Lato"/>
                <a:sym typeface="Lato"/>
              </a:rPr>
              <a:t>Proyectarse hacia un plan </a:t>
            </a:r>
            <a:r>
              <a:rPr lang="es-419">
                <a:solidFill>
                  <a:schemeClr val="lt1"/>
                </a:solidFill>
                <a:latin typeface="Lato"/>
                <a:ea typeface="Lato"/>
                <a:cs typeface="Lato"/>
                <a:sym typeface="Lato"/>
              </a:rPr>
              <a:t>específico</a:t>
            </a:r>
            <a:r>
              <a:rPr lang="es-419">
                <a:solidFill>
                  <a:schemeClr val="lt1"/>
                </a:solidFill>
                <a:latin typeface="Lato"/>
                <a:ea typeface="Lato"/>
                <a:cs typeface="Lato"/>
                <a:sym typeface="Lato"/>
              </a:rPr>
              <a:t> y definido, y un esquema de trabajo claro y definido, y un esquema de trabajo claro y orientado a cumplir los objetivos.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s-419">
                <a:solidFill>
                  <a:schemeClr val="lt1"/>
                </a:solidFill>
                <a:latin typeface="Lato"/>
                <a:ea typeface="Lato"/>
                <a:cs typeface="Lato"/>
                <a:sym typeface="Lato"/>
              </a:rPr>
              <a:t>Estar sujeta a comprobación</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s-419">
                <a:solidFill>
                  <a:schemeClr val="lt1"/>
                </a:solidFill>
                <a:latin typeface="Lato"/>
                <a:ea typeface="Lato"/>
                <a:cs typeface="Lato"/>
                <a:sym typeface="Lato"/>
              </a:rPr>
              <a:t>Poderse controlar sistemáticamente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s-419">
                <a:solidFill>
                  <a:schemeClr val="lt1"/>
                </a:solidFill>
                <a:latin typeface="Lato"/>
                <a:ea typeface="Lato"/>
                <a:cs typeface="Lato"/>
                <a:sym typeface="Lato"/>
              </a:rPr>
              <a:t>Reunir</a:t>
            </a:r>
            <a:r>
              <a:rPr lang="es-419">
                <a:solidFill>
                  <a:schemeClr val="lt1"/>
                </a:solidFill>
                <a:latin typeface="Lato"/>
                <a:ea typeface="Lato"/>
                <a:cs typeface="Lato"/>
                <a:sym typeface="Lato"/>
              </a:rPr>
              <a:t> los requisitos </a:t>
            </a:r>
            <a:r>
              <a:rPr lang="es-419">
                <a:solidFill>
                  <a:schemeClr val="lt1"/>
                </a:solidFill>
                <a:latin typeface="Lato"/>
                <a:ea typeface="Lato"/>
                <a:cs typeface="Lato"/>
                <a:sym typeface="Lato"/>
              </a:rPr>
              <a:t>básicos</a:t>
            </a:r>
            <a:r>
              <a:rPr lang="es-419">
                <a:solidFill>
                  <a:schemeClr val="lt1"/>
                </a:solidFill>
                <a:latin typeface="Lato"/>
                <a:ea typeface="Lato"/>
                <a:cs typeface="Lato"/>
                <a:sym typeface="Lato"/>
              </a:rPr>
              <a:t> de confiabilidad y validez.</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s-419">
                <a:solidFill>
                  <a:schemeClr val="lt1"/>
                </a:solidFill>
                <a:latin typeface="Lato"/>
                <a:ea typeface="Lato"/>
                <a:cs typeface="Lato"/>
                <a:sym typeface="Lato"/>
              </a:rPr>
              <a:t>Plasmar sus resultados por escrito</a:t>
            </a:r>
            <a:endParaRPr>
              <a:solidFill>
                <a:schemeClr val="lt1"/>
              </a:solidFill>
              <a:latin typeface="Lato"/>
              <a:ea typeface="Lato"/>
              <a:cs typeface="Lato"/>
              <a:sym typeface="Lato"/>
            </a:endParaRPr>
          </a:p>
        </p:txBody>
      </p:sp>
      <p:pic>
        <p:nvPicPr>
          <p:cNvPr id="205" name="Google Shape;205;p22"/>
          <p:cNvPicPr preferRelativeResize="0"/>
          <p:nvPr/>
        </p:nvPicPr>
        <p:blipFill>
          <a:blip r:embed="rId3">
            <a:alphaModFix/>
          </a:blip>
          <a:stretch>
            <a:fillRect/>
          </a:stretch>
        </p:blipFill>
        <p:spPr>
          <a:xfrm>
            <a:off x="249925" y="3377625"/>
            <a:ext cx="1555700" cy="155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idx="1" type="body"/>
          </p:nvPr>
        </p:nvSpPr>
        <p:spPr>
          <a:xfrm>
            <a:off x="1297500" y="1567550"/>
            <a:ext cx="7038900" cy="10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solidFill>
                  <a:schemeClr val="hlink"/>
                </a:solidFill>
                <a:hlinkClick r:id="rId3"/>
              </a:rPr>
              <a:t>https://concepto.de/observacion/</a:t>
            </a:r>
            <a:endParaRPr/>
          </a:p>
          <a:p>
            <a:pPr indent="0" lvl="0" marL="0" rtl="0" algn="l">
              <a:spcBef>
                <a:spcPts val="1200"/>
              </a:spcBef>
              <a:spcAft>
                <a:spcPts val="1200"/>
              </a:spcAft>
              <a:buNone/>
            </a:pPr>
            <a:r>
              <a:rPr lang="es-419" u="sng">
                <a:solidFill>
                  <a:schemeClr val="hlink"/>
                </a:solidFill>
                <a:hlinkClick r:id="rId4"/>
              </a:rPr>
              <a:t>https://www.postgradoune.edu.pe/pdf/documentos-academicos/ciencias-de-la-educacion/23.pdf</a:t>
            </a:r>
            <a:r>
              <a:rPr lang="es-419"/>
              <a:t> </a:t>
            </a:r>
            <a:endParaRPr/>
          </a:p>
        </p:txBody>
      </p:sp>
      <p:pic>
        <p:nvPicPr>
          <p:cNvPr id="211" name="Google Shape;211;p23"/>
          <p:cNvPicPr preferRelativeResize="0"/>
          <p:nvPr/>
        </p:nvPicPr>
        <p:blipFill>
          <a:blip r:embed="rId5">
            <a:alphaModFix/>
          </a:blip>
          <a:stretch>
            <a:fillRect/>
          </a:stretch>
        </p:blipFill>
        <p:spPr>
          <a:xfrm>
            <a:off x="249925" y="3377625"/>
            <a:ext cx="1555700" cy="1555700"/>
          </a:xfrm>
          <a:prstGeom prst="rect">
            <a:avLst/>
          </a:prstGeom>
          <a:noFill/>
          <a:ln>
            <a:noFill/>
          </a:ln>
        </p:spPr>
      </p:pic>
      <p:sp>
        <p:nvSpPr>
          <p:cNvPr id="212" name="Google Shape;21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Referencias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94375" y="4968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500"/>
              </a:spcBef>
              <a:spcAft>
                <a:spcPts val="0"/>
              </a:spcAft>
              <a:buNone/>
            </a:pPr>
            <a:r>
              <a:rPr lang="es-419" sz="3750">
                <a:latin typeface="Arial"/>
                <a:ea typeface="Arial"/>
                <a:cs typeface="Arial"/>
                <a:sym typeface="Arial"/>
              </a:rPr>
              <a:t>Observación directa</a:t>
            </a:r>
            <a:endParaRPr sz="3750">
              <a:latin typeface="Arial"/>
              <a:ea typeface="Arial"/>
              <a:cs typeface="Arial"/>
              <a:sym typeface="Arial"/>
            </a:endParaRPr>
          </a:p>
          <a:p>
            <a:pPr indent="0" lvl="0" marL="0" rtl="0" algn="l">
              <a:spcBef>
                <a:spcPts val="1800"/>
              </a:spcBef>
              <a:spcAft>
                <a:spcPts val="0"/>
              </a:spcAft>
              <a:buNone/>
            </a:pPr>
            <a:r>
              <a:t/>
            </a:r>
            <a:endParaRPr/>
          </a:p>
        </p:txBody>
      </p:sp>
      <p:sp>
        <p:nvSpPr>
          <p:cNvPr id="142" name="Google Shape;142;p14"/>
          <p:cNvSpPr txBox="1"/>
          <p:nvPr>
            <p:ph idx="1" type="body"/>
          </p:nvPr>
        </p:nvSpPr>
        <p:spPr>
          <a:xfrm>
            <a:off x="1198575" y="15259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350">
                <a:latin typeface="Merriweather"/>
                <a:ea typeface="Merriweather"/>
                <a:cs typeface="Merriweather"/>
                <a:sym typeface="Merriweather"/>
              </a:rPr>
              <a:t>El método de observación directa es un método de recolección de datos que consiste básicamente en observar el objeto de estudio dentro de una situación particular. Todo esto se hace sin necesidad de intervenir o alterar el ambiente en el que se desenvuelve el objeto.</a:t>
            </a:r>
            <a:endParaRPr/>
          </a:p>
        </p:txBody>
      </p:sp>
      <p:pic>
        <p:nvPicPr>
          <p:cNvPr id="143" name="Google Shape;143;p14"/>
          <p:cNvPicPr preferRelativeResize="0"/>
          <p:nvPr/>
        </p:nvPicPr>
        <p:blipFill>
          <a:blip r:embed="rId3">
            <a:alphaModFix/>
          </a:blip>
          <a:stretch>
            <a:fillRect/>
          </a:stretch>
        </p:blipFill>
        <p:spPr>
          <a:xfrm>
            <a:off x="4246600" y="2781875"/>
            <a:ext cx="2452475" cy="179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94375" y="4968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500"/>
              </a:spcBef>
              <a:spcAft>
                <a:spcPts val="0"/>
              </a:spcAft>
              <a:buNone/>
            </a:pPr>
            <a:r>
              <a:rPr lang="es-419" sz="3750">
                <a:latin typeface="Arial"/>
                <a:ea typeface="Arial"/>
                <a:cs typeface="Arial"/>
                <a:sym typeface="Arial"/>
              </a:rPr>
              <a:t>Observación Indirecta</a:t>
            </a:r>
            <a:endParaRPr sz="3750">
              <a:latin typeface="Arial"/>
              <a:ea typeface="Arial"/>
              <a:cs typeface="Arial"/>
              <a:sym typeface="Arial"/>
            </a:endParaRPr>
          </a:p>
          <a:p>
            <a:pPr indent="0" lvl="0" marL="0" rtl="0" algn="l">
              <a:spcBef>
                <a:spcPts val="1800"/>
              </a:spcBef>
              <a:spcAft>
                <a:spcPts val="0"/>
              </a:spcAft>
              <a:buNone/>
            </a:pPr>
            <a:r>
              <a:t/>
            </a:r>
            <a:endParaRPr/>
          </a:p>
        </p:txBody>
      </p:sp>
      <p:sp>
        <p:nvSpPr>
          <p:cNvPr id="149" name="Google Shape;149;p15"/>
          <p:cNvSpPr txBox="1"/>
          <p:nvPr>
            <p:ph idx="1" type="body"/>
          </p:nvPr>
        </p:nvSpPr>
        <p:spPr>
          <a:xfrm>
            <a:off x="1198575" y="15259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latin typeface="Arial"/>
                <a:ea typeface="Arial"/>
                <a:cs typeface="Arial"/>
                <a:sym typeface="Arial"/>
              </a:rPr>
              <a:t>En la que es imposible estar en contacto con el fenómeno, pero se lo puede observar a través de otros elementos cercanos o a través de su</a:t>
            </a:r>
            <a:r>
              <a:rPr lang="es-419">
                <a:uFill>
                  <a:noFill/>
                </a:uFill>
                <a:latin typeface="Arial"/>
                <a:ea typeface="Arial"/>
                <a:cs typeface="Arial"/>
                <a:sym typeface="Arial"/>
                <a:hlinkClick r:id="rId3"/>
              </a:rPr>
              <a:t> </a:t>
            </a:r>
            <a:r>
              <a:rPr lang="es-419" sz="1500"/>
              <a:t>contexto.</a:t>
            </a:r>
            <a:endParaRPr sz="1500"/>
          </a:p>
        </p:txBody>
      </p:sp>
      <p:pic>
        <p:nvPicPr>
          <p:cNvPr id="150" name="Google Shape;150;p15"/>
          <p:cNvPicPr preferRelativeResize="0"/>
          <p:nvPr/>
        </p:nvPicPr>
        <p:blipFill>
          <a:blip r:embed="rId4">
            <a:alphaModFix/>
          </a:blip>
          <a:stretch>
            <a:fillRect/>
          </a:stretch>
        </p:blipFill>
        <p:spPr>
          <a:xfrm>
            <a:off x="3930127" y="2571750"/>
            <a:ext cx="2935075" cy="210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Observación participante</a:t>
            </a:r>
            <a:endParaRPr b="1"/>
          </a:p>
        </p:txBody>
      </p:sp>
      <p:sp>
        <p:nvSpPr>
          <p:cNvPr id="156" name="Google Shape;156;p16"/>
          <p:cNvSpPr txBox="1"/>
          <p:nvPr>
            <p:ph idx="1" type="body"/>
          </p:nvPr>
        </p:nvSpPr>
        <p:spPr>
          <a:xfrm>
            <a:off x="1297500" y="15252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En la que el investigador sí interviene y forma parte de lo observado, alterando la información recogida y debiendo ser tomado en cuenta en el análisis.</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249925" y="3377625"/>
            <a:ext cx="1555700" cy="1555700"/>
          </a:xfrm>
          <a:prstGeom prst="rect">
            <a:avLst/>
          </a:prstGeom>
          <a:noFill/>
          <a:ln>
            <a:noFill/>
          </a:ln>
        </p:spPr>
      </p:pic>
      <p:pic>
        <p:nvPicPr>
          <p:cNvPr id="158" name="Google Shape;158;p16"/>
          <p:cNvPicPr preferRelativeResize="0"/>
          <p:nvPr/>
        </p:nvPicPr>
        <p:blipFill>
          <a:blip r:embed="rId4">
            <a:alphaModFix/>
          </a:blip>
          <a:stretch>
            <a:fillRect/>
          </a:stretch>
        </p:blipFill>
        <p:spPr>
          <a:xfrm>
            <a:off x="3924838" y="2512350"/>
            <a:ext cx="2371725" cy="19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Observación no participante</a:t>
            </a:r>
            <a:endParaRPr b="1"/>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En la que el investigador no interviene en lo observado, y su presencia no necesita ser tomada en consideración en el </a:t>
            </a:r>
            <a:r>
              <a:rPr lang="es-419"/>
              <a:t>análisis</a:t>
            </a:r>
            <a:r>
              <a:rPr lang="es-419"/>
              <a:t> de la información obtenida </a:t>
            </a:r>
            <a:endParaRPr/>
          </a:p>
        </p:txBody>
      </p:sp>
      <p:pic>
        <p:nvPicPr>
          <p:cNvPr id="165" name="Google Shape;165;p17"/>
          <p:cNvPicPr preferRelativeResize="0"/>
          <p:nvPr/>
        </p:nvPicPr>
        <p:blipFill>
          <a:blip r:embed="rId3">
            <a:alphaModFix/>
          </a:blip>
          <a:stretch>
            <a:fillRect/>
          </a:stretch>
        </p:blipFill>
        <p:spPr>
          <a:xfrm>
            <a:off x="249925" y="3377625"/>
            <a:ext cx="1555700" cy="1555700"/>
          </a:xfrm>
          <a:prstGeom prst="rect">
            <a:avLst/>
          </a:prstGeom>
          <a:noFill/>
          <a:ln>
            <a:noFill/>
          </a:ln>
        </p:spPr>
      </p:pic>
      <p:pic>
        <p:nvPicPr>
          <p:cNvPr id="166" name="Google Shape;166;p17"/>
          <p:cNvPicPr preferRelativeResize="0"/>
          <p:nvPr/>
        </p:nvPicPr>
        <p:blipFill>
          <a:blip r:embed="rId4">
            <a:alphaModFix/>
          </a:blip>
          <a:stretch>
            <a:fillRect/>
          </a:stretch>
        </p:blipFill>
        <p:spPr>
          <a:xfrm>
            <a:off x="4129375" y="2571750"/>
            <a:ext cx="2438400"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Observación </a:t>
            </a:r>
            <a:r>
              <a:rPr b="1" lang="es-419"/>
              <a:t>científica</a:t>
            </a:r>
            <a:r>
              <a:rPr b="1" lang="es-419"/>
              <a:t> o estructurada</a:t>
            </a:r>
            <a:r>
              <a:rPr lang="es-419"/>
              <a:t> </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Es un tipo de observación que se basa en una metodología y un procedimiento concreto para analizar e investigar sobre un asunto. Puede requerir el uso de instrumentos y herramientas de observación y análisis.</a:t>
            </a:r>
            <a:endParaRPr/>
          </a:p>
        </p:txBody>
      </p:sp>
      <p:pic>
        <p:nvPicPr>
          <p:cNvPr id="173" name="Google Shape;173;p18"/>
          <p:cNvPicPr preferRelativeResize="0"/>
          <p:nvPr/>
        </p:nvPicPr>
        <p:blipFill>
          <a:blip r:embed="rId3">
            <a:alphaModFix/>
          </a:blip>
          <a:stretch>
            <a:fillRect/>
          </a:stretch>
        </p:blipFill>
        <p:spPr>
          <a:xfrm>
            <a:off x="249925" y="3377625"/>
            <a:ext cx="1555700" cy="1555700"/>
          </a:xfrm>
          <a:prstGeom prst="rect">
            <a:avLst/>
          </a:prstGeom>
          <a:noFill/>
          <a:ln>
            <a:noFill/>
          </a:ln>
        </p:spPr>
      </p:pic>
      <p:pic>
        <p:nvPicPr>
          <p:cNvPr id="174" name="Google Shape;174;p18"/>
          <p:cNvPicPr preferRelativeResize="0"/>
          <p:nvPr/>
        </p:nvPicPr>
        <p:blipFill>
          <a:blip r:embed="rId4">
            <a:alphaModFix/>
          </a:blip>
          <a:stretch>
            <a:fillRect/>
          </a:stretch>
        </p:blipFill>
        <p:spPr>
          <a:xfrm>
            <a:off x="3821425" y="2694550"/>
            <a:ext cx="2857500"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Observación semiestructurada</a:t>
            </a:r>
            <a:endParaRPr b="1"/>
          </a:p>
        </p:txBody>
      </p:sp>
      <p:sp>
        <p:nvSpPr>
          <p:cNvPr id="180" name="Google Shape;18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Es un tipo de observación que implica una planificación previa o intención de investigar, pero que se basa solo en la observación sin intervenir en el objeto o fenómeno de estudio.</a:t>
            </a:r>
            <a:endParaRPr/>
          </a:p>
        </p:txBody>
      </p:sp>
      <p:pic>
        <p:nvPicPr>
          <p:cNvPr id="181" name="Google Shape;181;p19"/>
          <p:cNvPicPr preferRelativeResize="0"/>
          <p:nvPr/>
        </p:nvPicPr>
        <p:blipFill>
          <a:blip r:embed="rId3">
            <a:alphaModFix/>
          </a:blip>
          <a:stretch>
            <a:fillRect/>
          </a:stretch>
        </p:blipFill>
        <p:spPr>
          <a:xfrm>
            <a:off x="249925" y="3377625"/>
            <a:ext cx="1555700" cy="1555700"/>
          </a:xfrm>
          <a:prstGeom prst="rect">
            <a:avLst/>
          </a:prstGeom>
          <a:noFill/>
          <a:ln>
            <a:noFill/>
          </a:ln>
        </p:spPr>
      </p:pic>
      <p:pic>
        <p:nvPicPr>
          <p:cNvPr id="182" name="Google Shape;182;p19"/>
          <p:cNvPicPr preferRelativeResize="0"/>
          <p:nvPr/>
        </p:nvPicPr>
        <p:blipFill>
          <a:blip r:embed="rId4">
            <a:alphaModFix/>
          </a:blip>
          <a:stretch>
            <a:fillRect/>
          </a:stretch>
        </p:blipFill>
        <p:spPr>
          <a:xfrm>
            <a:off x="4280950" y="2300325"/>
            <a:ext cx="1790700" cy="255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Observación simple o no estructurada</a:t>
            </a:r>
            <a:endParaRPr b="1"/>
          </a:p>
        </p:txBody>
      </p:sp>
      <p:sp>
        <p:nvSpPr>
          <p:cNvPr id="188" name="Google Shape;188;p20"/>
          <p:cNvSpPr txBox="1"/>
          <p:nvPr>
            <p:ph idx="1" type="body"/>
          </p:nvPr>
        </p:nvSpPr>
        <p:spPr>
          <a:xfrm>
            <a:off x="1297500" y="1606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Es un tipo de observación que surge sin un objetivo premeditado o preparación concreta, es decir, que se da sin una intención y de manera azarosa, aunque siempre se obtiene algún dato o información respecto a lo observado.</a:t>
            </a:r>
            <a:endParaRPr/>
          </a:p>
        </p:txBody>
      </p:sp>
      <p:pic>
        <p:nvPicPr>
          <p:cNvPr id="189" name="Google Shape;189;p20"/>
          <p:cNvPicPr preferRelativeResize="0"/>
          <p:nvPr/>
        </p:nvPicPr>
        <p:blipFill>
          <a:blip r:embed="rId3">
            <a:alphaModFix/>
          </a:blip>
          <a:stretch>
            <a:fillRect/>
          </a:stretch>
        </p:blipFill>
        <p:spPr>
          <a:xfrm>
            <a:off x="249925" y="3377625"/>
            <a:ext cx="1555700" cy="1555700"/>
          </a:xfrm>
          <a:prstGeom prst="rect">
            <a:avLst/>
          </a:prstGeom>
          <a:noFill/>
          <a:ln>
            <a:noFill/>
          </a:ln>
        </p:spPr>
      </p:pic>
      <p:pic>
        <p:nvPicPr>
          <p:cNvPr id="190" name="Google Shape;190;p20"/>
          <p:cNvPicPr preferRelativeResize="0"/>
          <p:nvPr/>
        </p:nvPicPr>
        <p:blipFill>
          <a:blip r:embed="rId4">
            <a:alphaModFix/>
          </a:blip>
          <a:stretch>
            <a:fillRect/>
          </a:stretch>
        </p:blipFill>
        <p:spPr>
          <a:xfrm>
            <a:off x="3688000" y="2765250"/>
            <a:ext cx="2533650" cy="180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Observación experimen</a:t>
            </a:r>
            <a:r>
              <a:rPr b="1" lang="es-419"/>
              <a:t>tal </a:t>
            </a:r>
            <a:endParaRPr b="1"/>
          </a:p>
        </p:txBody>
      </p:sp>
      <p:sp>
        <p:nvSpPr>
          <p:cNvPr id="196" name="Google Shape;196;p21"/>
          <p:cNvSpPr txBox="1"/>
          <p:nvPr>
            <p:ph idx="1" type="body"/>
          </p:nvPr>
        </p:nvSpPr>
        <p:spPr>
          <a:xfrm>
            <a:off x="1297500" y="1567550"/>
            <a:ext cx="3898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El investigador controla relativamente las  condiciones </a:t>
            </a:r>
            <a:r>
              <a:rPr lang="es-419"/>
              <a:t>en que se elaboran los datos y se manipulan las variables, </a:t>
            </a:r>
            <a:r>
              <a:rPr lang="es-419"/>
              <a:t>está</a:t>
            </a:r>
            <a:r>
              <a:rPr lang="es-419"/>
              <a:t> sujeta a comprobaciones y controles de validez. </a:t>
            </a:r>
            <a:endParaRPr/>
          </a:p>
        </p:txBody>
      </p:sp>
      <p:pic>
        <p:nvPicPr>
          <p:cNvPr id="197" name="Google Shape;197;p21"/>
          <p:cNvPicPr preferRelativeResize="0"/>
          <p:nvPr/>
        </p:nvPicPr>
        <p:blipFill>
          <a:blip r:embed="rId3">
            <a:alphaModFix/>
          </a:blip>
          <a:stretch>
            <a:fillRect/>
          </a:stretch>
        </p:blipFill>
        <p:spPr>
          <a:xfrm>
            <a:off x="5096934" y="1499688"/>
            <a:ext cx="3643201" cy="2144113"/>
          </a:xfrm>
          <a:prstGeom prst="rect">
            <a:avLst/>
          </a:prstGeom>
          <a:noFill/>
          <a:ln>
            <a:noFill/>
          </a:ln>
        </p:spPr>
      </p:pic>
      <p:pic>
        <p:nvPicPr>
          <p:cNvPr id="198" name="Google Shape;198;p21"/>
          <p:cNvPicPr preferRelativeResize="0"/>
          <p:nvPr/>
        </p:nvPicPr>
        <p:blipFill>
          <a:blip r:embed="rId4">
            <a:alphaModFix/>
          </a:blip>
          <a:stretch>
            <a:fillRect/>
          </a:stretch>
        </p:blipFill>
        <p:spPr>
          <a:xfrm>
            <a:off x="249925" y="3377625"/>
            <a:ext cx="1555700" cy="155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