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4" roundtripDataSignature="AMtx7mg1ed2qtXS+/p28l0PbgUQrC/GQ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FAFA108-EE4C-4E1E-9BB8-FD2265A9BD3F}">
  <a:tblStyle styleId="{FFAFA108-EE4C-4E1E-9BB8-FD2265A9BD3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DEEE8"/>
          </a:solidFill>
        </a:fill>
      </a:tcStyle>
    </a:wholeTbl>
    <a:band1H>
      <a:tcTxStyle b="off" i="off"/>
      <a:tcStyle>
        <a:fill>
          <a:solidFill>
            <a:srgbClr val="FCDCCE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FCDCCE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6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6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6"/>
          </a:solidFill>
        </a:fill>
      </a:tcStyle>
    </a:firstRow>
    <a:neCell>
      <a:tcTxStyle b="off" i="off"/>
    </a:neCell>
    <a:nwCell>
      <a:tcTxStyle b="off" i="off"/>
    </a:nwCell>
  </a:tblStyle>
  <a:tblStyle styleId="{DF7B0631-881A-4456-81D8-BB087F908C54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fill>
          <a:solidFill>
            <a:schemeClr val="accent6">
              <a:alpha val="20000"/>
            </a:schemeClr>
          </a:solidFill>
        </a:fill>
      </a:tcStyle>
    </a:band1H>
    <a:band2H>
      <a:tcTxStyle b="off" i="off"/>
    </a:band2H>
    <a:band1V>
      <a:tcTxStyle b="off" i="off"/>
      <a:tcStyle>
        <a:fill>
          <a:solidFill>
            <a:schemeClr val="accent6">
              <a:alpha val="20000"/>
            </a:schemeClr>
          </a:solidFill>
        </a:fill>
      </a:tcStyle>
    </a:band1V>
    <a:band2V>
      <a:tcTxStyle b="off" i="off"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</a:seCell>
    <a:swCell>
      <a:tcTxStyle b="off" i="off"/>
    </a:swCell>
    <a:firstRow>
      <a:tcTxStyle b="on" i="off"/>
      <a:tcStyle>
        <a:tcBdr>
          <a:bottom>
            <a:ln cap="flat" cmpd="sng" w="25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customschemas.google.com/relationships/presentationmetadata" Target="metadata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3" name="Google Shape;5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7" name="Google Shape;10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0" name="Google Shape;120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" name="Google Shape;127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3" name="Google Shape;133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9" name="Google Shape;139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6" name="Google Shape;146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5" name="Google Shape;6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1" name="Google Shape;7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7" name="Google Shape;7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3" name="Google Shape;8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" name="Google Shape;10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>
  <p:cSld name="Diapositiva de título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rtada-gobierno.png" id="12" name="Google Shape;1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1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3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2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2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3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>
  <p:cSld name="Encabezado de sección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.png" id="14" name="Google Shape;14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>
  <p:cSld name="Comparación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-con-franja.png" id="16" name="Google Shape;16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erre.png" id="18" name="Google Shape;18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>
  <p:cSld name="Título y objeto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rtada.png" id="20" name="Google Shape;20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>
  <p:cSld name="Dos objeto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+textura.png" id="22" name="Google Shape;22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>
  <p:cSld name="Sólo el título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-naranja.png" id="24" name="Google Shape;24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9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9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8" name="Google Shape;28;p29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9" name="Google Shape;29;p2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0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30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6" name="Google Shape;36;p3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/>
          <p:nvPr/>
        </p:nvSpPr>
        <p:spPr>
          <a:xfrm>
            <a:off x="5463843" y="1019508"/>
            <a:ext cx="2757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J.J System Project</a:t>
            </a:r>
            <a:endParaRPr b="1" i="0" sz="2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564204" y="2009800"/>
            <a:ext cx="36816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CO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Integrantes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CO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Andres Felipe Lopez Mosquera</a:t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CO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Dilan Andrey Garrido Lopez</a:t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CO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María Fernanda Delgado Pardo</a:t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CO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Brayan Daniel Mutis Cardona</a:t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"/>
          <p:cNvSpPr txBox="1"/>
          <p:nvPr/>
        </p:nvSpPr>
        <p:spPr>
          <a:xfrm>
            <a:off x="291830" y="1638552"/>
            <a:ext cx="88521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s-CO" sz="4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Soporte recolección de información:</a:t>
            </a:r>
            <a:endParaRPr b="1" i="0" sz="4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1"/>
          <p:cNvSpPr/>
          <p:nvPr/>
        </p:nvSpPr>
        <p:spPr>
          <a:xfrm>
            <a:off x="3615580" y="2339147"/>
            <a:ext cx="718500" cy="456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 txBox="1"/>
          <p:nvPr/>
        </p:nvSpPr>
        <p:spPr>
          <a:xfrm>
            <a:off x="428028" y="252925"/>
            <a:ext cx="7604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O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Recolección de información: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6" name="Google Shape;116;p12"/>
          <p:cNvGraphicFramePr/>
          <p:nvPr/>
        </p:nvGraphicFramePr>
        <p:xfrm>
          <a:off x="1436452" y="128143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{FFAFA108-EE4C-4E1E-9BB8-FD2265A9BD3F}</a:tableStyleId>
              </a:tblPr>
              <a:tblGrid>
                <a:gridCol w="6096000"/>
              </a:tblGrid>
              <a:tr h="466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 u="none" cap="none" strike="noStrike"/>
                        <a:t>Ficha técnica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047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17" name="Google Shape;117;p12"/>
          <p:cNvGraphicFramePr/>
          <p:nvPr/>
        </p:nvGraphicFramePr>
        <p:xfrm>
          <a:off x="1436452" y="17607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{DF7B0631-881A-4456-81D8-BB087F908C54}</a:tableStyleId>
              </a:tblPr>
              <a:tblGrid>
                <a:gridCol w="3048000"/>
                <a:gridCol w="3048000"/>
              </a:tblGrid>
              <a:tr h="433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Nombre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lang="es-CO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J.J System Project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433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-CO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Razón social</a:t>
                      </a:r>
                      <a:endParaRPr b="1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J.J System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433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-CO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Domicilio social</a:t>
                      </a:r>
                      <a:endParaRPr b="1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crr 10 este #27b-59sur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433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-CO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Teléfono</a:t>
                      </a:r>
                      <a:endParaRPr b="1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322 2430798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433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-CO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Email</a:t>
                      </a:r>
                      <a:endParaRPr b="1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jjsystem85@gmail.com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433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-CO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Servicios principales</a:t>
                      </a:r>
                      <a:endParaRPr b="1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Venta, Instalación y mantenimiento de sistemas de seguridad electrónica. 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245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-CO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Persona de contacto</a:t>
                      </a:r>
                      <a:endParaRPr b="1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Yoanny Andrei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/>
          <p:nvPr/>
        </p:nvSpPr>
        <p:spPr>
          <a:xfrm>
            <a:off x="428040" y="276425"/>
            <a:ext cx="7667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O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Técnicas de E-licitación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3"/>
          <p:cNvSpPr txBox="1"/>
          <p:nvPr/>
        </p:nvSpPr>
        <p:spPr>
          <a:xfrm>
            <a:off x="269400" y="1171050"/>
            <a:ext cx="5314200" cy="30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CO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Método de recolección de datos: Entrevista</a:t>
            </a:r>
            <a:endParaRPr b="1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CO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0" i="0" lang="es-CO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 entrevista es una interacción que involucra al investigador y a un(os) participante(s) en que las preguntas se formulan en persona, por teléfono o incluso de manera electrónica (correo electrónico o Internet). Durante una entrevista, se hacen preguntas para obtener información detallada sobre el participante acerca del tema de estudio. Las preguntas pueden ser similares a las formuladas en una encuesta.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18550" y="1171050"/>
            <a:ext cx="2794875" cy="3726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"/>
          <p:cNvSpPr txBox="1"/>
          <p:nvPr/>
        </p:nvSpPr>
        <p:spPr>
          <a:xfrm>
            <a:off x="228382" y="264650"/>
            <a:ext cx="8097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O" sz="3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Diagrama de procesos: Servicios y Ventas</a:t>
            </a:r>
            <a:endParaRPr b="0" i="0" sz="3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14"/>
          <p:cNvPicPr preferRelativeResize="0"/>
          <p:nvPr/>
        </p:nvPicPr>
        <p:blipFill rotWithShape="1">
          <a:blip r:embed="rId3">
            <a:alphaModFix/>
          </a:blip>
          <a:srcRect b="16170" l="0" r="0" t="0"/>
          <a:stretch/>
        </p:blipFill>
        <p:spPr>
          <a:xfrm>
            <a:off x="1287237" y="1200150"/>
            <a:ext cx="6569525" cy="377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 txBox="1"/>
          <p:nvPr/>
        </p:nvSpPr>
        <p:spPr>
          <a:xfrm>
            <a:off x="428025" y="252925"/>
            <a:ext cx="7463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O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Casos de uso:  Servicios y Ventas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1575" y="1161100"/>
            <a:ext cx="5488200" cy="389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 txBox="1"/>
          <p:nvPr/>
        </p:nvSpPr>
        <p:spPr>
          <a:xfrm>
            <a:off x="428028" y="252925"/>
            <a:ext cx="6148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O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Requisitos Funcionales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4475" y="1132425"/>
            <a:ext cx="3980775" cy="38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49125" y="1132425"/>
            <a:ext cx="3682525" cy="393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/>
          <p:nvPr/>
        </p:nvSpPr>
        <p:spPr>
          <a:xfrm>
            <a:off x="428026" y="252925"/>
            <a:ext cx="6747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O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Requerimientos no funcionales: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5200" y="1127849"/>
            <a:ext cx="2746142" cy="3939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3792" y="1137649"/>
            <a:ext cx="2700245" cy="3939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/>
        </p:nvSpPr>
        <p:spPr>
          <a:xfrm>
            <a:off x="1156275" y="1638552"/>
            <a:ext cx="660727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s-CO" sz="5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Presentación: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2"/>
          <p:cNvSpPr/>
          <p:nvPr/>
        </p:nvSpPr>
        <p:spPr>
          <a:xfrm>
            <a:off x="3580355" y="253998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"/>
          <p:cNvSpPr txBox="1"/>
          <p:nvPr/>
        </p:nvSpPr>
        <p:spPr>
          <a:xfrm>
            <a:off x="291830" y="1638552"/>
            <a:ext cx="82101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s-CO" sz="5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Formulación del proyecto:</a:t>
            </a:r>
            <a:endParaRPr b="1" i="0" sz="5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4"/>
          <p:cNvSpPr/>
          <p:nvPr/>
        </p:nvSpPr>
        <p:spPr>
          <a:xfrm>
            <a:off x="3580355" y="253998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"/>
          <p:cNvSpPr txBox="1"/>
          <p:nvPr/>
        </p:nvSpPr>
        <p:spPr>
          <a:xfrm>
            <a:off x="428027" y="252925"/>
            <a:ext cx="7005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O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Planteamiento del problema: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5"/>
          <p:cNvSpPr txBox="1"/>
          <p:nvPr/>
        </p:nvSpPr>
        <p:spPr>
          <a:xfrm>
            <a:off x="268200" y="1179875"/>
            <a:ext cx="8607600" cy="3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s-CO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EMPRESA J.J SYSTEM</a:t>
            </a:r>
            <a:endParaRPr b="1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6350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empresa J.J System se encarga de la venta e instalación de sistemas de seguridad electrónica como las cámaras de vigilancia, alarmas y lectores biométricos, etc. Presenta inconvenientes con los clientes debido a que la gestión de citas lo hacen por excel, documento del que solo tiene acceso el gerente. A causa de esto el proceso puede demorar más y en algunas ocasiones se  cancelan o aplazan las peticiones, esto causa en ocasiones la pérdida de clientes. También es notable que se debe brindar información al cliente sobre los servicios y productos que están disponibles ya que no se presentan de forma gráfica en una plataforma definida para dicha venta.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"/>
          <p:cNvSpPr txBox="1"/>
          <p:nvPr/>
        </p:nvSpPr>
        <p:spPr>
          <a:xfrm>
            <a:off x="428027" y="252925"/>
            <a:ext cx="3282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O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Justificación: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6"/>
          <p:cNvSpPr txBox="1"/>
          <p:nvPr/>
        </p:nvSpPr>
        <p:spPr>
          <a:xfrm>
            <a:off x="803250" y="1587050"/>
            <a:ext cx="7537500" cy="16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0" i="0" lang="es-CO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 sistema de información es necesario para la adaptación de nuevas tecnologías que faciliten realizar las actividades en la empresa.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"/>
          <p:cNvSpPr txBox="1"/>
          <p:nvPr/>
        </p:nvSpPr>
        <p:spPr>
          <a:xfrm>
            <a:off x="428028" y="252925"/>
            <a:ext cx="4703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O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Objetivo general: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7"/>
          <p:cNvSpPr txBox="1"/>
          <p:nvPr/>
        </p:nvSpPr>
        <p:spPr>
          <a:xfrm>
            <a:off x="524100" y="1478381"/>
            <a:ext cx="8000100" cy="21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6350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CO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Crear un sistema de información para la gestión operativa de la empresa J.J System con el fin de optimizar los procesos, mejorar las relaciones corporativas y atención con los clientes y contar con herramientas de mantenimiento destacables a los servicios brindados.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8"/>
          <p:cNvSpPr txBox="1"/>
          <p:nvPr/>
        </p:nvSpPr>
        <p:spPr>
          <a:xfrm>
            <a:off x="428025" y="252925"/>
            <a:ext cx="7134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O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Objetivos específicos: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8"/>
          <p:cNvSpPr txBox="1"/>
          <p:nvPr/>
        </p:nvSpPr>
        <p:spPr>
          <a:xfrm>
            <a:off x="379798" y="1433862"/>
            <a:ext cx="8000100" cy="27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-"/>
            </a:pPr>
            <a:r>
              <a:rPr b="0" i="0" lang="es-CO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Facilitar la divulgación de los diferentes servicios que ofrece la empresa.</a:t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-"/>
            </a:pPr>
            <a:r>
              <a:rPr b="0" i="0" lang="es-CO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Facilitar la consulta de citas de mantenimiento de computadores y servicio técnico de productos de Seguridad Electrónica.</a:t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-"/>
            </a:pPr>
            <a:r>
              <a:rPr b="0" i="0" lang="es-CO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Gestionar los procesos de contrataciones laborales de la empresa. </a:t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-"/>
            </a:pPr>
            <a:r>
              <a:rPr b="0" i="0" lang="es-CO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Consultar información, estado actual de las compras de un producto o servicio, de actividades (instalaciones, pedidos, etc), movimientos y fechas de vencimiento para las cuentas por cobrar. </a:t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9"/>
          <p:cNvSpPr txBox="1"/>
          <p:nvPr/>
        </p:nvSpPr>
        <p:spPr>
          <a:xfrm>
            <a:off x="428032" y="252925"/>
            <a:ext cx="3200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O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Alcance: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9"/>
          <p:cNvSpPr txBox="1"/>
          <p:nvPr/>
        </p:nvSpPr>
        <p:spPr>
          <a:xfrm>
            <a:off x="843300" y="1343900"/>
            <a:ext cx="74574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Restricciones: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se manejan contratos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se manejan intereses con los pagos de los servicios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se implementa ningún tipo de proceso contable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se permite exigir información personal de un técnico.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Entregables: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Tres módulos serán visibles para el cliente y uno interno.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0"/>
          <p:cNvSpPr txBox="1"/>
          <p:nvPr/>
        </p:nvSpPr>
        <p:spPr>
          <a:xfrm>
            <a:off x="428016" y="252918"/>
            <a:ext cx="2401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O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Impactos: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0"/>
          <p:cNvSpPr txBox="1"/>
          <p:nvPr/>
        </p:nvSpPr>
        <p:spPr>
          <a:xfrm>
            <a:off x="428025" y="1151550"/>
            <a:ext cx="8000100" cy="36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635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CO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Impacto Ambiental 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635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CO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 el sistema de información en funcionamiento, la empresa minimiza el daño al medio ambiente ya que deja a un lado cualquier proceso de venta llevado a cabo por medio del papel, esto contribuye a la conservación de recursos naturales.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635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CO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Impacto Social</a:t>
            </a:r>
            <a:endParaRPr b="1" i="0" sz="11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635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CO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implementación del sistema de información en la empresa contribuye con la seguridad de los usuarios al facilitar el acceso a un sistema de vigilancia con el cuál se pueden mantener informados de lo que está ocurriendo en sus puntos físicos de trabajo o lugares de residencia.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635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CO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Impacto Económico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635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CO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empresa entra a la industria tecnológica contando con un programa sólido y de calidad, dándose a conocer y llamando la atención de usuarios interesados en seguridad electrónica, incrementando así el nivel de ingresos que tenía hasta la fecha.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635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CO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Impacto Tecnológico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635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CO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empresa brindará por medio de la implementación del sistema de información una mejora en la gestión de procesos, optimizando tiempos de respuesta para la toma de decisiones de la empresa.</a:t>
            </a:r>
            <a:endParaRPr b="0" i="0" sz="2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