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jJ33Sbz4vmyRxralelKaxBGRWS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26599aa7a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426599aa7a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426599aa7a_0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426599aa7a_0_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426599aa7a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426599aa7a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426599aa7a_1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426599aa7a_1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2ac219ed4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42ac219ed4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451bea680d_1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451bea680d_1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451bea680d_1_1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451bea680d_1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51bea680d_1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451bea680d_1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28c8f1e0f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428c8f1e0f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451bea680d_1_2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451bea680d_1_2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451bea680d_1_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1451bea680d_1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451bea680d_1_4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451bea680d_1_4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51bea680d_1_5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451bea680d_1_5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451bea680d_2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451bea680d_2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451bea680d_1_6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451bea680d_1_6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451bea680d_1_5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451bea680d_1_5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451bea680d_2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1451bea680d_2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51bea680d_1_6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1451bea680d_1_6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42ac219ed4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142ac219ed4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4907017e94ca7a7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4907017e94ca7a7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451bea680d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451bea680d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4907017e94ca7a7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4907017e94ca7a7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4907017e94ca7a7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4907017e94ca7a7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907017e94ca7a7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907017e94ca7a7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451bea680d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451bea680d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451bea680d_0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451bea680d_0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43b31865ca_1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43b31865ca_1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43b31865ca_1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43b31865ca_1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43b31865ca_1_3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43b31865ca_1_3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43b31865ca_1_3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43b31865ca_1_3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43b31865ca_1_4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43b31865ca_1_4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42ac219ed4_0_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142ac219ed4_0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452037227f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1452037227f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452037227f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452037227f_0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452037227f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452037227f_0_1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43b31865ca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43b31865ca_0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43b31865ca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43b31865ca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3" name="Shape 33"/>
        <p:cNvGrpSpPr/>
        <p:nvPr/>
      </p:nvGrpSpPr>
      <p:grpSpPr>
        <a:xfrm>
          <a:off x="0" y="0"/>
          <a:ext cx="0" cy="0"/>
          <a:chOff x="0" y="0"/>
          <a:chExt cx="0" cy="0"/>
        </a:xfrm>
      </p:grpSpPr>
      <p:sp>
        <p:nvSpPr>
          <p:cNvPr id="34" name="Google Shape;34;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2"/>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38" name="Google Shape;38;p12"/>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0" name="Shape 90"/>
        <p:cNvGrpSpPr/>
        <p:nvPr/>
      </p:nvGrpSpPr>
      <p:grpSpPr>
        <a:xfrm>
          <a:off x="0" y="0"/>
          <a:ext cx="0" cy="0"/>
          <a:chOff x="0" y="0"/>
          <a:chExt cx="0" cy="0"/>
        </a:xfrm>
      </p:grpSpPr>
      <p:sp>
        <p:nvSpPr>
          <p:cNvPr id="91" name="Google Shape;91;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7"/>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96" name="Google Shape;96;p27"/>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8"/>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05" name="Google Shape;105;p28"/>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9"/>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16" name="Google Shape;116;p29"/>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4" name="Shape 134"/>
        <p:cNvGrpSpPr/>
        <p:nvPr/>
      </p:nvGrpSpPr>
      <p:grpSpPr>
        <a:xfrm>
          <a:off x="0" y="0"/>
          <a:ext cx="0" cy="0"/>
          <a:chOff x="0" y="0"/>
          <a:chExt cx="0" cy="0"/>
        </a:xfrm>
      </p:grpSpPr>
      <p:sp>
        <p:nvSpPr>
          <p:cNvPr id="135" name="Google Shape;135;p18"/>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37" name="Google Shape;137;p18"/>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8" name="Shape 138"/>
        <p:cNvGrpSpPr/>
        <p:nvPr/>
      </p:nvGrpSpPr>
      <p:grpSpPr>
        <a:xfrm>
          <a:off x="0" y="0"/>
          <a:ext cx="0" cy="0"/>
          <a:chOff x="0" y="0"/>
          <a:chExt cx="0" cy="0"/>
        </a:xfrm>
      </p:grpSpPr>
      <p:sp>
        <p:nvSpPr>
          <p:cNvPr id="139" name="Google Shape;139;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2"/>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2"/>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43" name="Google Shape;143;p52"/>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4" name="Shape 144"/>
        <p:cNvGrpSpPr/>
        <p:nvPr/>
      </p:nvGrpSpPr>
      <p:grpSpPr>
        <a:xfrm>
          <a:off x="0" y="0"/>
          <a:ext cx="0" cy="0"/>
          <a:chOff x="0" y="0"/>
          <a:chExt cx="0" cy="0"/>
        </a:xfrm>
      </p:grpSpPr>
      <p:sp>
        <p:nvSpPr>
          <p:cNvPr id="145" name="Google Shape;145;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53"/>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3"/>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49" name="Google Shape;149;p53"/>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0" name="Shape 150"/>
        <p:cNvGrpSpPr/>
        <p:nvPr/>
      </p:nvGrpSpPr>
      <p:grpSpPr>
        <a:xfrm>
          <a:off x="0" y="0"/>
          <a:ext cx="0" cy="0"/>
          <a:chOff x="0" y="0"/>
          <a:chExt cx="0" cy="0"/>
        </a:xfrm>
      </p:grpSpPr>
      <p:sp>
        <p:nvSpPr>
          <p:cNvPr id="151" name="Google Shape;151;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5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54"/>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4"/>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56" name="Google Shape;156;p54"/>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5"/>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5"/>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61" name="Google Shape;161;p55"/>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2" name="Shape 162"/>
        <p:cNvGrpSpPr/>
        <p:nvPr/>
      </p:nvGrpSpPr>
      <p:grpSpPr>
        <a:xfrm>
          <a:off x="0" y="0"/>
          <a:ext cx="0" cy="0"/>
          <a:chOff x="0" y="0"/>
          <a:chExt cx="0" cy="0"/>
        </a:xfrm>
      </p:grpSpPr>
      <p:sp>
        <p:nvSpPr>
          <p:cNvPr id="163" name="Google Shape;163;p56"/>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6"/>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6"/>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66" name="Google Shape;166;p56"/>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67" name="Shape 167"/>
        <p:cNvGrpSpPr/>
        <p:nvPr/>
      </p:nvGrpSpPr>
      <p:grpSpPr>
        <a:xfrm>
          <a:off x="0" y="0"/>
          <a:ext cx="0" cy="0"/>
          <a:chOff x="0" y="0"/>
          <a:chExt cx="0" cy="0"/>
        </a:xfrm>
      </p:grpSpPr>
      <p:sp>
        <p:nvSpPr>
          <p:cNvPr id="168" name="Google Shape;168;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5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5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57"/>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57"/>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74" name="Google Shape;174;p57"/>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9" name="Shape 39"/>
        <p:cNvGrpSpPr/>
        <p:nvPr/>
      </p:nvGrpSpPr>
      <p:grpSpPr>
        <a:xfrm>
          <a:off x="0" y="0"/>
          <a:ext cx="0" cy="0"/>
          <a:chOff x="0" y="0"/>
          <a:chExt cx="0" cy="0"/>
        </a:xfrm>
      </p:grpSpPr>
      <p:sp>
        <p:nvSpPr>
          <p:cNvPr id="40" name="Google Shape;40;p19"/>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42" name="Google Shape;42;p19"/>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5" name="Shape 175"/>
        <p:cNvGrpSpPr/>
        <p:nvPr/>
      </p:nvGrpSpPr>
      <p:grpSpPr>
        <a:xfrm>
          <a:off x="0" y="0"/>
          <a:ext cx="0" cy="0"/>
          <a:chOff x="0" y="0"/>
          <a:chExt cx="0" cy="0"/>
        </a:xfrm>
      </p:grpSpPr>
      <p:sp>
        <p:nvSpPr>
          <p:cNvPr id="176" name="Google Shape;176;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5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5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5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58"/>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8"/>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82" name="Google Shape;182;p58"/>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3" name="Shape 183"/>
        <p:cNvGrpSpPr/>
        <p:nvPr/>
      </p:nvGrpSpPr>
      <p:grpSpPr>
        <a:xfrm>
          <a:off x="0" y="0"/>
          <a:ext cx="0" cy="0"/>
          <a:chOff x="0" y="0"/>
          <a:chExt cx="0" cy="0"/>
        </a:xfrm>
      </p:grpSpPr>
      <p:sp>
        <p:nvSpPr>
          <p:cNvPr id="184" name="Google Shape;184;p5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5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5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5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59"/>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59"/>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90" name="Google Shape;190;p59"/>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1" name="Shape 191"/>
        <p:cNvGrpSpPr/>
        <p:nvPr/>
      </p:nvGrpSpPr>
      <p:grpSpPr>
        <a:xfrm>
          <a:off x="0" y="0"/>
          <a:ext cx="0" cy="0"/>
          <a:chOff x="0" y="0"/>
          <a:chExt cx="0" cy="0"/>
        </a:xfrm>
      </p:grpSpPr>
      <p:sp>
        <p:nvSpPr>
          <p:cNvPr id="192" name="Google Shape;192;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6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6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60"/>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60"/>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197" name="Google Shape;197;p60"/>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8" name="Shape 198"/>
        <p:cNvGrpSpPr/>
        <p:nvPr/>
      </p:nvGrpSpPr>
      <p:grpSpPr>
        <a:xfrm>
          <a:off x="0" y="0"/>
          <a:ext cx="0" cy="0"/>
          <a:chOff x="0" y="0"/>
          <a:chExt cx="0" cy="0"/>
        </a:xfrm>
      </p:grpSpPr>
      <p:sp>
        <p:nvSpPr>
          <p:cNvPr id="199" name="Google Shape;199;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6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6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61"/>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61"/>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206" name="Google Shape;206;p61"/>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7" name="Shape 207"/>
        <p:cNvGrpSpPr/>
        <p:nvPr/>
      </p:nvGrpSpPr>
      <p:grpSpPr>
        <a:xfrm>
          <a:off x="0" y="0"/>
          <a:ext cx="0" cy="0"/>
          <a:chOff x="0" y="0"/>
          <a:chExt cx="0" cy="0"/>
        </a:xfrm>
      </p:grpSpPr>
      <p:sp>
        <p:nvSpPr>
          <p:cNvPr id="208" name="Google Shape;208;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6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6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6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6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6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6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62"/>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62"/>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217" name="Google Shape;217;p62"/>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3" name="Shape 43"/>
        <p:cNvGrpSpPr/>
        <p:nvPr/>
      </p:nvGrpSpPr>
      <p:grpSpPr>
        <a:xfrm>
          <a:off x="0" y="0"/>
          <a:ext cx="0" cy="0"/>
          <a:chOff x="0" y="0"/>
          <a:chExt cx="0" cy="0"/>
        </a:xfrm>
      </p:grpSpPr>
      <p:sp>
        <p:nvSpPr>
          <p:cNvPr id="44" name="Google Shape;44;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48" name="Google Shape;48;p20"/>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9" name="Shape 49"/>
        <p:cNvGrpSpPr/>
        <p:nvPr/>
      </p:nvGrpSpPr>
      <p:grpSpPr>
        <a:xfrm>
          <a:off x="0" y="0"/>
          <a:ext cx="0" cy="0"/>
          <a:chOff x="0" y="0"/>
          <a:chExt cx="0" cy="0"/>
        </a:xfrm>
      </p:grpSpPr>
      <p:sp>
        <p:nvSpPr>
          <p:cNvPr id="50" name="Google Shape;50;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1"/>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55" name="Google Shape;55;p21"/>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60" name="Google Shape;60;p22"/>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1" name="Shape 61"/>
        <p:cNvGrpSpPr/>
        <p:nvPr/>
      </p:nvGrpSpPr>
      <p:grpSpPr>
        <a:xfrm>
          <a:off x="0" y="0"/>
          <a:ext cx="0" cy="0"/>
          <a:chOff x="0" y="0"/>
          <a:chExt cx="0" cy="0"/>
        </a:xfrm>
      </p:grpSpPr>
      <p:sp>
        <p:nvSpPr>
          <p:cNvPr id="62" name="Google Shape;62;p2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65" name="Google Shape;65;p23"/>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6" name="Shape 66"/>
        <p:cNvGrpSpPr/>
        <p:nvPr/>
      </p:nvGrpSpPr>
      <p:grpSpPr>
        <a:xfrm>
          <a:off x="0" y="0"/>
          <a:ext cx="0" cy="0"/>
          <a:chOff x="0" y="0"/>
          <a:chExt cx="0" cy="0"/>
        </a:xfrm>
      </p:grpSpPr>
      <p:sp>
        <p:nvSpPr>
          <p:cNvPr id="67" name="Google Shape;67;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2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2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24"/>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73" name="Google Shape;73;p24"/>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4" name="Shape 74"/>
        <p:cNvGrpSpPr/>
        <p:nvPr/>
      </p:nvGrpSpPr>
      <p:grpSpPr>
        <a:xfrm>
          <a:off x="0" y="0"/>
          <a:ext cx="0" cy="0"/>
          <a:chOff x="0" y="0"/>
          <a:chExt cx="0" cy="0"/>
        </a:xfrm>
      </p:grpSpPr>
      <p:sp>
        <p:nvSpPr>
          <p:cNvPr id="75" name="Google Shape;75;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2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5"/>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81" name="Google Shape;81;p25"/>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6"/>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1pPr>
            <a:lvl2pPr indent="0" lvl="1"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2pPr>
            <a:lvl3pPr indent="0" lvl="2"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3pPr>
            <a:lvl4pPr indent="0" lvl="3"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4pPr>
            <a:lvl5pPr indent="0" lvl="4"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5pPr>
            <a:lvl6pPr indent="0" lvl="5"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6pPr>
            <a:lvl7pPr indent="0" lvl="6"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7pPr>
            <a:lvl8pPr indent="0" lvl="7"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8pPr>
            <a:lvl9pPr indent="0" lvl="8" marL="0" algn="r">
              <a:lnSpc>
                <a:spcPct val="100000"/>
              </a:lnSpc>
              <a:spcBef>
                <a:spcPts val="0"/>
              </a:spcBef>
              <a:buClr>
                <a:srgbClr val="90C226"/>
              </a:buClr>
              <a:buSzPts val="900"/>
              <a:buFont typeface="Trebuchet MS"/>
              <a:buNone/>
              <a:defRPr b="0" sz="900"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p>
        </p:txBody>
      </p:sp>
      <p:sp>
        <p:nvSpPr>
          <p:cNvPr id="89" name="Google Shape;89;p26"/>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grpSp>
        <p:nvGrpSpPr>
          <p:cNvPr id="6" name="Google Shape;6;p11"/>
          <p:cNvGrpSpPr/>
          <p:nvPr/>
        </p:nvGrpSpPr>
        <p:grpSpPr>
          <a:xfrm>
            <a:off x="0" y="-8640"/>
            <a:ext cx="12191400" cy="6866640"/>
            <a:chOff x="0" y="-8640"/>
            <a:chExt cx="12191400" cy="6866640"/>
          </a:xfrm>
        </p:grpSpPr>
        <p:cxnSp>
          <p:nvCxnSpPr>
            <p:cNvPr id="7" name="Google Shape;7;p11"/>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647"/>
                </a:srgbClr>
              </a:outerShdw>
            </a:effectLst>
          </p:spPr>
        </p:cxnSp>
        <p:cxnSp>
          <p:nvCxnSpPr>
            <p:cNvPr id="8" name="Google Shape;8;p11"/>
            <p:cNvCxnSpPr/>
            <p:nvPr/>
          </p:nvCxnSpPr>
          <p:spPr>
            <a:xfrm flipH="1">
              <a:off x="7425000" y="3681360"/>
              <a:ext cx="4763520" cy="3176640"/>
            </a:xfrm>
            <a:prstGeom prst="straightConnector1">
              <a:avLst/>
            </a:prstGeom>
            <a:noFill/>
            <a:ln cap="rnd" cmpd="sng" w="9525">
              <a:solidFill>
                <a:srgbClr val="D9D9D9"/>
              </a:solidFill>
              <a:prstDash val="solid"/>
              <a:round/>
              <a:headEnd len="sm" w="sm" type="none"/>
              <a:tailEnd len="sm" w="sm" type="none"/>
            </a:ln>
            <a:effectLst>
              <a:outerShdw blurRad="40000" rotWithShape="0" dir="5400000" dist="20000">
                <a:srgbClr val="000000">
                  <a:alpha val="37647"/>
                </a:srgbClr>
              </a:outerShdw>
            </a:effectLst>
          </p:spPr>
        </p:cxnSp>
        <p:sp>
          <p:nvSpPr>
            <p:cNvPr id="9" name="Google Shape;9;p11"/>
            <p:cNvSpPr/>
            <p:nvPr/>
          </p:nvSpPr>
          <p:spPr>
            <a:xfrm>
              <a:off x="9181440" y="-8640"/>
              <a:ext cx="3006720" cy="686592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a:effectLst>
              <a:outerShdw blurRad="38160" rotWithShape="0" dir="5400000" dist="25560">
                <a:srgbClr val="000000">
                  <a:alpha val="34901"/>
                </a:srgbClr>
              </a:outerShdw>
            </a:effectLst>
          </p:spPr>
        </p:sp>
        <p:sp>
          <p:nvSpPr>
            <p:cNvPr id="10" name="Google Shape;10;p11"/>
            <p:cNvSpPr/>
            <p:nvPr/>
          </p:nvSpPr>
          <p:spPr>
            <a:xfrm>
              <a:off x="9603360" y="-8640"/>
              <a:ext cx="2587680" cy="686592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rotWithShape="0" dir="5400000" dist="25560">
                <a:srgbClr val="000000">
                  <a:alpha val="34901"/>
                </a:srgbClr>
              </a:outerShdw>
            </a:effectLst>
          </p:spPr>
        </p:sp>
        <p:sp>
          <p:nvSpPr>
            <p:cNvPr id="11" name="Google Shape;11;p11"/>
            <p:cNvSpPr/>
            <p:nvPr/>
          </p:nvSpPr>
          <p:spPr>
            <a:xfrm>
              <a:off x="8932320" y="3048120"/>
              <a:ext cx="3259080" cy="3809160"/>
            </a:xfrm>
            <a:prstGeom prst="triangle">
              <a:avLst>
                <a:gd fmla="val 100000" name="adj"/>
              </a:avLst>
            </a:prstGeom>
            <a:solidFill>
              <a:schemeClr val="accent2">
                <a:alpha val="71764"/>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9334440" y="-8640"/>
              <a:ext cx="2853720" cy="686592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a:effectLst>
              <a:outerShdw blurRad="38160" rotWithShape="0" dir="5400000" dist="25560">
                <a:srgbClr val="000000">
                  <a:alpha val="34901"/>
                </a:srgbClr>
              </a:outerShdw>
            </a:effectLst>
          </p:spPr>
        </p:sp>
        <p:sp>
          <p:nvSpPr>
            <p:cNvPr id="13" name="Google Shape;13;p11"/>
            <p:cNvSpPr/>
            <p:nvPr/>
          </p:nvSpPr>
          <p:spPr>
            <a:xfrm>
              <a:off x="10898640" y="-8640"/>
              <a:ext cx="1289520" cy="686592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a:effectLst>
              <a:outerShdw blurRad="38160" rotWithShape="0" dir="5400000" dist="25560">
                <a:srgbClr val="000000">
                  <a:alpha val="34901"/>
                </a:srgbClr>
              </a:outerShdw>
            </a:effectLst>
          </p:spPr>
        </p:sp>
        <p:sp>
          <p:nvSpPr>
            <p:cNvPr id="14" name="Google Shape;14;p11"/>
            <p:cNvSpPr/>
            <p:nvPr/>
          </p:nvSpPr>
          <p:spPr>
            <a:xfrm>
              <a:off x="10938960" y="-8640"/>
              <a:ext cx="1249200" cy="686592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a:effectLst>
              <a:outerShdw blurRad="38160" rotWithShape="0" dir="5400000" dist="25560">
                <a:srgbClr val="000000">
                  <a:alpha val="34901"/>
                </a:srgbClr>
              </a:outerShdw>
            </a:effectLst>
          </p:spPr>
        </p:sp>
        <p:sp>
          <p:nvSpPr>
            <p:cNvPr id="15" name="Google Shape;15;p11"/>
            <p:cNvSpPr/>
            <p:nvPr/>
          </p:nvSpPr>
          <p:spPr>
            <a:xfrm>
              <a:off x="10371600" y="3589920"/>
              <a:ext cx="1816560" cy="3267360"/>
            </a:xfrm>
            <a:prstGeom prst="triangle">
              <a:avLst>
                <a:gd fmla="val 100000" name="adj"/>
              </a:avLst>
            </a:prstGeom>
            <a:solidFill>
              <a:schemeClr val="accent1">
                <a:alpha val="80000"/>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0" y="4013280"/>
              <a:ext cx="447840" cy="2844000"/>
            </a:xfrm>
            <a:prstGeom prst="triangle">
              <a:avLst>
                <a:gd fmla="val 0" name="adj"/>
              </a:avLst>
            </a:prstGeom>
            <a:solidFill>
              <a:schemeClr val="accent1">
                <a:alpha val="84705"/>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11"/>
          <p:cNvGrpSpPr/>
          <p:nvPr/>
        </p:nvGrpSpPr>
        <p:grpSpPr>
          <a:xfrm>
            <a:off x="720" y="-8640"/>
            <a:ext cx="12190680" cy="6866640"/>
            <a:chOff x="720" y="-8640"/>
            <a:chExt cx="12190680" cy="6866640"/>
          </a:xfrm>
        </p:grpSpPr>
        <p:cxnSp>
          <p:nvCxnSpPr>
            <p:cNvPr id="18" name="Google Shape;18;p11"/>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647"/>
                </a:srgbClr>
              </a:outerShdw>
            </a:effectLst>
          </p:spPr>
        </p:cxnSp>
        <p:cxnSp>
          <p:nvCxnSpPr>
            <p:cNvPr id="19" name="Google Shape;19;p11"/>
            <p:cNvCxnSpPr/>
            <p:nvPr/>
          </p:nvCxnSpPr>
          <p:spPr>
            <a:xfrm flipH="1">
              <a:off x="7425000" y="3681360"/>
              <a:ext cx="4763520" cy="3176640"/>
            </a:xfrm>
            <a:prstGeom prst="straightConnector1">
              <a:avLst/>
            </a:prstGeom>
            <a:noFill/>
            <a:ln cap="rnd" cmpd="sng" w="9525">
              <a:solidFill>
                <a:srgbClr val="D9D9D9"/>
              </a:solidFill>
              <a:prstDash val="solid"/>
              <a:round/>
              <a:headEnd len="sm" w="sm" type="none"/>
              <a:tailEnd len="sm" w="sm" type="none"/>
            </a:ln>
            <a:effectLst>
              <a:outerShdw blurRad="40000" rotWithShape="0" dir="5400000" dist="20000">
                <a:srgbClr val="000000">
                  <a:alpha val="37647"/>
                </a:srgbClr>
              </a:outerShdw>
            </a:effectLst>
          </p:spPr>
        </p:cxnSp>
        <p:sp>
          <p:nvSpPr>
            <p:cNvPr id="20" name="Google Shape;20;p11"/>
            <p:cNvSpPr/>
            <p:nvPr/>
          </p:nvSpPr>
          <p:spPr>
            <a:xfrm>
              <a:off x="9181440" y="-8640"/>
              <a:ext cx="3006720" cy="686592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a:effectLst>
              <a:outerShdw blurRad="38160" rotWithShape="0" dir="5400000" dist="25560">
                <a:srgbClr val="000000">
                  <a:alpha val="34901"/>
                </a:srgbClr>
              </a:outerShdw>
            </a:effectLst>
          </p:spPr>
        </p:sp>
        <p:sp>
          <p:nvSpPr>
            <p:cNvPr id="21" name="Google Shape;21;p11"/>
            <p:cNvSpPr/>
            <p:nvPr/>
          </p:nvSpPr>
          <p:spPr>
            <a:xfrm>
              <a:off x="9603360" y="-8640"/>
              <a:ext cx="2587680" cy="686592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rotWithShape="0" dir="5400000" dist="25560">
                <a:srgbClr val="000000">
                  <a:alpha val="34901"/>
                </a:srgbClr>
              </a:outerShdw>
            </a:effectLst>
          </p:spPr>
        </p:sp>
        <p:sp>
          <p:nvSpPr>
            <p:cNvPr id="22" name="Google Shape;22;p11"/>
            <p:cNvSpPr/>
            <p:nvPr/>
          </p:nvSpPr>
          <p:spPr>
            <a:xfrm>
              <a:off x="8932320" y="3048120"/>
              <a:ext cx="3259080" cy="3809160"/>
            </a:xfrm>
            <a:prstGeom prst="triangle">
              <a:avLst>
                <a:gd fmla="val 100000" name="adj"/>
              </a:avLst>
            </a:prstGeom>
            <a:solidFill>
              <a:schemeClr val="accent2">
                <a:alpha val="71764"/>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1"/>
            <p:cNvSpPr/>
            <p:nvPr/>
          </p:nvSpPr>
          <p:spPr>
            <a:xfrm>
              <a:off x="9334440" y="-8640"/>
              <a:ext cx="2853720" cy="686592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a:effectLst>
              <a:outerShdw blurRad="38160" rotWithShape="0" dir="5400000" dist="25560">
                <a:srgbClr val="000000">
                  <a:alpha val="34901"/>
                </a:srgbClr>
              </a:outerShdw>
            </a:effectLst>
          </p:spPr>
        </p:sp>
        <p:sp>
          <p:nvSpPr>
            <p:cNvPr id="24" name="Google Shape;24;p11"/>
            <p:cNvSpPr/>
            <p:nvPr/>
          </p:nvSpPr>
          <p:spPr>
            <a:xfrm>
              <a:off x="10898640" y="-8640"/>
              <a:ext cx="1289520" cy="686592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a:effectLst>
              <a:outerShdw blurRad="38160" rotWithShape="0" dir="5400000" dist="25560">
                <a:srgbClr val="000000">
                  <a:alpha val="34901"/>
                </a:srgbClr>
              </a:outerShdw>
            </a:effectLst>
          </p:spPr>
        </p:sp>
        <p:sp>
          <p:nvSpPr>
            <p:cNvPr id="25" name="Google Shape;25;p11"/>
            <p:cNvSpPr/>
            <p:nvPr/>
          </p:nvSpPr>
          <p:spPr>
            <a:xfrm>
              <a:off x="10938960" y="-8640"/>
              <a:ext cx="1249200" cy="686592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a:effectLst>
              <a:outerShdw blurRad="38160" rotWithShape="0" dir="5400000" dist="25560">
                <a:srgbClr val="000000">
                  <a:alpha val="34901"/>
                </a:srgbClr>
              </a:outerShdw>
            </a:effectLst>
          </p:spPr>
        </p:sp>
        <p:sp>
          <p:nvSpPr>
            <p:cNvPr id="26" name="Google Shape;26;p11"/>
            <p:cNvSpPr/>
            <p:nvPr/>
          </p:nvSpPr>
          <p:spPr>
            <a:xfrm>
              <a:off x="10371600" y="3589920"/>
              <a:ext cx="1816560" cy="3267360"/>
            </a:xfrm>
            <a:prstGeom prst="triangle">
              <a:avLst>
                <a:gd fmla="val 100000" name="adj"/>
              </a:avLst>
            </a:prstGeom>
            <a:solidFill>
              <a:schemeClr val="accent1">
                <a:alpha val="80000"/>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p:nvPr/>
          </p:nvSpPr>
          <p:spPr>
            <a:xfrm rot="10800000">
              <a:off x="720" y="720"/>
              <a:ext cx="842040" cy="5665320"/>
            </a:xfrm>
            <a:prstGeom prst="triangle">
              <a:avLst>
                <a:gd fmla="val 100000" name="adj"/>
              </a:avLst>
            </a:prstGeom>
            <a:solidFill>
              <a:schemeClr val="accent1">
                <a:alpha val="84705"/>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11"/>
          <p:cNvSpPr txBox="1"/>
          <p:nvPr>
            <p:ph type="title"/>
          </p:nvPr>
        </p:nvSpPr>
        <p:spPr>
          <a:xfrm>
            <a:off x="677160" y="609480"/>
            <a:ext cx="8596080" cy="13201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9" name="Google Shape;29;p11"/>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11"/>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1pPr>
            <a:lvl2pPr indent="0" lvl="1"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2pPr>
            <a:lvl3pPr indent="0" lvl="2"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3pPr>
            <a:lvl4pPr indent="0" lvl="3"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4pPr>
            <a:lvl5pPr indent="0" lvl="4"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5pPr>
            <a:lvl6pPr indent="0" lvl="5"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6pPr>
            <a:lvl7pPr indent="0" lvl="6"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7pPr>
            <a:lvl8pPr indent="0" lvl="7"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8pPr>
            <a:lvl9pPr indent="0" lvl="8"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latin typeface="Times New Roman"/>
              <a:ea typeface="Times New Roman"/>
              <a:cs typeface="Times New Roman"/>
              <a:sym typeface="Times New Roman"/>
            </a:endParaRPr>
          </a:p>
        </p:txBody>
      </p:sp>
      <p:sp>
        <p:nvSpPr>
          <p:cNvPr id="31" name="Google Shape;31;p11"/>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2" name="Google Shape;32;p1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grpSp>
        <p:nvGrpSpPr>
          <p:cNvPr id="118" name="Google Shape;118;p17"/>
          <p:cNvGrpSpPr/>
          <p:nvPr/>
        </p:nvGrpSpPr>
        <p:grpSpPr>
          <a:xfrm>
            <a:off x="0" y="-8640"/>
            <a:ext cx="12191400" cy="6866640"/>
            <a:chOff x="0" y="-8640"/>
            <a:chExt cx="12191400" cy="6866640"/>
          </a:xfrm>
        </p:grpSpPr>
        <p:cxnSp>
          <p:nvCxnSpPr>
            <p:cNvPr id="119" name="Google Shape;119;p17"/>
            <p:cNvCxnSpPr/>
            <p:nvPr/>
          </p:nvCxnSpPr>
          <p:spPr>
            <a:xfrm>
              <a:off x="9370800" y="0"/>
              <a:ext cx="1219320" cy="6858000"/>
            </a:xfrm>
            <a:prstGeom prst="straightConnector1">
              <a:avLst/>
            </a:prstGeom>
            <a:noFill/>
            <a:ln cap="rnd" cmpd="sng" w="9525">
              <a:solidFill>
                <a:srgbClr val="BFBFBF"/>
              </a:solidFill>
              <a:prstDash val="solid"/>
              <a:round/>
              <a:headEnd len="sm" w="sm" type="none"/>
              <a:tailEnd len="sm" w="sm" type="none"/>
            </a:ln>
            <a:effectLst>
              <a:outerShdw blurRad="40000" rotWithShape="0" dir="5400000" dist="20000">
                <a:srgbClr val="000000">
                  <a:alpha val="37647"/>
                </a:srgbClr>
              </a:outerShdw>
            </a:effectLst>
          </p:spPr>
        </p:cxnSp>
        <p:cxnSp>
          <p:nvCxnSpPr>
            <p:cNvPr id="120" name="Google Shape;120;p17"/>
            <p:cNvCxnSpPr/>
            <p:nvPr/>
          </p:nvCxnSpPr>
          <p:spPr>
            <a:xfrm flipH="1">
              <a:off x="7425000" y="3681360"/>
              <a:ext cx="4763520" cy="3176640"/>
            </a:xfrm>
            <a:prstGeom prst="straightConnector1">
              <a:avLst/>
            </a:prstGeom>
            <a:noFill/>
            <a:ln cap="rnd" cmpd="sng" w="9525">
              <a:solidFill>
                <a:srgbClr val="D9D9D9"/>
              </a:solidFill>
              <a:prstDash val="solid"/>
              <a:round/>
              <a:headEnd len="sm" w="sm" type="none"/>
              <a:tailEnd len="sm" w="sm" type="none"/>
            </a:ln>
            <a:effectLst>
              <a:outerShdw blurRad="40000" rotWithShape="0" dir="5400000" dist="20000">
                <a:srgbClr val="000000">
                  <a:alpha val="37647"/>
                </a:srgbClr>
              </a:outerShdw>
            </a:effectLst>
          </p:spPr>
        </p:cxnSp>
        <p:sp>
          <p:nvSpPr>
            <p:cNvPr id="121" name="Google Shape;121;p17"/>
            <p:cNvSpPr/>
            <p:nvPr/>
          </p:nvSpPr>
          <p:spPr>
            <a:xfrm>
              <a:off x="9181440" y="-8640"/>
              <a:ext cx="3006720" cy="686592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a:effectLst>
              <a:outerShdw blurRad="38160" rotWithShape="0" dir="5400000" dist="25560">
                <a:srgbClr val="000000">
                  <a:alpha val="34901"/>
                </a:srgbClr>
              </a:outerShdw>
            </a:effectLst>
          </p:spPr>
        </p:sp>
        <p:sp>
          <p:nvSpPr>
            <p:cNvPr id="122" name="Google Shape;122;p17"/>
            <p:cNvSpPr/>
            <p:nvPr/>
          </p:nvSpPr>
          <p:spPr>
            <a:xfrm>
              <a:off x="9603360" y="-8640"/>
              <a:ext cx="2587680" cy="686592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rotWithShape="0" dir="5400000" dist="25560">
                <a:srgbClr val="000000">
                  <a:alpha val="34901"/>
                </a:srgbClr>
              </a:outerShdw>
            </a:effectLst>
          </p:spPr>
        </p:sp>
        <p:sp>
          <p:nvSpPr>
            <p:cNvPr id="123" name="Google Shape;123;p17"/>
            <p:cNvSpPr/>
            <p:nvPr/>
          </p:nvSpPr>
          <p:spPr>
            <a:xfrm>
              <a:off x="8932320" y="3048120"/>
              <a:ext cx="3259080" cy="3809160"/>
            </a:xfrm>
            <a:prstGeom prst="triangle">
              <a:avLst>
                <a:gd fmla="val 100000" name="adj"/>
              </a:avLst>
            </a:prstGeom>
            <a:solidFill>
              <a:schemeClr val="accent2">
                <a:alpha val="71764"/>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9334440" y="-8640"/>
              <a:ext cx="2853720" cy="686592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a:effectLst>
              <a:outerShdw blurRad="38160" rotWithShape="0" dir="5400000" dist="25560">
                <a:srgbClr val="000000">
                  <a:alpha val="34901"/>
                </a:srgbClr>
              </a:outerShdw>
            </a:effectLst>
          </p:spPr>
        </p:sp>
        <p:sp>
          <p:nvSpPr>
            <p:cNvPr id="125" name="Google Shape;125;p17"/>
            <p:cNvSpPr/>
            <p:nvPr/>
          </p:nvSpPr>
          <p:spPr>
            <a:xfrm>
              <a:off x="10898640" y="-8640"/>
              <a:ext cx="1289520" cy="686592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a:effectLst>
              <a:outerShdw blurRad="38160" rotWithShape="0" dir="5400000" dist="25560">
                <a:srgbClr val="000000">
                  <a:alpha val="34901"/>
                </a:srgbClr>
              </a:outerShdw>
            </a:effectLst>
          </p:spPr>
        </p:sp>
        <p:sp>
          <p:nvSpPr>
            <p:cNvPr id="126" name="Google Shape;126;p17"/>
            <p:cNvSpPr/>
            <p:nvPr/>
          </p:nvSpPr>
          <p:spPr>
            <a:xfrm>
              <a:off x="10938960" y="-8640"/>
              <a:ext cx="1249200" cy="686592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a:effectLst>
              <a:outerShdw blurRad="38160" rotWithShape="0" dir="5400000" dist="25560">
                <a:srgbClr val="000000">
                  <a:alpha val="34901"/>
                </a:srgbClr>
              </a:outerShdw>
            </a:effectLst>
          </p:spPr>
        </p:sp>
        <p:sp>
          <p:nvSpPr>
            <p:cNvPr id="127" name="Google Shape;127;p17"/>
            <p:cNvSpPr/>
            <p:nvPr/>
          </p:nvSpPr>
          <p:spPr>
            <a:xfrm>
              <a:off x="10371600" y="3589920"/>
              <a:ext cx="1816560" cy="3267360"/>
            </a:xfrm>
            <a:prstGeom prst="triangle">
              <a:avLst>
                <a:gd fmla="val 100000" name="adj"/>
              </a:avLst>
            </a:prstGeom>
            <a:solidFill>
              <a:schemeClr val="accent1">
                <a:alpha val="80000"/>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0" y="4013280"/>
              <a:ext cx="447840" cy="2844000"/>
            </a:xfrm>
            <a:prstGeom prst="triangle">
              <a:avLst>
                <a:gd fmla="val 0" name="adj"/>
              </a:avLst>
            </a:prstGeom>
            <a:solidFill>
              <a:schemeClr val="accent1">
                <a:alpha val="84705"/>
              </a:schemeClr>
            </a:solidFill>
            <a:ln>
              <a:noFill/>
            </a:ln>
            <a:effectLst>
              <a:outerShdw blurRad="38160" rotWithShape="0" dir="5400000" dist="2556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txBox="1"/>
          <p:nvPr>
            <p:ph idx="11" type="ftr"/>
          </p:nvPr>
        </p:nvSpPr>
        <p:spPr>
          <a:xfrm>
            <a:off x="677160" y="6041520"/>
            <a:ext cx="6296760" cy="36432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0" name="Google Shape;130;p17"/>
          <p:cNvSpPr txBox="1"/>
          <p:nvPr>
            <p:ph idx="12" type="sldNum"/>
          </p:nvPr>
        </p:nvSpPr>
        <p:spPr>
          <a:xfrm>
            <a:off x="8590680" y="6041520"/>
            <a:ext cx="682560" cy="36432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1pPr>
            <a:lvl2pPr indent="0" lvl="1"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2pPr>
            <a:lvl3pPr indent="0" lvl="2"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3pPr>
            <a:lvl4pPr indent="0" lvl="3"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4pPr>
            <a:lvl5pPr indent="0" lvl="4"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5pPr>
            <a:lvl6pPr indent="0" lvl="5"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6pPr>
            <a:lvl7pPr indent="0" lvl="6"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7pPr>
            <a:lvl8pPr indent="0" lvl="7"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8pPr>
            <a:lvl9pPr indent="0" lvl="8" marL="0" marR="0" rtl="0" algn="r">
              <a:lnSpc>
                <a:spcPct val="100000"/>
              </a:lnSpc>
              <a:spcBef>
                <a:spcPts val="0"/>
              </a:spcBef>
              <a:buClr>
                <a:srgbClr val="90C226"/>
              </a:buClr>
              <a:buSzPts val="900"/>
              <a:buFont typeface="Trebuchet MS"/>
              <a:buNone/>
              <a:defRPr b="0" i="0" sz="900" u="none" cap="none"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CO"/>
              <a:t>‹#›</a:t>
            </a:fld>
            <a:endParaRPr>
              <a:latin typeface="Times New Roman"/>
              <a:ea typeface="Times New Roman"/>
              <a:cs typeface="Times New Roman"/>
              <a:sym typeface="Times New Roman"/>
            </a:endParaRPr>
          </a:p>
        </p:txBody>
      </p:sp>
      <p:sp>
        <p:nvSpPr>
          <p:cNvPr id="131" name="Google Shape;131;p17"/>
          <p:cNvSpPr txBox="1"/>
          <p:nvPr>
            <p:ph idx="10" type="dt"/>
          </p:nvPr>
        </p:nvSpPr>
        <p:spPr>
          <a:xfrm>
            <a:off x="7205040" y="6041520"/>
            <a:ext cx="911160" cy="36432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2" name="Google Shape;132;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3" name="Google Shape;133;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
          <p:cNvSpPr txBox="1"/>
          <p:nvPr>
            <p:ph type="title"/>
          </p:nvPr>
        </p:nvSpPr>
        <p:spPr>
          <a:xfrm>
            <a:off x="1506950" y="674875"/>
            <a:ext cx="8149800" cy="2513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CONCEPTOS GENERALES SISTEMA DE INFORMACIÓN</a:t>
            </a:r>
            <a:endParaRPr b="0" sz="5400" strike="noStrike">
              <a:latin typeface="Arial"/>
              <a:ea typeface="Arial"/>
              <a:cs typeface="Arial"/>
              <a:sym typeface="Arial"/>
            </a:endParaRPr>
          </a:p>
        </p:txBody>
      </p:sp>
      <p:sp>
        <p:nvSpPr>
          <p:cNvPr id="223" name="Google Shape;223;p1"/>
          <p:cNvSpPr txBox="1"/>
          <p:nvPr>
            <p:ph idx="4294967295" type="subTitle"/>
          </p:nvPr>
        </p:nvSpPr>
        <p:spPr>
          <a:xfrm>
            <a:off x="1506960" y="3427200"/>
            <a:ext cx="7766280" cy="188784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808080"/>
              </a:buClr>
              <a:buSzPts val="1800"/>
              <a:buFont typeface="Trebuchet MS"/>
              <a:buNone/>
            </a:pPr>
            <a:r>
              <a:rPr b="0" i="0" lang="es-CO" sz="1800" u="none" cap="none" strike="noStrike">
                <a:solidFill>
                  <a:schemeClr val="dk1"/>
                </a:solidFill>
                <a:latin typeface="Trebuchet MS"/>
                <a:ea typeface="Trebuchet MS"/>
                <a:cs typeface="Trebuchet MS"/>
                <a:sym typeface="Trebuchet MS"/>
              </a:rPr>
              <a:t>GAES 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001"/>
              </a:spcBef>
              <a:spcAft>
                <a:spcPts val="0"/>
              </a:spcAft>
              <a:buClr>
                <a:srgbClr val="808080"/>
              </a:buClr>
              <a:buSzPts val="1800"/>
              <a:buFont typeface="Trebuchet MS"/>
              <a:buNone/>
            </a:pPr>
            <a:r>
              <a:rPr b="0" i="0" lang="es-CO" sz="1800" u="none" cap="none" strike="noStrike">
                <a:solidFill>
                  <a:schemeClr val="dk1"/>
                </a:solidFill>
                <a:latin typeface="Trebuchet MS"/>
                <a:ea typeface="Trebuchet MS"/>
                <a:cs typeface="Trebuchet MS"/>
                <a:sym typeface="Trebuchet MS"/>
              </a:rPr>
              <a:t>DILAN ANDREY GARRIDO LOPEZ</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001"/>
              </a:spcBef>
              <a:spcAft>
                <a:spcPts val="0"/>
              </a:spcAft>
              <a:buClr>
                <a:srgbClr val="808080"/>
              </a:buClr>
              <a:buSzPts val="1800"/>
              <a:buFont typeface="Trebuchet MS"/>
              <a:buNone/>
            </a:pPr>
            <a:r>
              <a:rPr b="0" i="0" lang="es-CO" sz="1800" u="none" cap="none" strike="noStrike">
                <a:solidFill>
                  <a:schemeClr val="dk1"/>
                </a:solidFill>
                <a:latin typeface="Trebuchet MS"/>
                <a:ea typeface="Trebuchet MS"/>
                <a:cs typeface="Trebuchet MS"/>
                <a:sym typeface="Trebuchet MS"/>
              </a:rPr>
              <a:t>ANDRES FELIPE LOPEZ MOSQUERA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001"/>
              </a:spcBef>
              <a:spcAft>
                <a:spcPts val="0"/>
              </a:spcAft>
              <a:buClr>
                <a:srgbClr val="808080"/>
              </a:buClr>
              <a:buSzPts val="1800"/>
              <a:buFont typeface="Trebuchet MS"/>
              <a:buNone/>
            </a:pPr>
            <a:r>
              <a:rPr b="0" i="0" lang="es-CO" sz="1800" u="none" cap="none" strike="noStrike">
                <a:solidFill>
                  <a:schemeClr val="dk1"/>
                </a:solidFill>
                <a:latin typeface="Trebuchet MS"/>
                <a:ea typeface="Trebuchet MS"/>
                <a:cs typeface="Trebuchet MS"/>
                <a:sym typeface="Trebuchet MS"/>
              </a:rPr>
              <a:t>MARIA FERNANDA DELGADO PARDO</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001"/>
              </a:spcBef>
              <a:spcAft>
                <a:spcPts val="0"/>
              </a:spcAft>
              <a:buClr>
                <a:srgbClr val="808080"/>
              </a:buClr>
              <a:buSzPts val="1800"/>
              <a:buFont typeface="Trebuchet MS"/>
              <a:buNone/>
            </a:pPr>
            <a:r>
              <a:rPr b="0" i="0" lang="es-CO" sz="1800" u="none" cap="none" strike="noStrike">
                <a:solidFill>
                  <a:schemeClr val="dk1"/>
                </a:solidFill>
                <a:latin typeface="Trebuchet MS"/>
                <a:ea typeface="Trebuchet MS"/>
                <a:cs typeface="Trebuchet MS"/>
                <a:sym typeface="Trebuchet MS"/>
              </a:rPr>
              <a:t>BRAYAN DANIEL MUTIS CARDONA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426599aa7a_0_0"/>
          <p:cNvSpPr txBox="1"/>
          <p:nvPr>
            <p:ph idx="4294967295" type="body"/>
          </p:nvPr>
        </p:nvSpPr>
        <p:spPr>
          <a:xfrm>
            <a:off x="743175" y="2003025"/>
            <a:ext cx="4200000" cy="3412800"/>
          </a:xfrm>
          <a:prstGeom prst="rect">
            <a:avLst/>
          </a:prstGeom>
          <a:noFill/>
          <a:ln>
            <a:noFill/>
          </a:ln>
        </p:spPr>
        <p:txBody>
          <a:bodyPr anchorCtr="0" anchor="t" bIns="45000" lIns="90000" spcFirstLastPara="1" rIns="90000" wrap="square" tIns="45000">
            <a:normAutofit/>
          </a:bodyPr>
          <a:lstStyle/>
          <a:p>
            <a:pPr indent="0" lvl="0" marL="0" marR="0" rtl="0" algn="l">
              <a:lnSpc>
                <a:spcPct val="100000"/>
              </a:lnSpc>
              <a:spcBef>
                <a:spcPts val="0"/>
              </a:spcBef>
              <a:spcAft>
                <a:spcPts val="0"/>
              </a:spcAft>
              <a:buClr>
                <a:srgbClr val="404040"/>
              </a:buClr>
              <a:buSzPts val="1800"/>
              <a:buFont typeface="Trebuchet MS"/>
              <a:buNone/>
            </a:pPr>
            <a:r>
              <a:rPr lang="es-CO">
                <a:solidFill>
                  <a:srgbClr val="404040"/>
                </a:solidFill>
                <a:latin typeface="Trebuchet MS"/>
                <a:ea typeface="Trebuchet MS"/>
                <a:cs typeface="Trebuchet MS"/>
                <a:sym typeface="Trebuchet MS"/>
              </a:rPr>
              <a:t>Para la </a:t>
            </a:r>
            <a:r>
              <a:rPr lang="es-CO">
                <a:solidFill>
                  <a:srgbClr val="404040"/>
                </a:solidFill>
                <a:latin typeface="Trebuchet MS"/>
                <a:ea typeface="Trebuchet MS"/>
                <a:cs typeface="Trebuchet MS"/>
                <a:sym typeface="Trebuchet MS"/>
              </a:rPr>
              <a:t>clasificación</a:t>
            </a:r>
            <a:r>
              <a:rPr lang="es-CO">
                <a:solidFill>
                  <a:srgbClr val="404040"/>
                </a:solidFill>
                <a:latin typeface="Trebuchet MS"/>
                <a:ea typeface="Trebuchet MS"/>
                <a:cs typeface="Trebuchet MS"/>
                <a:sym typeface="Trebuchet MS"/>
              </a:rPr>
              <a:t> de los sistemas se utiliza un </a:t>
            </a:r>
            <a:r>
              <a:rPr lang="es-CO">
                <a:solidFill>
                  <a:srgbClr val="404040"/>
                </a:solidFill>
                <a:latin typeface="Trebuchet MS"/>
                <a:ea typeface="Trebuchet MS"/>
                <a:cs typeface="Trebuchet MS"/>
                <a:sym typeface="Trebuchet MS"/>
              </a:rPr>
              <a:t>modelo</a:t>
            </a:r>
            <a:r>
              <a:rPr lang="es-CO">
                <a:solidFill>
                  <a:srgbClr val="404040"/>
                </a:solidFill>
                <a:latin typeface="Trebuchet MS"/>
                <a:ea typeface="Trebuchet MS"/>
                <a:cs typeface="Trebuchet MS"/>
                <a:sym typeface="Trebuchet MS"/>
              </a:rPr>
              <a:t> común conocido como </a:t>
            </a:r>
            <a:r>
              <a:rPr lang="es-CO">
                <a:solidFill>
                  <a:srgbClr val="90C226"/>
                </a:solidFill>
                <a:latin typeface="Trebuchet MS"/>
                <a:ea typeface="Trebuchet MS"/>
                <a:cs typeface="Trebuchet MS"/>
                <a:sym typeface="Trebuchet MS"/>
              </a:rPr>
              <a:t>la</a:t>
            </a:r>
            <a:r>
              <a:rPr lang="es-CO">
                <a:solidFill>
                  <a:schemeClr val="accent1"/>
                </a:solidFill>
                <a:latin typeface="Trebuchet MS"/>
                <a:ea typeface="Trebuchet MS"/>
                <a:cs typeface="Trebuchet MS"/>
                <a:sym typeface="Trebuchet MS"/>
              </a:rPr>
              <a:t> jerarquía Boulding</a:t>
            </a:r>
            <a:r>
              <a:rPr lang="es-CO">
                <a:solidFill>
                  <a:srgbClr val="404040"/>
                </a:solidFill>
                <a:latin typeface="Trebuchet MS"/>
                <a:ea typeface="Trebuchet MS"/>
                <a:cs typeface="Trebuchet MS"/>
                <a:sym typeface="Trebuchet MS"/>
              </a:rPr>
              <a:t>; que organiza por niveles según la complejidad de un sistema, teniendo en cuenta la estructura, la función y la evolución del mismo.</a:t>
            </a:r>
            <a:endParaRPr>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1800"/>
              <a:buFont typeface="Trebuchet MS"/>
              <a:buNone/>
            </a:pPr>
            <a:r>
              <a:t/>
            </a:r>
            <a:endParaRPr>
              <a:solidFill>
                <a:srgbClr val="404040"/>
              </a:solidFill>
              <a:latin typeface="Trebuchet MS"/>
              <a:ea typeface="Trebuchet MS"/>
              <a:cs typeface="Trebuchet MS"/>
              <a:sym typeface="Trebuchet MS"/>
            </a:endParaRPr>
          </a:p>
        </p:txBody>
      </p:sp>
      <p:sp>
        <p:nvSpPr>
          <p:cNvPr id="290" name="Google Shape;290;g1426599aa7a_0_0"/>
          <p:cNvSpPr txBox="1"/>
          <p:nvPr>
            <p:ph idx="4294967295" type="title"/>
          </p:nvPr>
        </p:nvSpPr>
        <p:spPr>
          <a:xfrm>
            <a:off x="799785" y="826430"/>
            <a:ext cx="8596200" cy="74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lang="es-CO" sz="3600">
                <a:solidFill>
                  <a:srgbClr val="90C226"/>
                </a:solidFill>
                <a:latin typeface="Trebuchet MS"/>
                <a:ea typeface="Trebuchet MS"/>
                <a:cs typeface="Trebuchet MS"/>
                <a:sym typeface="Trebuchet MS"/>
              </a:rPr>
              <a:t>Una C</a:t>
            </a:r>
            <a:r>
              <a:rPr lang="es-CO" sz="3600">
                <a:solidFill>
                  <a:srgbClr val="90C226"/>
                </a:solidFill>
                <a:latin typeface="Trebuchet MS"/>
                <a:ea typeface="Trebuchet MS"/>
                <a:cs typeface="Trebuchet MS"/>
                <a:sym typeface="Trebuchet MS"/>
              </a:rPr>
              <a:t>lasificación</a:t>
            </a:r>
            <a:r>
              <a:rPr lang="es-CO" sz="3600">
                <a:solidFill>
                  <a:srgbClr val="90C226"/>
                </a:solidFill>
                <a:latin typeface="Trebuchet MS"/>
                <a:ea typeface="Trebuchet MS"/>
                <a:cs typeface="Trebuchet MS"/>
                <a:sym typeface="Trebuchet MS"/>
              </a:rPr>
              <a:t> de los Sistemas</a:t>
            </a:r>
            <a:endParaRPr b="0" i="0" sz="3600" u="none" cap="none" strike="noStrike">
              <a:latin typeface="Arial"/>
              <a:ea typeface="Arial"/>
              <a:cs typeface="Arial"/>
              <a:sym typeface="Arial"/>
            </a:endParaRPr>
          </a:p>
        </p:txBody>
      </p:sp>
      <p:pic>
        <p:nvPicPr>
          <p:cNvPr id="291" name="Google Shape;291;g1426599aa7a_0_0"/>
          <p:cNvPicPr preferRelativeResize="0"/>
          <p:nvPr/>
        </p:nvPicPr>
        <p:blipFill rotWithShape="1">
          <a:blip r:embed="rId3">
            <a:alphaModFix/>
          </a:blip>
          <a:srcRect b="0" l="0" r="11816" t="0"/>
          <a:stretch/>
        </p:blipFill>
        <p:spPr>
          <a:xfrm>
            <a:off x="4943050" y="1724875"/>
            <a:ext cx="4034001" cy="4235125"/>
          </a:xfrm>
          <a:prstGeom prst="rect">
            <a:avLst/>
          </a:prstGeom>
          <a:noFill/>
          <a:ln>
            <a:noFill/>
          </a:ln>
        </p:spPr>
      </p:pic>
      <p:sp>
        <p:nvSpPr>
          <p:cNvPr id="292" name="Google Shape;292;g1426599aa7a_0_0"/>
          <p:cNvSpPr/>
          <p:nvPr/>
        </p:nvSpPr>
        <p:spPr>
          <a:xfrm>
            <a:off x="818652" y="235075"/>
            <a:ext cx="989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a:t>
            </a:r>
            <a:r>
              <a:rPr lang="es-CO" sz="1800">
                <a:latin typeface="Trebuchet MS"/>
                <a:ea typeface="Trebuchet MS"/>
                <a:cs typeface="Trebuchet MS"/>
                <a:sym typeface="Trebuchet MS"/>
              </a:rPr>
              <a:t>10</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426599aa7a_0_3"/>
          <p:cNvSpPr/>
          <p:nvPr/>
        </p:nvSpPr>
        <p:spPr>
          <a:xfrm>
            <a:off x="818652" y="235075"/>
            <a:ext cx="989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a:t>
            </a:r>
            <a:r>
              <a:rPr lang="es-CO" sz="1800">
                <a:latin typeface="Trebuchet MS"/>
                <a:ea typeface="Trebuchet MS"/>
                <a:cs typeface="Trebuchet MS"/>
                <a:sym typeface="Trebuchet MS"/>
              </a:rPr>
              <a:t>11</a:t>
            </a:r>
            <a:endParaRPr b="0" i="0" sz="1800" u="none" cap="none" strike="noStrike">
              <a:latin typeface="Arial"/>
              <a:ea typeface="Arial"/>
              <a:cs typeface="Arial"/>
              <a:sym typeface="Arial"/>
            </a:endParaRPr>
          </a:p>
        </p:txBody>
      </p:sp>
      <p:sp>
        <p:nvSpPr>
          <p:cNvPr id="298" name="Google Shape;298;g1426599aa7a_0_3"/>
          <p:cNvSpPr txBox="1"/>
          <p:nvPr>
            <p:ph idx="4294967295" type="title"/>
          </p:nvPr>
        </p:nvSpPr>
        <p:spPr>
          <a:xfrm>
            <a:off x="799785" y="826430"/>
            <a:ext cx="8596200" cy="74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lang="es-CO" sz="3600">
                <a:solidFill>
                  <a:srgbClr val="90C226"/>
                </a:solidFill>
                <a:latin typeface="Trebuchet MS"/>
                <a:ea typeface="Trebuchet MS"/>
                <a:cs typeface="Trebuchet MS"/>
                <a:sym typeface="Trebuchet MS"/>
              </a:rPr>
              <a:t>Del paradigma cartesiano al sistematico</a:t>
            </a:r>
            <a:endParaRPr b="0" i="0" sz="3600" u="none" cap="none" strike="noStrike">
              <a:latin typeface="Arial"/>
              <a:ea typeface="Arial"/>
              <a:cs typeface="Arial"/>
              <a:sym typeface="Arial"/>
            </a:endParaRPr>
          </a:p>
        </p:txBody>
      </p:sp>
      <p:sp>
        <p:nvSpPr>
          <p:cNvPr id="299" name="Google Shape;299;g1426599aa7a_0_3"/>
          <p:cNvSpPr txBox="1"/>
          <p:nvPr/>
        </p:nvSpPr>
        <p:spPr>
          <a:xfrm>
            <a:off x="756975" y="1571025"/>
            <a:ext cx="9346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1700">
                <a:solidFill>
                  <a:schemeClr val="accent1"/>
                </a:solidFill>
                <a:latin typeface="Trebuchet MS"/>
                <a:ea typeface="Trebuchet MS"/>
                <a:cs typeface="Trebuchet MS"/>
                <a:sym typeface="Trebuchet MS"/>
              </a:rPr>
              <a:t>Paradigma:</a:t>
            </a:r>
            <a:r>
              <a:rPr lang="es-CO" sz="1700">
                <a:latin typeface="Trebuchet MS"/>
                <a:ea typeface="Trebuchet MS"/>
                <a:cs typeface="Trebuchet MS"/>
                <a:sym typeface="Trebuchet MS"/>
              </a:rPr>
              <a:t> sistema de ideas que sigue un </a:t>
            </a:r>
            <a:r>
              <a:rPr lang="es-CO" sz="1700">
                <a:latin typeface="Trebuchet MS"/>
                <a:ea typeface="Trebuchet MS"/>
                <a:cs typeface="Trebuchet MS"/>
                <a:sym typeface="Trebuchet MS"/>
              </a:rPr>
              <a:t>patrón</a:t>
            </a:r>
            <a:r>
              <a:rPr lang="es-CO" sz="1700">
                <a:latin typeface="Trebuchet MS"/>
                <a:ea typeface="Trebuchet MS"/>
                <a:cs typeface="Trebuchet MS"/>
                <a:sym typeface="Trebuchet MS"/>
              </a:rPr>
              <a:t> o modelo. </a:t>
            </a:r>
            <a:endParaRPr sz="1700">
              <a:latin typeface="Trebuchet MS"/>
              <a:ea typeface="Trebuchet MS"/>
              <a:cs typeface="Trebuchet MS"/>
              <a:sym typeface="Trebuchet MS"/>
            </a:endParaRPr>
          </a:p>
          <a:p>
            <a:pPr indent="0" lvl="0" marL="0" rtl="0" algn="l">
              <a:spcBef>
                <a:spcPts val="0"/>
              </a:spcBef>
              <a:spcAft>
                <a:spcPts val="0"/>
              </a:spcAft>
              <a:buNone/>
            </a:pPr>
            <a:r>
              <a:t/>
            </a:r>
            <a:endParaRPr sz="1700">
              <a:latin typeface="Trebuchet MS"/>
              <a:ea typeface="Trebuchet MS"/>
              <a:cs typeface="Trebuchet MS"/>
              <a:sym typeface="Trebuchet MS"/>
            </a:endParaRPr>
          </a:p>
          <a:p>
            <a:pPr indent="0" lvl="0" marL="0" rtl="0" algn="l">
              <a:spcBef>
                <a:spcPts val="0"/>
              </a:spcBef>
              <a:spcAft>
                <a:spcPts val="0"/>
              </a:spcAft>
              <a:buNone/>
            </a:pPr>
            <a:r>
              <a:rPr lang="es-CO" sz="1700">
                <a:solidFill>
                  <a:schemeClr val="accent1"/>
                </a:solidFill>
                <a:latin typeface="Trebuchet MS"/>
                <a:ea typeface="Trebuchet MS"/>
                <a:cs typeface="Trebuchet MS"/>
                <a:sym typeface="Trebuchet MS"/>
              </a:rPr>
              <a:t>Binomio cartesiano:</a:t>
            </a:r>
            <a:r>
              <a:rPr lang="es-CO" sz="1700">
                <a:latin typeface="Trebuchet MS"/>
                <a:ea typeface="Trebuchet MS"/>
                <a:cs typeface="Trebuchet MS"/>
                <a:sym typeface="Trebuchet MS"/>
              </a:rPr>
              <a:t> puntos o coordenadas tipo  (estructura;función) (Estructura-evolución)</a:t>
            </a:r>
            <a:endParaRPr sz="1700">
              <a:latin typeface="Trebuchet MS"/>
              <a:ea typeface="Trebuchet MS"/>
              <a:cs typeface="Trebuchet MS"/>
              <a:sym typeface="Trebuchet MS"/>
            </a:endParaRPr>
          </a:p>
          <a:p>
            <a:pPr indent="0" lvl="0" marL="0" rtl="0" algn="l">
              <a:spcBef>
                <a:spcPts val="0"/>
              </a:spcBef>
              <a:spcAft>
                <a:spcPts val="0"/>
              </a:spcAft>
              <a:buNone/>
            </a:pPr>
            <a:r>
              <a:t/>
            </a:r>
            <a:endParaRPr sz="1700">
              <a:latin typeface="Trebuchet MS"/>
              <a:ea typeface="Trebuchet MS"/>
              <a:cs typeface="Trebuchet MS"/>
              <a:sym typeface="Trebuchet MS"/>
            </a:endParaRPr>
          </a:p>
          <a:p>
            <a:pPr indent="0" lvl="0" marL="0" rtl="0" algn="l">
              <a:spcBef>
                <a:spcPts val="0"/>
              </a:spcBef>
              <a:spcAft>
                <a:spcPts val="0"/>
              </a:spcAft>
              <a:buNone/>
            </a:pPr>
            <a:r>
              <a:rPr lang="es-CO" sz="1700">
                <a:solidFill>
                  <a:schemeClr val="accent1"/>
                </a:solidFill>
                <a:latin typeface="Trebuchet MS"/>
                <a:ea typeface="Trebuchet MS"/>
                <a:cs typeface="Trebuchet MS"/>
                <a:sym typeface="Trebuchet MS"/>
              </a:rPr>
              <a:t>Mecánica Estadística: </a:t>
            </a:r>
            <a:r>
              <a:rPr lang="es-CO" sz="1700">
                <a:latin typeface="Trebuchet MS"/>
                <a:ea typeface="Trebuchet MS"/>
                <a:cs typeface="Trebuchet MS"/>
                <a:sym typeface="Trebuchet MS"/>
              </a:rPr>
              <a:t>Rama de la física que deduce el comportamiento de los sistemas físicos.</a:t>
            </a:r>
            <a:endParaRPr sz="1700">
              <a:latin typeface="Trebuchet MS"/>
              <a:ea typeface="Trebuchet MS"/>
              <a:cs typeface="Trebuchet MS"/>
              <a:sym typeface="Trebuchet MS"/>
            </a:endParaRPr>
          </a:p>
          <a:p>
            <a:pPr indent="0" lvl="0" marL="0" rtl="0" algn="l">
              <a:spcBef>
                <a:spcPts val="0"/>
              </a:spcBef>
              <a:spcAft>
                <a:spcPts val="0"/>
              </a:spcAft>
              <a:buNone/>
            </a:pPr>
            <a:r>
              <a:t/>
            </a:r>
            <a:endParaRPr sz="1700">
              <a:latin typeface="Trebuchet MS"/>
              <a:ea typeface="Trebuchet MS"/>
              <a:cs typeface="Trebuchet MS"/>
              <a:sym typeface="Trebuchet MS"/>
            </a:endParaRPr>
          </a:p>
          <a:p>
            <a:pPr indent="0" lvl="0" marL="0" rtl="0" algn="l">
              <a:spcBef>
                <a:spcPts val="0"/>
              </a:spcBef>
              <a:spcAft>
                <a:spcPts val="0"/>
              </a:spcAft>
              <a:buNone/>
            </a:pPr>
            <a:r>
              <a:rPr lang="es-CO" sz="1700">
                <a:solidFill>
                  <a:schemeClr val="accent1"/>
                </a:solidFill>
                <a:latin typeface="Trebuchet MS"/>
                <a:ea typeface="Trebuchet MS"/>
                <a:cs typeface="Trebuchet MS"/>
                <a:sym typeface="Trebuchet MS"/>
              </a:rPr>
              <a:t>Paradigma estructuralista:</a:t>
            </a:r>
            <a:r>
              <a:rPr lang="es-CO" sz="1700">
                <a:latin typeface="Trebuchet MS"/>
                <a:ea typeface="Trebuchet MS"/>
                <a:cs typeface="Trebuchet MS"/>
                <a:sym typeface="Trebuchet MS"/>
              </a:rPr>
              <a:t> analizar desde el pensamiento un sistema complejo en su totalidad. </a:t>
            </a:r>
            <a:endParaRPr sz="1700">
              <a:latin typeface="Trebuchet MS"/>
              <a:ea typeface="Trebuchet MS"/>
              <a:cs typeface="Trebuchet MS"/>
              <a:sym typeface="Trebuchet MS"/>
            </a:endParaRPr>
          </a:p>
          <a:p>
            <a:pPr indent="0" lvl="0" marL="0" rtl="0" algn="l">
              <a:spcBef>
                <a:spcPts val="0"/>
              </a:spcBef>
              <a:spcAft>
                <a:spcPts val="0"/>
              </a:spcAft>
              <a:buNone/>
            </a:pPr>
            <a:r>
              <a:t/>
            </a:r>
            <a:endParaRPr sz="1700">
              <a:solidFill>
                <a:schemeClr val="accent1"/>
              </a:solidFill>
              <a:latin typeface="Trebuchet MS"/>
              <a:ea typeface="Trebuchet MS"/>
              <a:cs typeface="Trebuchet MS"/>
              <a:sym typeface="Trebuchet MS"/>
            </a:endParaRPr>
          </a:p>
          <a:p>
            <a:pPr indent="0" lvl="0" marL="0" rtl="0" algn="l">
              <a:spcBef>
                <a:spcPts val="0"/>
              </a:spcBef>
              <a:spcAft>
                <a:spcPts val="0"/>
              </a:spcAft>
              <a:buNone/>
            </a:pPr>
            <a:r>
              <a:rPr lang="es-CO" sz="1700">
                <a:solidFill>
                  <a:schemeClr val="accent1"/>
                </a:solidFill>
                <a:latin typeface="Trebuchet MS"/>
                <a:ea typeface="Trebuchet MS"/>
                <a:cs typeface="Trebuchet MS"/>
                <a:sym typeface="Trebuchet MS"/>
              </a:rPr>
              <a:t>Cibernética:</a:t>
            </a:r>
            <a:r>
              <a:rPr lang="es-CO" sz="1700">
                <a:latin typeface="Trebuchet MS"/>
                <a:ea typeface="Trebuchet MS"/>
                <a:cs typeface="Trebuchet MS"/>
                <a:sym typeface="Trebuchet MS"/>
              </a:rPr>
              <a:t> ciencia que</a:t>
            </a:r>
            <a:r>
              <a:rPr lang="es-CO" sz="1700">
                <a:latin typeface="Trebuchet MS"/>
                <a:ea typeface="Trebuchet MS"/>
                <a:cs typeface="Trebuchet MS"/>
                <a:sym typeface="Trebuchet MS"/>
              </a:rPr>
              <a:t> estudia sistemas de control y comunicación.</a:t>
            </a:r>
            <a:endParaRPr sz="1700">
              <a:latin typeface="Trebuchet MS"/>
              <a:ea typeface="Trebuchet MS"/>
              <a:cs typeface="Trebuchet MS"/>
              <a:sym typeface="Trebuchet MS"/>
            </a:endParaRPr>
          </a:p>
          <a:p>
            <a:pPr indent="0" lvl="0" marL="0" rtl="0" algn="l">
              <a:spcBef>
                <a:spcPts val="0"/>
              </a:spcBef>
              <a:spcAft>
                <a:spcPts val="0"/>
              </a:spcAft>
              <a:buNone/>
            </a:pPr>
            <a:r>
              <a:t/>
            </a:r>
            <a:endParaRPr sz="1700">
              <a:latin typeface="Trebuchet MS"/>
              <a:ea typeface="Trebuchet MS"/>
              <a:cs typeface="Trebuchet MS"/>
              <a:sym typeface="Trebuchet MS"/>
            </a:endParaRPr>
          </a:p>
          <a:p>
            <a:pPr indent="0" lvl="0" marL="0" rtl="0" algn="l">
              <a:spcBef>
                <a:spcPts val="0"/>
              </a:spcBef>
              <a:spcAft>
                <a:spcPts val="0"/>
              </a:spcAft>
              <a:buNone/>
            </a:pPr>
            <a:r>
              <a:rPr lang="es-CO" sz="1700">
                <a:solidFill>
                  <a:schemeClr val="accent1"/>
                </a:solidFill>
                <a:latin typeface="Trebuchet MS"/>
                <a:ea typeface="Trebuchet MS"/>
                <a:cs typeface="Trebuchet MS"/>
                <a:sym typeface="Trebuchet MS"/>
              </a:rPr>
              <a:t>H</a:t>
            </a:r>
            <a:r>
              <a:rPr lang="es-CO" sz="1700">
                <a:solidFill>
                  <a:schemeClr val="accent1"/>
                </a:solidFill>
                <a:latin typeface="Trebuchet MS"/>
                <a:ea typeface="Trebuchet MS"/>
                <a:cs typeface="Trebuchet MS"/>
                <a:sym typeface="Trebuchet MS"/>
              </a:rPr>
              <a:t>omeostasis:</a:t>
            </a:r>
            <a:r>
              <a:rPr lang="es-CO" sz="1700">
                <a:latin typeface="Trebuchet MS"/>
                <a:ea typeface="Trebuchet MS"/>
                <a:cs typeface="Trebuchet MS"/>
                <a:sym typeface="Trebuchet MS"/>
              </a:rPr>
              <a:t> capacidad de un sistema de mantener el equilibrio y estabilidad  sin importar los cambios</a:t>
            </a:r>
            <a:endParaRPr sz="1700">
              <a:latin typeface="Trebuchet MS"/>
              <a:ea typeface="Trebuchet MS"/>
              <a:cs typeface="Trebuchet MS"/>
              <a:sym typeface="Trebuchet MS"/>
            </a:endParaRPr>
          </a:p>
        </p:txBody>
      </p:sp>
      <p:pic>
        <p:nvPicPr>
          <p:cNvPr id="300" name="Google Shape;300;g1426599aa7a_0_3"/>
          <p:cNvPicPr preferRelativeResize="0"/>
          <p:nvPr/>
        </p:nvPicPr>
        <p:blipFill>
          <a:blip r:embed="rId3">
            <a:alphaModFix/>
          </a:blip>
          <a:stretch>
            <a:fillRect/>
          </a:stretch>
        </p:blipFill>
        <p:spPr>
          <a:xfrm>
            <a:off x="2707650" y="5012000"/>
            <a:ext cx="1541175" cy="167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426599aa7a_0_6"/>
          <p:cNvSpPr/>
          <p:nvPr/>
        </p:nvSpPr>
        <p:spPr>
          <a:xfrm>
            <a:off x="818652" y="235075"/>
            <a:ext cx="989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a:t>
            </a:r>
            <a:r>
              <a:rPr lang="es-CO" sz="1800">
                <a:latin typeface="Trebuchet MS"/>
                <a:ea typeface="Trebuchet MS"/>
                <a:cs typeface="Trebuchet MS"/>
                <a:sym typeface="Trebuchet MS"/>
              </a:rPr>
              <a:t>12</a:t>
            </a:r>
            <a:endParaRPr b="0" i="0" sz="1800" u="none" cap="none" strike="noStrike">
              <a:latin typeface="Arial"/>
              <a:ea typeface="Arial"/>
              <a:cs typeface="Arial"/>
              <a:sym typeface="Arial"/>
            </a:endParaRPr>
          </a:p>
        </p:txBody>
      </p:sp>
      <p:sp>
        <p:nvSpPr>
          <p:cNvPr id="306" name="Google Shape;306;g1426599aa7a_0_6"/>
          <p:cNvSpPr txBox="1"/>
          <p:nvPr>
            <p:ph idx="4294967295" type="title"/>
          </p:nvPr>
        </p:nvSpPr>
        <p:spPr>
          <a:xfrm>
            <a:off x="863960" y="708730"/>
            <a:ext cx="8596200" cy="74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lang="es-CO" sz="3600">
                <a:solidFill>
                  <a:srgbClr val="90C226"/>
                </a:solidFill>
                <a:latin typeface="Trebuchet MS"/>
                <a:ea typeface="Trebuchet MS"/>
                <a:cs typeface="Trebuchet MS"/>
                <a:sym typeface="Trebuchet MS"/>
              </a:rPr>
              <a:t>El paradigma </a:t>
            </a:r>
            <a:r>
              <a:rPr lang="es-CO" sz="3600">
                <a:solidFill>
                  <a:srgbClr val="90C226"/>
                </a:solidFill>
                <a:latin typeface="Trebuchet MS"/>
                <a:ea typeface="Trebuchet MS"/>
                <a:cs typeface="Trebuchet MS"/>
                <a:sym typeface="Trebuchet MS"/>
              </a:rPr>
              <a:t>sistémico</a:t>
            </a:r>
            <a:r>
              <a:rPr lang="es-CO" sz="3600">
                <a:solidFill>
                  <a:srgbClr val="90C226"/>
                </a:solidFill>
                <a:latin typeface="Trebuchet MS"/>
                <a:ea typeface="Trebuchet MS"/>
                <a:cs typeface="Trebuchet MS"/>
                <a:sym typeface="Trebuchet MS"/>
              </a:rPr>
              <a:t> </a:t>
            </a:r>
            <a:endParaRPr b="0" i="0" sz="3600" u="none" cap="none" strike="noStrike">
              <a:latin typeface="Arial"/>
              <a:ea typeface="Arial"/>
              <a:cs typeface="Arial"/>
              <a:sym typeface="Arial"/>
            </a:endParaRPr>
          </a:p>
        </p:txBody>
      </p:sp>
      <p:sp>
        <p:nvSpPr>
          <p:cNvPr id="307" name="Google Shape;307;g1426599aa7a_0_6"/>
          <p:cNvSpPr txBox="1"/>
          <p:nvPr>
            <p:ph idx="4294967295" type="body"/>
          </p:nvPr>
        </p:nvSpPr>
        <p:spPr>
          <a:xfrm>
            <a:off x="743175" y="2003025"/>
            <a:ext cx="9228300" cy="2694600"/>
          </a:xfrm>
          <a:prstGeom prst="rect">
            <a:avLst/>
          </a:prstGeom>
          <a:noFill/>
          <a:ln>
            <a:noFill/>
          </a:ln>
        </p:spPr>
        <p:txBody>
          <a:bodyPr anchorCtr="0" anchor="t" bIns="45000" lIns="90000" spcFirstLastPara="1" rIns="90000" wrap="square" tIns="45000">
            <a:normAutofit fontScale="25000" lnSpcReduction="20000"/>
          </a:bodyPr>
          <a:lstStyle/>
          <a:p>
            <a:pPr indent="0" lvl="0" marL="0" marR="0" rtl="0" algn="l">
              <a:lnSpc>
                <a:spcPct val="100000"/>
              </a:lnSpc>
              <a:spcBef>
                <a:spcPts val="0"/>
              </a:spcBef>
              <a:spcAft>
                <a:spcPts val="0"/>
              </a:spcAft>
              <a:buClr>
                <a:srgbClr val="404040"/>
              </a:buClr>
              <a:buSzPts val="450"/>
              <a:buFont typeface="Trebuchet MS"/>
              <a:buNone/>
            </a:pPr>
            <a:r>
              <a:rPr lang="es-CO" sz="7200">
                <a:solidFill>
                  <a:srgbClr val="404040"/>
                </a:solidFill>
                <a:latin typeface="Trebuchet MS"/>
                <a:ea typeface="Trebuchet MS"/>
                <a:cs typeface="Trebuchet MS"/>
                <a:sym typeface="Trebuchet MS"/>
              </a:rPr>
              <a:t>La interacción del paradigma cibernético y el paradigma estructuralista dan lugar al paradigma sistémico que en 1930 se nombra como el paradigma Generalizado, el cual cumple con tres aspectos: </a:t>
            </a:r>
            <a:endParaRPr sz="7200">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450"/>
              <a:buFont typeface="Trebuchet MS"/>
              <a:buNone/>
            </a:pPr>
            <a:r>
              <a:rPr lang="es-CO" sz="7200">
                <a:solidFill>
                  <a:srgbClr val="404040"/>
                </a:solidFill>
                <a:latin typeface="Trebuchet MS"/>
                <a:ea typeface="Trebuchet MS"/>
                <a:cs typeface="Trebuchet MS"/>
                <a:sym typeface="Trebuchet MS"/>
              </a:rPr>
              <a:t>funcional; estudio de la actividad, orgánico; análisis en la estructura, genético; evolución y devenir.</a:t>
            </a:r>
            <a:endParaRPr sz="7200">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450"/>
              <a:buFont typeface="Trebuchet MS"/>
              <a:buNone/>
            </a:pPr>
            <a:r>
              <a:t/>
            </a:r>
            <a:endParaRPr sz="7200">
              <a:solidFill>
                <a:schemeClr val="accent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450"/>
              <a:buFont typeface="Trebuchet MS"/>
              <a:buNone/>
            </a:pPr>
            <a:r>
              <a:rPr lang="es-CO" sz="7200">
                <a:solidFill>
                  <a:schemeClr val="accent1"/>
                </a:solidFill>
                <a:latin typeface="Trebuchet MS"/>
                <a:ea typeface="Trebuchet MS"/>
                <a:cs typeface="Trebuchet MS"/>
                <a:sym typeface="Trebuchet MS"/>
              </a:rPr>
              <a:t>Isomorfismo: </a:t>
            </a:r>
            <a:r>
              <a:rPr lang="es-CO" sz="7200">
                <a:solidFill>
                  <a:srgbClr val="404040"/>
                </a:solidFill>
                <a:latin typeface="Trebuchet MS"/>
                <a:ea typeface="Trebuchet MS"/>
                <a:cs typeface="Trebuchet MS"/>
                <a:sym typeface="Trebuchet MS"/>
              </a:rPr>
              <a:t> dos sistemas tienen una estructura general parecida o igual  (anexar de forma comparativa) </a:t>
            </a:r>
            <a:endParaRPr sz="7200">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450"/>
              <a:buFont typeface="Trebuchet MS"/>
              <a:buNone/>
            </a:pPr>
            <a:r>
              <a:rPr lang="es-CO" sz="7200">
                <a:solidFill>
                  <a:srgbClr val="404040"/>
                </a:solidFill>
                <a:latin typeface="Trebuchet MS"/>
                <a:ea typeface="Trebuchet MS"/>
                <a:cs typeface="Trebuchet MS"/>
                <a:sym typeface="Trebuchet MS"/>
              </a:rPr>
              <a:t>Homomorfismo: función o mapa de conservación de dos sistemas cuya estructura puede ser del mismo tipo. </a:t>
            </a:r>
            <a:endParaRPr sz="7200">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450"/>
              <a:buFont typeface="Trebuchet MS"/>
              <a:buNone/>
            </a:pPr>
            <a:r>
              <a:t/>
            </a:r>
            <a:endParaRPr sz="7200">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450"/>
              <a:buFont typeface="Trebuchet MS"/>
              <a:buNone/>
            </a:pPr>
            <a:r>
              <a:rPr lang="es-CO" sz="7200">
                <a:solidFill>
                  <a:schemeClr val="accent1"/>
                </a:solidFill>
                <a:latin typeface="Trebuchet MS"/>
                <a:ea typeface="Trebuchet MS"/>
                <a:cs typeface="Trebuchet MS"/>
                <a:sym typeface="Trebuchet MS"/>
              </a:rPr>
              <a:t>inconmensurabilidad:</a:t>
            </a:r>
            <a:r>
              <a:rPr lang="es-CO" sz="7200">
                <a:solidFill>
                  <a:srgbClr val="404040"/>
                </a:solidFill>
                <a:latin typeface="Trebuchet MS"/>
                <a:ea typeface="Trebuchet MS"/>
                <a:cs typeface="Trebuchet MS"/>
                <a:sym typeface="Trebuchet MS"/>
              </a:rPr>
              <a:t> imposibilidad de comparación.</a:t>
            </a:r>
            <a:endParaRPr sz="7200">
              <a:solidFill>
                <a:srgbClr val="40404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ct val="61643"/>
              <a:buFont typeface="Trebuchet MS"/>
              <a:buNone/>
            </a:pPr>
            <a:r>
              <a:t/>
            </a:r>
            <a:endParaRPr sz="2920">
              <a:solidFill>
                <a:srgbClr val="40404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9"/>
          <p:cNvSpPr txBox="1"/>
          <p:nvPr>
            <p:ph idx="4294967295" type="title"/>
          </p:nvPr>
        </p:nvSpPr>
        <p:spPr>
          <a:xfrm>
            <a:off x="677160" y="60948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b="0" i="0" lang="es-CO" sz="3600" u="none" cap="none" strike="noStrike">
                <a:solidFill>
                  <a:srgbClr val="90C226"/>
                </a:solidFill>
                <a:latin typeface="Trebuchet MS"/>
                <a:ea typeface="Trebuchet MS"/>
                <a:cs typeface="Trebuchet MS"/>
                <a:sym typeface="Trebuchet MS"/>
              </a:rPr>
              <a:t>Dinámica de Sistemas</a:t>
            </a:r>
            <a:endParaRPr b="0" i="0" sz="3600" u="none" cap="none" strike="noStrike">
              <a:latin typeface="Arial"/>
              <a:ea typeface="Arial"/>
              <a:cs typeface="Arial"/>
              <a:sym typeface="Arial"/>
            </a:endParaRPr>
          </a:p>
        </p:txBody>
      </p:sp>
      <p:sp>
        <p:nvSpPr>
          <p:cNvPr id="313" name="Google Shape;313;p9"/>
          <p:cNvSpPr txBox="1"/>
          <p:nvPr>
            <p:ph idx="4294967295" type="body"/>
          </p:nvPr>
        </p:nvSpPr>
        <p:spPr>
          <a:xfrm>
            <a:off x="677150" y="2144527"/>
            <a:ext cx="8596200" cy="318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82C33"/>
              </a:buClr>
              <a:buSzPts val="1800"/>
              <a:buFont typeface="Trebuchet MS"/>
              <a:buNone/>
            </a:pPr>
            <a:r>
              <a:rPr b="0" i="0" lang="es-CO" u="none" cap="none" strike="noStrike">
                <a:solidFill>
                  <a:srgbClr val="282C33"/>
                </a:solidFill>
                <a:latin typeface="Trebuchet MS"/>
                <a:ea typeface="Trebuchet MS"/>
                <a:cs typeface="Trebuchet MS"/>
                <a:sym typeface="Trebuchet MS"/>
              </a:rPr>
              <a:t>Metodolo</a:t>
            </a:r>
            <a:r>
              <a:rPr i="0" lang="es-CO" u="none" cap="none" strike="noStrike">
                <a:solidFill>
                  <a:srgbClr val="282C33"/>
                </a:solidFill>
                <a:latin typeface="Trebuchet MS"/>
                <a:ea typeface="Trebuchet MS"/>
                <a:cs typeface="Trebuchet MS"/>
                <a:sym typeface="Trebuchet MS"/>
              </a:rPr>
              <a:t>gía en la que es posible representar cualquier proceso de tipo flujo</a:t>
            </a:r>
            <a:endParaRPr i="0" u="none" cap="none" strike="noStrike">
              <a:latin typeface="Trebuchet MS"/>
              <a:ea typeface="Trebuchet MS"/>
              <a:cs typeface="Trebuchet MS"/>
              <a:sym typeface="Trebuchet MS"/>
            </a:endParaRPr>
          </a:p>
          <a:p>
            <a:pPr indent="0" lvl="0" marL="0" marR="0" rtl="0" algn="l">
              <a:lnSpc>
                <a:spcPct val="100000"/>
              </a:lnSpc>
              <a:spcBef>
                <a:spcPts val="1001"/>
              </a:spcBef>
              <a:spcAft>
                <a:spcPts val="0"/>
              </a:spcAft>
              <a:buClr>
                <a:srgbClr val="282C33"/>
              </a:buClr>
              <a:buSzPts val="1800"/>
              <a:buFont typeface="Trebuchet MS"/>
              <a:buNone/>
            </a:pPr>
            <a:r>
              <a:rPr i="0" lang="es-CO" u="none" cap="none" strike="noStrike">
                <a:solidFill>
                  <a:srgbClr val="90C226"/>
                </a:solidFill>
                <a:latin typeface="Trebuchet MS"/>
                <a:ea typeface="Trebuchet MS"/>
                <a:cs typeface="Trebuchet MS"/>
                <a:sym typeface="Trebuchet MS"/>
              </a:rPr>
              <a:t>Diagrama de Forrester:</a:t>
            </a:r>
            <a:r>
              <a:rPr i="0" lang="es-CO" u="none" cap="none" strike="noStrike">
                <a:solidFill>
                  <a:srgbClr val="282C33"/>
                </a:solidFill>
                <a:latin typeface="Trebuchet MS"/>
                <a:ea typeface="Trebuchet MS"/>
                <a:cs typeface="Trebuchet MS"/>
                <a:sym typeface="Trebuchet MS"/>
              </a:rPr>
              <a:t> </a:t>
            </a:r>
            <a:r>
              <a:rPr i="0" lang="es-CO" u="none" cap="none" strike="noStrike">
                <a:solidFill>
                  <a:srgbClr val="333333"/>
                </a:solidFill>
                <a:latin typeface="Trebuchet MS"/>
                <a:ea typeface="Trebuchet MS"/>
                <a:cs typeface="Trebuchet MS"/>
                <a:sym typeface="Trebuchet MS"/>
              </a:rPr>
              <a:t>No es posible que el calor fluya de un cuerpo caliente a uno </a:t>
            </a:r>
            <a:r>
              <a:rPr lang="es-CO">
                <a:solidFill>
                  <a:srgbClr val="333333"/>
                </a:solidFill>
                <a:latin typeface="Trebuchet MS"/>
                <a:ea typeface="Trebuchet MS"/>
                <a:cs typeface="Trebuchet MS"/>
                <a:sym typeface="Trebuchet MS"/>
              </a:rPr>
              <a:t>frío</a:t>
            </a:r>
            <a:r>
              <a:rPr i="0" lang="es-CO" u="none" cap="none" strike="noStrike">
                <a:solidFill>
                  <a:srgbClr val="333333"/>
                </a:solidFill>
                <a:latin typeface="Trebuchet MS"/>
                <a:ea typeface="Trebuchet MS"/>
                <a:cs typeface="Trebuchet MS"/>
                <a:sym typeface="Trebuchet MS"/>
              </a:rPr>
              <a:t> sin producir un trabajo que genere flujo</a:t>
            </a:r>
            <a:endParaRPr i="0" u="none" cap="none" strike="noStrike">
              <a:latin typeface="Trebuchet MS"/>
              <a:ea typeface="Trebuchet MS"/>
              <a:cs typeface="Trebuchet MS"/>
              <a:sym typeface="Trebuchet MS"/>
            </a:endParaRPr>
          </a:p>
          <a:p>
            <a:pPr indent="0" lvl="0" marL="0" marR="0" rtl="0" algn="l">
              <a:lnSpc>
                <a:spcPct val="100000"/>
              </a:lnSpc>
              <a:spcBef>
                <a:spcPts val="1001"/>
              </a:spcBef>
              <a:spcAft>
                <a:spcPts val="0"/>
              </a:spcAft>
              <a:buClr>
                <a:srgbClr val="282C33"/>
              </a:buClr>
              <a:buSzPts val="1800"/>
              <a:buFont typeface="Trebuchet MS"/>
              <a:buNone/>
            </a:pPr>
            <a:r>
              <a:rPr i="0" lang="es-CO" u="none" cap="none" strike="noStrike">
                <a:solidFill>
                  <a:schemeClr val="accent1"/>
                </a:solidFill>
                <a:latin typeface="Trebuchet MS"/>
                <a:ea typeface="Trebuchet MS"/>
                <a:cs typeface="Trebuchet MS"/>
                <a:sym typeface="Trebuchet MS"/>
              </a:rPr>
              <a:t>Variables de nivel:</a:t>
            </a:r>
            <a:r>
              <a:rPr i="0" lang="es-CO" u="none" cap="none" strike="noStrike">
                <a:solidFill>
                  <a:srgbClr val="333333"/>
                </a:solidFill>
                <a:latin typeface="Trebuchet MS"/>
                <a:ea typeface="Trebuchet MS"/>
                <a:cs typeface="Trebuchet MS"/>
                <a:sym typeface="Trebuchet MS"/>
              </a:rPr>
              <a:t> Proporcionan información valiosa del estado del sistema</a:t>
            </a:r>
            <a:endParaRPr i="0" u="none" cap="none" strike="noStrike">
              <a:latin typeface="Trebuchet MS"/>
              <a:ea typeface="Trebuchet MS"/>
              <a:cs typeface="Trebuchet MS"/>
              <a:sym typeface="Trebuchet MS"/>
            </a:endParaRPr>
          </a:p>
          <a:p>
            <a:pPr indent="0" lvl="0" marL="0" marR="0" rtl="0" algn="l">
              <a:lnSpc>
                <a:spcPct val="100000"/>
              </a:lnSpc>
              <a:spcBef>
                <a:spcPts val="1001"/>
              </a:spcBef>
              <a:spcAft>
                <a:spcPts val="0"/>
              </a:spcAft>
              <a:buClr>
                <a:srgbClr val="282C33"/>
              </a:buClr>
              <a:buSzPts val="1800"/>
              <a:buFont typeface="Trebuchet MS"/>
              <a:buNone/>
            </a:pPr>
            <a:r>
              <a:rPr i="0" lang="es-CO" u="none" cap="none" strike="noStrike">
                <a:solidFill>
                  <a:schemeClr val="accent1"/>
                </a:solidFill>
                <a:latin typeface="Trebuchet MS"/>
                <a:ea typeface="Trebuchet MS"/>
                <a:cs typeface="Trebuchet MS"/>
                <a:sym typeface="Trebuchet MS"/>
              </a:rPr>
              <a:t>Variables de flujo:</a:t>
            </a:r>
            <a:r>
              <a:rPr i="0" lang="es-CO" u="none" cap="none" strike="noStrike">
                <a:solidFill>
                  <a:srgbClr val="333333"/>
                </a:solidFill>
                <a:latin typeface="Trebuchet MS"/>
                <a:ea typeface="Trebuchet MS"/>
                <a:cs typeface="Trebuchet MS"/>
                <a:sym typeface="Trebuchet MS"/>
              </a:rPr>
              <a:t> Procesadores </a:t>
            </a:r>
            <a:r>
              <a:rPr i="0" lang="es-CO" u="none" cap="none" strike="noStrike">
                <a:solidFill>
                  <a:srgbClr val="404040"/>
                </a:solidFill>
                <a:latin typeface="Trebuchet MS"/>
                <a:ea typeface="Trebuchet MS"/>
                <a:cs typeface="Trebuchet MS"/>
                <a:sym typeface="Trebuchet MS"/>
              </a:rPr>
              <a:t>que alteran y establecen, a través de los valores de nivel.</a:t>
            </a:r>
            <a:endParaRPr i="0" u="none" cap="none" strike="noStrike">
              <a:latin typeface="Trebuchet MS"/>
              <a:ea typeface="Trebuchet MS"/>
              <a:cs typeface="Trebuchet MS"/>
              <a:sym typeface="Trebuchet MS"/>
            </a:endParaRPr>
          </a:p>
          <a:p>
            <a:pPr indent="0" lvl="0" marL="0" marR="0" rtl="0" algn="l">
              <a:lnSpc>
                <a:spcPct val="100000"/>
              </a:lnSpc>
              <a:spcBef>
                <a:spcPts val="1001"/>
              </a:spcBef>
              <a:spcAft>
                <a:spcPts val="0"/>
              </a:spcAft>
              <a:buClr>
                <a:srgbClr val="333333"/>
              </a:buClr>
              <a:buSzPts val="1800"/>
              <a:buFont typeface="Trebuchet MS"/>
              <a:buNone/>
            </a:pPr>
            <a:r>
              <a:rPr i="0" lang="es-CO" u="none" cap="none" strike="noStrike">
                <a:solidFill>
                  <a:schemeClr val="accent1"/>
                </a:solidFill>
                <a:latin typeface="Trebuchet MS"/>
                <a:ea typeface="Trebuchet MS"/>
                <a:cs typeface="Trebuchet MS"/>
                <a:sym typeface="Trebuchet MS"/>
              </a:rPr>
              <a:t>Variables Auxiliares:</a:t>
            </a:r>
            <a:r>
              <a:rPr i="0" lang="es-CO" u="none" cap="none" strike="noStrike">
                <a:solidFill>
                  <a:srgbClr val="333333"/>
                </a:solidFill>
                <a:latin typeface="Trebuchet MS"/>
                <a:ea typeface="Trebuchet MS"/>
                <a:cs typeface="Trebuchet MS"/>
                <a:sym typeface="Trebuchet MS"/>
              </a:rPr>
              <a:t> </a:t>
            </a:r>
            <a:r>
              <a:rPr i="0" lang="es-CO" u="none" cap="none" strike="noStrike">
                <a:solidFill>
                  <a:srgbClr val="404040"/>
                </a:solidFill>
                <a:latin typeface="Trebuchet MS"/>
                <a:ea typeface="Trebuchet MS"/>
                <a:cs typeface="Trebuchet MS"/>
                <a:sym typeface="Trebuchet MS"/>
              </a:rPr>
              <a:t>Etapas en el </a:t>
            </a:r>
            <a:r>
              <a:rPr lang="es-CO">
                <a:solidFill>
                  <a:srgbClr val="404040"/>
                </a:solidFill>
                <a:latin typeface="Trebuchet MS"/>
                <a:ea typeface="Trebuchet MS"/>
                <a:cs typeface="Trebuchet MS"/>
                <a:sym typeface="Trebuchet MS"/>
              </a:rPr>
              <a:t>cálculo</a:t>
            </a:r>
            <a:r>
              <a:rPr i="0" lang="es-CO" u="none" cap="none" strike="noStrike">
                <a:solidFill>
                  <a:srgbClr val="404040"/>
                </a:solidFill>
                <a:latin typeface="Trebuchet MS"/>
                <a:ea typeface="Trebuchet MS"/>
                <a:cs typeface="Trebuchet MS"/>
                <a:sym typeface="Trebuchet MS"/>
              </a:rPr>
              <a:t> de variables de nivel y variables de flujo.</a:t>
            </a:r>
            <a:endParaRPr i="0" u="none" cap="none" strike="noStrike">
              <a:latin typeface="Trebuchet MS"/>
              <a:ea typeface="Trebuchet MS"/>
              <a:cs typeface="Trebuchet MS"/>
              <a:sym typeface="Trebuchet MS"/>
            </a:endParaRPr>
          </a:p>
          <a:p>
            <a:pPr indent="0" lvl="0" marL="0" marR="0" rtl="0" algn="l">
              <a:lnSpc>
                <a:spcPct val="100000"/>
              </a:lnSpc>
              <a:spcBef>
                <a:spcPts val="1001"/>
              </a:spcBef>
              <a:spcAft>
                <a:spcPts val="0"/>
              </a:spcAft>
              <a:buSzPts val="1800"/>
              <a:buFont typeface="Arial"/>
              <a:buNone/>
            </a:pPr>
            <a:r>
              <a:t/>
            </a:r>
            <a:endParaRPr b="0" i="0" u="none" cap="none" strike="noStrike">
              <a:latin typeface="Arial"/>
              <a:ea typeface="Arial"/>
              <a:cs typeface="Arial"/>
              <a:sym typeface="Arial"/>
            </a:endParaRPr>
          </a:p>
        </p:txBody>
      </p:sp>
      <p:sp>
        <p:nvSpPr>
          <p:cNvPr id="314" name="Google Shape;314;p9"/>
          <p:cNvSpPr/>
          <p:nvPr/>
        </p:nvSpPr>
        <p:spPr>
          <a:xfrm>
            <a:off x="818640" y="235080"/>
            <a:ext cx="10602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Cap.16</a:t>
            </a:r>
            <a:endParaRPr b="0" i="0" sz="1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426599aa7a_1_14"/>
          <p:cNvSpPr txBox="1"/>
          <p:nvPr>
            <p:ph idx="4294967295" type="title"/>
          </p:nvPr>
        </p:nvSpPr>
        <p:spPr>
          <a:xfrm>
            <a:off x="677160" y="609480"/>
            <a:ext cx="8596200" cy="74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lang="es-CO" sz="3600">
                <a:solidFill>
                  <a:srgbClr val="90C226"/>
                </a:solidFill>
                <a:latin typeface="Trebuchet MS"/>
                <a:ea typeface="Trebuchet MS"/>
                <a:cs typeface="Trebuchet MS"/>
                <a:sym typeface="Trebuchet MS"/>
              </a:rPr>
              <a:t>Una </a:t>
            </a:r>
            <a:r>
              <a:rPr lang="es-CO" sz="3600">
                <a:solidFill>
                  <a:srgbClr val="90C226"/>
                </a:solidFill>
                <a:latin typeface="Trebuchet MS"/>
                <a:ea typeface="Trebuchet MS"/>
                <a:cs typeface="Trebuchet MS"/>
                <a:sym typeface="Trebuchet MS"/>
              </a:rPr>
              <a:t>Visión</a:t>
            </a:r>
            <a:r>
              <a:rPr lang="es-CO" sz="3600">
                <a:solidFill>
                  <a:srgbClr val="90C226"/>
                </a:solidFill>
                <a:latin typeface="Trebuchet MS"/>
                <a:ea typeface="Trebuchet MS"/>
                <a:cs typeface="Trebuchet MS"/>
                <a:sym typeface="Trebuchet MS"/>
              </a:rPr>
              <a:t> </a:t>
            </a:r>
            <a:r>
              <a:rPr lang="es-CO" sz="3600">
                <a:solidFill>
                  <a:srgbClr val="90C226"/>
                </a:solidFill>
                <a:latin typeface="Trebuchet MS"/>
                <a:ea typeface="Trebuchet MS"/>
                <a:cs typeface="Trebuchet MS"/>
                <a:sym typeface="Trebuchet MS"/>
              </a:rPr>
              <a:t>Sistemática</a:t>
            </a:r>
            <a:r>
              <a:rPr lang="es-CO" sz="3600">
                <a:solidFill>
                  <a:srgbClr val="90C226"/>
                </a:solidFill>
                <a:latin typeface="Trebuchet MS"/>
                <a:ea typeface="Trebuchet MS"/>
                <a:cs typeface="Trebuchet MS"/>
                <a:sym typeface="Trebuchet MS"/>
              </a:rPr>
              <a:t> del Ciclo de un Sistema.</a:t>
            </a:r>
            <a:endParaRPr b="0" i="0" sz="3600" u="none" cap="none" strike="noStrike">
              <a:latin typeface="Arial"/>
              <a:ea typeface="Arial"/>
              <a:cs typeface="Arial"/>
              <a:sym typeface="Arial"/>
            </a:endParaRPr>
          </a:p>
        </p:txBody>
      </p:sp>
      <p:sp>
        <p:nvSpPr>
          <p:cNvPr id="320" name="Google Shape;320;g1426599aa7a_1_14"/>
          <p:cNvSpPr txBox="1"/>
          <p:nvPr>
            <p:ph idx="4294967295" type="body"/>
          </p:nvPr>
        </p:nvSpPr>
        <p:spPr>
          <a:xfrm>
            <a:off x="677149" y="2144526"/>
            <a:ext cx="9069000" cy="24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1001"/>
              </a:spcBef>
              <a:spcAft>
                <a:spcPts val="0"/>
              </a:spcAft>
              <a:buSzPts val="1800"/>
              <a:buFont typeface="Arial"/>
              <a:buNone/>
            </a:pPr>
            <a:r>
              <a:rPr lang="es-CO"/>
              <a:t>Sistemas que reconocen a otros sistemas y se plantean objetivos que deben ambos culminar. </a:t>
            </a:r>
            <a:endParaRPr/>
          </a:p>
          <a:p>
            <a:pPr indent="0" lvl="0" marL="0" marR="0" rtl="0" algn="l">
              <a:lnSpc>
                <a:spcPct val="100000"/>
              </a:lnSpc>
              <a:spcBef>
                <a:spcPts val="1001"/>
              </a:spcBef>
              <a:spcAft>
                <a:spcPts val="0"/>
              </a:spcAft>
              <a:buSzPts val="1800"/>
              <a:buFont typeface="Arial"/>
              <a:buNone/>
            </a:pPr>
            <a:r>
              <a:rPr lang="es-CO">
                <a:solidFill>
                  <a:schemeClr val="accent1"/>
                </a:solidFill>
              </a:rPr>
              <a:t>Lógica: </a:t>
            </a:r>
            <a:r>
              <a:rPr lang="es-CO"/>
              <a:t>capacidad cognitiva de razonar, sistematizar y organizar sin contradicción alguna </a:t>
            </a:r>
            <a:endParaRPr/>
          </a:p>
          <a:p>
            <a:pPr indent="0" lvl="0" marL="0" marR="0" rtl="0" algn="l">
              <a:lnSpc>
                <a:spcPct val="100000"/>
              </a:lnSpc>
              <a:spcBef>
                <a:spcPts val="1001"/>
              </a:spcBef>
              <a:spcAft>
                <a:spcPts val="0"/>
              </a:spcAft>
              <a:buSzPts val="1800"/>
              <a:buFont typeface="Arial"/>
              <a:buNone/>
            </a:pPr>
            <a:r>
              <a:rPr lang="es-CO">
                <a:solidFill>
                  <a:schemeClr val="accent1"/>
                </a:solidFill>
              </a:rPr>
              <a:t>Logística: </a:t>
            </a:r>
            <a:r>
              <a:rPr lang="es-CO"/>
              <a:t>integración organizada de muchas actividades y elementos. </a:t>
            </a:r>
            <a:endParaRPr/>
          </a:p>
          <a:p>
            <a:pPr indent="0" lvl="0" marL="0" marR="0" rtl="0" algn="l">
              <a:lnSpc>
                <a:spcPct val="100000"/>
              </a:lnSpc>
              <a:spcBef>
                <a:spcPts val="1001"/>
              </a:spcBef>
              <a:spcAft>
                <a:spcPts val="0"/>
              </a:spcAft>
              <a:buSzPts val="1800"/>
              <a:buFont typeface="Arial"/>
              <a:buNone/>
            </a:pPr>
            <a:r>
              <a:rPr lang="es-CO">
                <a:solidFill>
                  <a:schemeClr val="accent1"/>
                </a:solidFill>
              </a:rPr>
              <a:t>Departamento logístico: </a:t>
            </a:r>
            <a:r>
              <a:rPr lang="es-CO"/>
              <a:t>subsistema que se difunde desde procesadores operativos de menor nivel hasta el de mayor nivel.</a:t>
            </a:r>
            <a:endParaRPr/>
          </a:p>
          <a:p>
            <a:pPr indent="0" lvl="0" marL="0" marR="0" rtl="0" algn="l">
              <a:lnSpc>
                <a:spcPct val="100000"/>
              </a:lnSpc>
              <a:spcBef>
                <a:spcPts val="1001"/>
              </a:spcBef>
              <a:spcAft>
                <a:spcPts val="0"/>
              </a:spcAft>
              <a:buSzPts val="1800"/>
              <a:buFont typeface="Arial"/>
              <a:buNone/>
            </a:pPr>
            <a:r>
              <a:t/>
            </a:r>
            <a:endParaRPr/>
          </a:p>
        </p:txBody>
      </p:sp>
      <p:sp>
        <p:nvSpPr>
          <p:cNvPr id="321" name="Google Shape;321;g1426599aa7a_1_14"/>
          <p:cNvSpPr/>
          <p:nvPr/>
        </p:nvSpPr>
        <p:spPr>
          <a:xfrm>
            <a:off x="818640" y="235080"/>
            <a:ext cx="10602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Cap.1</a:t>
            </a:r>
            <a:r>
              <a:rPr lang="es-CO" sz="1800">
                <a:latin typeface="Trebuchet MS"/>
                <a:ea typeface="Trebuchet MS"/>
                <a:cs typeface="Trebuchet MS"/>
                <a:sym typeface="Trebuchet MS"/>
              </a:rPr>
              <a:t>8</a:t>
            </a:r>
            <a:endParaRPr b="0" i="0" sz="1800" u="none" cap="none" strike="noStrike">
              <a:latin typeface="Arial"/>
              <a:ea typeface="Arial"/>
              <a:cs typeface="Arial"/>
              <a:sym typeface="Arial"/>
            </a:endParaRPr>
          </a:p>
        </p:txBody>
      </p:sp>
      <p:pic>
        <p:nvPicPr>
          <p:cNvPr id="322" name="Google Shape;322;g1426599aa7a_1_14"/>
          <p:cNvPicPr preferRelativeResize="0"/>
          <p:nvPr/>
        </p:nvPicPr>
        <p:blipFill>
          <a:blip r:embed="rId3">
            <a:alphaModFix/>
          </a:blip>
          <a:stretch>
            <a:fillRect/>
          </a:stretch>
        </p:blipFill>
        <p:spPr>
          <a:xfrm>
            <a:off x="2787125" y="4637150"/>
            <a:ext cx="3068476" cy="204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0"/>
          <p:cNvSpPr txBox="1"/>
          <p:nvPr>
            <p:ph idx="4294967295" type="title"/>
          </p:nvPr>
        </p:nvSpPr>
        <p:spPr>
          <a:xfrm>
            <a:off x="677160" y="60948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b="0" i="0" lang="es-CO" sz="3600" u="none" cap="none" strike="noStrike">
                <a:solidFill>
                  <a:srgbClr val="90C226"/>
                </a:solidFill>
                <a:latin typeface="Trebuchet MS"/>
                <a:ea typeface="Trebuchet MS"/>
                <a:cs typeface="Trebuchet MS"/>
                <a:sym typeface="Trebuchet MS"/>
              </a:rPr>
              <a:t>Herramientas matemáticas para modelar sistemas</a:t>
            </a:r>
            <a:endParaRPr b="0" i="0" sz="3600" u="none" cap="none" strike="noStrike">
              <a:latin typeface="Arial"/>
              <a:ea typeface="Arial"/>
              <a:cs typeface="Arial"/>
              <a:sym typeface="Arial"/>
            </a:endParaRPr>
          </a:p>
        </p:txBody>
      </p:sp>
      <p:sp>
        <p:nvSpPr>
          <p:cNvPr id="328" name="Google Shape;328;p10"/>
          <p:cNvSpPr/>
          <p:nvPr/>
        </p:nvSpPr>
        <p:spPr>
          <a:xfrm>
            <a:off x="818640" y="235080"/>
            <a:ext cx="10602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Cap.19</a:t>
            </a:r>
            <a:endParaRPr b="0" i="0" sz="1800" u="none" cap="none" strike="noStrike">
              <a:latin typeface="Arial"/>
              <a:ea typeface="Arial"/>
              <a:cs typeface="Arial"/>
              <a:sym typeface="Arial"/>
            </a:endParaRPr>
          </a:p>
        </p:txBody>
      </p:sp>
      <p:sp>
        <p:nvSpPr>
          <p:cNvPr id="329" name="Google Shape;329;p10"/>
          <p:cNvSpPr txBox="1"/>
          <p:nvPr/>
        </p:nvSpPr>
        <p:spPr>
          <a:xfrm>
            <a:off x="677160" y="2102400"/>
            <a:ext cx="859608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2400"/>
              <a:buFont typeface="Trebuchet MS"/>
              <a:buNone/>
            </a:pPr>
            <a:r>
              <a:rPr i="0" lang="es-CO" sz="1800" u="none" cap="none" strike="noStrike">
                <a:solidFill>
                  <a:srgbClr val="81D41A"/>
                </a:solidFill>
                <a:latin typeface="Trebuchet MS"/>
                <a:ea typeface="Trebuchet MS"/>
                <a:cs typeface="Trebuchet MS"/>
                <a:sym typeface="Trebuchet MS"/>
              </a:rPr>
              <a:t>Estadística multivariante:</a:t>
            </a:r>
            <a:r>
              <a:rPr i="0" lang="es-CO" sz="1800" u="none" cap="none" strike="noStrike">
                <a:solidFill>
                  <a:srgbClr val="000000"/>
                </a:solidFill>
                <a:latin typeface="Trebuchet MS"/>
                <a:ea typeface="Trebuchet MS"/>
                <a:cs typeface="Trebuchet MS"/>
                <a:sym typeface="Trebuchet MS"/>
              </a:rPr>
              <a:t> La estadística multivariante o multivariada es una rama de las estadísticas que abarca la observación y el análisis simultáneos de más de una variable respuesta.</a:t>
            </a:r>
            <a:endParaRPr i="0" sz="180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42ac219ed4_0_0"/>
          <p:cNvSpPr txBox="1"/>
          <p:nvPr>
            <p:ph type="title"/>
          </p:nvPr>
        </p:nvSpPr>
        <p:spPr>
          <a:xfrm>
            <a:off x="1497050" y="2226605"/>
            <a:ext cx="7766400" cy="2404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INTRODUCCIÓN</a:t>
            </a:r>
            <a:r>
              <a:rPr lang="es-CO" sz="5400">
                <a:solidFill>
                  <a:srgbClr val="90C226"/>
                </a:solidFill>
                <a:latin typeface="Trebuchet MS"/>
                <a:ea typeface="Trebuchet MS"/>
                <a:cs typeface="Trebuchet MS"/>
                <a:sym typeface="Trebuchet MS"/>
              </a:rPr>
              <a:t> A LOS SISTEMAS DE INFORMACIÓN</a:t>
            </a:r>
            <a:endParaRPr b="0" sz="54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451bea680d_1_4"/>
          <p:cNvSpPr txBox="1"/>
          <p:nvPr>
            <p:ph type="title"/>
          </p:nvPr>
        </p:nvSpPr>
        <p:spPr>
          <a:xfrm>
            <a:off x="1278725" y="60160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SISTEMAS DE INFORMACIÓN</a:t>
            </a:r>
            <a:endParaRPr b="0" sz="5400" strike="noStrike">
              <a:latin typeface="Arial"/>
              <a:ea typeface="Arial"/>
              <a:cs typeface="Arial"/>
              <a:sym typeface="Arial"/>
            </a:endParaRPr>
          </a:p>
        </p:txBody>
      </p:sp>
      <p:sp>
        <p:nvSpPr>
          <p:cNvPr id="340" name="Google Shape;340;g1451bea680d_1_4"/>
          <p:cNvSpPr txBox="1"/>
          <p:nvPr/>
        </p:nvSpPr>
        <p:spPr>
          <a:xfrm>
            <a:off x="1278735" y="2979000"/>
            <a:ext cx="8596200" cy="22176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lang="es-CO" sz="1800">
                <a:solidFill>
                  <a:schemeClr val="dk1"/>
                </a:solidFill>
                <a:latin typeface="Trebuchet MS"/>
                <a:ea typeface="Trebuchet MS"/>
                <a:cs typeface="Trebuchet MS"/>
                <a:sym typeface="Trebuchet MS"/>
              </a:rPr>
              <a:t>Los sistemas de información son una herramienta de gestión que sirve para crear un sistema en el que ayude a mejorar un proceso dentro de una empresa, en informática estos sistemas se encargan de administrar, recuperar, procesar, almacenar, y distribuir información. también actúa como generador de la información para la toma de decisiones dentro de la organización, esto para que permita a optimizar e impulsar tales habilidades.</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451bea680d_1_13"/>
          <p:cNvSpPr txBox="1"/>
          <p:nvPr>
            <p:ph type="title"/>
          </p:nvPr>
        </p:nvSpPr>
        <p:spPr>
          <a:xfrm>
            <a:off x="1278725" y="113440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Tipologías de sistemas de información y sus potenciales</a:t>
            </a:r>
            <a:endParaRPr b="0" sz="5400" strike="noStrike">
              <a:latin typeface="Arial"/>
              <a:ea typeface="Arial"/>
              <a:cs typeface="Arial"/>
              <a:sym typeface="Arial"/>
            </a:endParaRPr>
          </a:p>
        </p:txBody>
      </p:sp>
      <p:sp>
        <p:nvSpPr>
          <p:cNvPr id="346" name="Google Shape;346;g1451bea680d_1_13"/>
          <p:cNvSpPr txBox="1"/>
          <p:nvPr/>
        </p:nvSpPr>
        <p:spPr>
          <a:xfrm>
            <a:off x="1278735" y="3580575"/>
            <a:ext cx="8596200" cy="22176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lang="es-CO" sz="1800">
                <a:solidFill>
                  <a:schemeClr val="dk1"/>
                </a:solidFill>
                <a:latin typeface="Trebuchet MS"/>
                <a:ea typeface="Trebuchet MS"/>
                <a:cs typeface="Trebuchet MS"/>
                <a:sym typeface="Trebuchet MS"/>
              </a:rPr>
              <a:t>Existen diversas alternativas de productos ofrecidas en el mercado, estas tipologías de sistemas </a:t>
            </a:r>
            <a:r>
              <a:rPr lang="es-CO" sz="1800">
                <a:solidFill>
                  <a:schemeClr val="dk1"/>
                </a:solidFill>
                <a:latin typeface="Trebuchet MS"/>
                <a:ea typeface="Trebuchet MS"/>
                <a:cs typeface="Trebuchet MS"/>
                <a:sym typeface="Trebuchet MS"/>
              </a:rPr>
              <a:t>ayudarán</a:t>
            </a:r>
            <a:r>
              <a:rPr lang="es-CO" sz="1800">
                <a:solidFill>
                  <a:schemeClr val="dk1"/>
                </a:solidFill>
                <a:latin typeface="Trebuchet MS"/>
                <a:ea typeface="Trebuchet MS"/>
                <a:cs typeface="Trebuchet MS"/>
                <a:sym typeface="Trebuchet MS"/>
              </a:rPr>
              <a:t> a elegir una y adaptarla a la realidad para la organización, facilitados por empresas o desarrollados internamente en la organización.</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451bea680d_1_20"/>
          <p:cNvSpPr txBox="1"/>
          <p:nvPr>
            <p:ph type="title"/>
          </p:nvPr>
        </p:nvSpPr>
        <p:spPr>
          <a:xfrm>
            <a:off x="1278725" y="79065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Sistemas Transaccionales:</a:t>
            </a:r>
            <a:endParaRPr b="0" sz="5400" strike="noStrike">
              <a:latin typeface="Arial"/>
              <a:ea typeface="Arial"/>
              <a:cs typeface="Arial"/>
              <a:sym typeface="Arial"/>
            </a:endParaRPr>
          </a:p>
        </p:txBody>
      </p:sp>
      <p:sp>
        <p:nvSpPr>
          <p:cNvPr id="352" name="Google Shape;352;g1451bea680d_1_20"/>
          <p:cNvSpPr txBox="1"/>
          <p:nvPr/>
        </p:nvSpPr>
        <p:spPr>
          <a:xfrm>
            <a:off x="1278725" y="2979000"/>
            <a:ext cx="4496400" cy="28617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lang="es-CO" sz="1800">
                <a:solidFill>
                  <a:schemeClr val="dk1"/>
                </a:solidFill>
                <a:latin typeface="Trebuchet MS"/>
                <a:ea typeface="Trebuchet MS"/>
                <a:cs typeface="Trebuchet MS"/>
                <a:sym typeface="Trebuchet MS"/>
              </a:rPr>
              <a:t>Enfocados a los procesos operacionales con el objetivo de automatizarlos, suelen ser los primeros </a:t>
            </a:r>
            <a:r>
              <a:rPr lang="es-CO" sz="1800">
                <a:solidFill>
                  <a:schemeClr val="dk1"/>
                </a:solidFill>
                <a:latin typeface="Trebuchet MS"/>
                <a:ea typeface="Trebuchet MS"/>
                <a:cs typeface="Trebuchet MS"/>
                <a:sym typeface="Trebuchet MS"/>
              </a:rPr>
              <a:t>en implantar</a:t>
            </a:r>
            <a:r>
              <a:rPr lang="es-CO" sz="1800">
                <a:solidFill>
                  <a:schemeClr val="dk1"/>
                </a:solidFill>
                <a:latin typeface="Trebuchet MS"/>
                <a:ea typeface="Trebuchet MS"/>
                <a:cs typeface="Trebuchet MS"/>
                <a:sym typeface="Trebuchet MS"/>
              </a:rPr>
              <a:t> en una organización conformándose como la base de la información productiva. Los sistemas operacionales son sistemas </a:t>
            </a:r>
            <a:r>
              <a:rPr lang="es-CO" sz="1800">
                <a:solidFill>
                  <a:schemeClr val="dk1"/>
                </a:solidFill>
                <a:latin typeface="Trebuchet MS"/>
                <a:ea typeface="Trebuchet MS"/>
                <a:cs typeface="Trebuchet MS"/>
                <a:sym typeface="Trebuchet MS"/>
              </a:rPr>
              <a:t>comprometidos</a:t>
            </a:r>
            <a:r>
              <a:rPr lang="es-CO" sz="1800">
                <a:solidFill>
                  <a:schemeClr val="dk1"/>
                </a:solidFill>
                <a:latin typeface="Trebuchet MS"/>
                <a:ea typeface="Trebuchet MS"/>
                <a:cs typeface="Trebuchet MS"/>
                <a:sym typeface="Trebuchet MS"/>
              </a:rPr>
              <a:t> para el mantenimiento de las operaciones en la empresa, causando serios problemas cuando no están disponibles y a pleno rendimiento.</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pic>
        <p:nvPicPr>
          <p:cNvPr id="353" name="Google Shape;353;g1451bea680d_1_20"/>
          <p:cNvPicPr preferRelativeResize="0"/>
          <p:nvPr/>
        </p:nvPicPr>
        <p:blipFill>
          <a:blip r:embed="rId3">
            <a:alphaModFix/>
          </a:blip>
          <a:stretch>
            <a:fillRect/>
          </a:stretch>
        </p:blipFill>
        <p:spPr>
          <a:xfrm>
            <a:off x="6058100" y="2979000"/>
            <a:ext cx="3412475" cy="255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428c8f1e0f_0_0"/>
          <p:cNvSpPr txBox="1"/>
          <p:nvPr>
            <p:ph type="title"/>
          </p:nvPr>
        </p:nvSpPr>
        <p:spPr>
          <a:xfrm>
            <a:off x="1506960" y="2228040"/>
            <a:ext cx="7766400" cy="16455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b="0" lang="es-CO" sz="5400" strike="noStrike">
                <a:solidFill>
                  <a:srgbClr val="90C226"/>
                </a:solidFill>
                <a:latin typeface="Trebuchet MS"/>
                <a:ea typeface="Trebuchet MS"/>
                <a:cs typeface="Trebuchet MS"/>
                <a:sym typeface="Trebuchet MS"/>
              </a:rPr>
              <a:t>TEORÍA DE SISTEMAS</a:t>
            </a:r>
            <a:endParaRPr b="0" sz="5400"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451bea680d_1_27"/>
          <p:cNvSpPr txBox="1"/>
          <p:nvPr>
            <p:ph type="title"/>
          </p:nvPr>
        </p:nvSpPr>
        <p:spPr>
          <a:xfrm>
            <a:off x="1278725" y="79065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Sistemas de Apoyo a las decisiones:</a:t>
            </a:r>
            <a:endParaRPr b="0" sz="5400" strike="noStrike">
              <a:latin typeface="Arial"/>
              <a:ea typeface="Arial"/>
              <a:cs typeface="Arial"/>
              <a:sym typeface="Arial"/>
            </a:endParaRPr>
          </a:p>
        </p:txBody>
      </p:sp>
      <p:sp>
        <p:nvSpPr>
          <p:cNvPr id="359" name="Google Shape;359;g1451bea680d_1_27"/>
          <p:cNvSpPr txBox="1"/>
          <p:nvPr/>
        </p:nvSpPr>
        <p:spPr>
          <a:xfrm>
            <a:off x="1278725" y="2979000"/>
            <a:ext cx="4771500" cy="28821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lang="es-CO" sz="1800">
                <a:solidFill>
                  <a:schemeClr val="dk1"/>
                </a:solidFill>
                <a:latin typeface="Trebuchet MS"/>
                <a:ea typeface="Trebuchet MS"/>
                <a:cs typeface="Trebuchet MS"/>
                <a:sym typeface="Trebuchet MS"/>
              </a:rPr>
              <a:t>Forman la plataforma de información e intentan integrar los sistemas transaccionales más relevantes de la empresa, y generar información para ser utilizada por los mandos intermedios y la alta administración.</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pic>
        <p:nvPicPr>
          <p:cNvPr id="360" name="Google Shape;360;g1451bea680d_1_27"/>
          <p:cNvPicPr preferRelativeResize="0"/>
          <p:nvPr/>
        </p:nvPicPr>
        <p:blipFill>
          <a:blip r:embed="rId3">
            <a:alphaModFix/>
          </a:blip>
          <a:stretch>
            <a:fillRect/>
          </a:stretch>
        </p:blipFill>
        <p:spPr>
          <a:xfrm>
            <a:off x="6219800" y="2671951"/>
            <a:ext cx="3009900" cy="3009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451bea680d_1_35"/>
          <p:cNvSpPr txBox="1"/>
          <p:nvPr>
            <p:ph type="title"/>
          </p:nvPr>
        </p:nvSpPr>
        <p:spPr>
          <a:xfrm>
            <a:off x="1278725" y="498476"/>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Sistemas Estratégicos</a:t>
            </a:r>
            <a:r>
              <a:rPr lang="es-CO" sz="5400">
                <a:solidFill>
                  <a:srgbClr val="90C226"/>
                </a:solidFill>
                <a:latin typeface="Trebuchet MS"/>
                <a:ea typeface="Trebuchet MS"/>
                <a:cs typeface="Trebuchet MS"/>
                <a:sym typeface="Trebuchet MS"/>
              </a:rPr>
              <a:t>:</a:t>
            </a:r>
            <a:endParaRPr b="0" sz="5400" strike="noStrike">
              <a:latin typeface="Arial"/>
              <a:ea typeface="Arial"/>
              <a:cs typeface="Arial"/>
              <a:sym typeface="Arial"/>
            </a:endParaRPr>
          </a:p>
        </p:txBody>
      </p:sp>
      <p:sp>
        <p:nvSpPr>
          <p:cNvPr id="366" name="Google Shape;366;g1451bea680d_1_35"/>
          <p:cNvSpPr txBox="1"/>
          <p:nvPr/>
        </p:nvSpPr>
        <p:spPr>
          <a:xfrm>
            <a:off x="1278725" y="2979000"/>
            <a:ext cx="4771500" cy="28821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lang="es-CO" sz="1800">
                <a:solidFill>
                  <a:schemeClr val="dk1"/>
                </a:solidFill>
                <a:latin typeface="Trebuchet MS"/>
                <a:ea typeface="Trebuchet MS"/>
                <a:cs typeface="Trebuchet MS"/>
                <a:sym typeface="Trebuchet MS"/>
              </a:rPr>
              <a:t>Sistemas de clara diferenciación (y por tanto transitorios en el plano estratégico y destinados en algún punto al operacional o al de soporte). Tiene el propósito de buscar ventajas competitivas y establecer relaciones con proveedores, distribuidores y clientes externos.</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pic>
        <p:nvPicPr>
          <p:cNvPr id="367" name="Google Shape;367;g1451bea680d_1_35"/>
          <p:cNvPicPr preferRelativeResize="0"/>
          <p:nvPr/>
        </p:nvPicPr>
        <p:blipFill>
          <a:blip r:embed="rId3">
            <a:alphaModFix/>
          </a:blip>
          <a:stretch>
            <a:fillRect/>
          </a:stretch>
        </p:blipFill>
        <p:spPr>
          <a:xfrm>
            <a:off x="6632325" y="2979000"/>
            <a:ext cx="2763675" cy="200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451bea680d_1_43"/>
          <p:cNvSpPr txBox="1"/>
          <p:nvPr>
            <p:ph type="title"/>
          </p:nvPr>
        </p:nvSpPr>
        <p:spPr>
          <a:xfrm>
            <a:off x="1278725" y="92820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El rol de indicadores en el diseño de un sistema de información</a:t>
            </a:r>
            <a:endParaRPr b="0" sz="5400" strike="noStrike">
              <a:latin typeface="Arial"/>
              <a:ea typeface="Arial"/>
              <a:cs typeface="Arial"/>
              <a:sym typeface="Arial"/>
            </a:endParaRPr>
          </a:p>
        </p:txBody>
      </p:sp>
      <p:sp>
        <p:nvSpPr>
          <p:cNvPr id="373" name="Google Shape;373;g1451bea680d_1_43"/>
          <p:cNvSpPr txBox="1"/>
          <p:nvPr/>
        </p:nvSpPr>
        <p:spPr>
          <a:xfrm>
            <a:off x="1175600" y="3219625"/>
            <a:ext cx="7298100" cy="2882100"/>
          </a:xfrm>
          <a:prstGeom prst="rect">
            <a:avLst/>
          </a:pr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Clr>
                <a:schemeClr val="dk1"/>
              </a:buClr>
              <a:buSzPts val="1100"/>
              <a:buFont typeface="Arial"/>
              <a:buNone/>
            </a:pPr>
            <a:r>
              <a:rPr lang="es-CO" sz="2100">
                <a:solidFill>
                  <a:schemeClr val="dk1"/>
                </a:solidFill>
                <a:latin typeface="Trebuchet MS"/>
                <a:ea typeface="Trebuchet MS"/>
                <a:cs typeface="Trebuchet MS"/>
                <a:sym typeface="Trebuchet MS"/>
              </a:rPr>
              <a:t>Las nuevas perspectivas proponen la integración de la información, considerando su generación, análisis, toma de decisiones y desempeño laboral.</a:t>
            </a:r>
            <a:endParaRPr sz="21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21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451bea680d_1_50"/>
          <p:cNvSpPr txBox="1"/>
          <p:nvPr>
            <p:ph type="title"/>
          </p:nvPr>
        </p:nvSpPr>
        <p:spPr>
          <a:xfrm>
            <a:off x="1278725" y="92820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Requerimientos de información</a:t>
            </a:r>
            <a:endParaRPr b="0" sz="5400" strike="noStrike">
              <a:latin typeface="Arial"/>
              <a:ea typeface="Arial"/>
              <a:cs typeface="Arial"/>
              <a:sym typeface="Arial"/>
            </a:endParaRPr>
          </a:p>
        </p:txBody>
      </p:sp>
      <p:sp>
        <p:nvSpPr>
          <p:cNvPr id="379" name="Google Shape;379;g1451bea680d_1_50"/>
          <p:cNvSpPr txBox="1"/>
          <p:nvPr/>
        </p:nvSpPr>
        <p:spPr>
          <a:xfrm>
            <a:off x="1175600" y="3219625"/>
            <a:ext cx="7298100" cy="28821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b="1" lang="es-CO" sz="1800">
                <a:solidFill>
                  <a:schemeClr val="dk1"/>
                </a:solidFill>
              </a:rPr>
              <a:t>1.</a:t>
            </a:r>
            <a:r>
              <a:rPr lang="es-CO" sz="1800">
                <a:solidFill>
                  <a:schemeClr val="dk1"/>
                </a:solidFill>
              </a:rPr>
              <a:t>La concepción de los resultados, clasificando los datos para producir sólo lo que se necesita</a:t>
            </a:r>
            <a:r>
              <a:rPr lang="es-CO" sz="1800">
                <a:solidFill>
                  <a:schemeClr val="dk1"/>
                </a:solidFill>
              </a:rPr>
              <a:t>.</a:t>
            </a:r>
            <a:endParaRPr sz="1800">
              <a:solidFill>
                <a:schemeClr val="dk1"/>
              </a:solidFill>
            </a:endParaRPr>
          </a:p>
          <a:p>
            <a:pPr indent="0" lvl="0" marL="0" rtl="0" algn="l">
              <a:spcBef>
                <a:spcPts val="1200"/>
              </a:spcBef>
              <a:spcAft>
                <a:spcPts val="0"/>
              </a:spcAft>
              <a:buClr>
                <a:schemeClr val="dk1"/>
              </a:buClr>
              <a:buSzPts val="1100"/>
              <a:buFont typeface="Arial"/>
              <a:buNone/>
            </a:pPr>
            <a:r>
              <a:rPr b="1" lang="es-CO" sz="1800">
                <a:solidFill>
                  <a:schemeClr val="dk1"/>
                </a:solidFill>
              </a:rPr>
              <a:t>2.</a:t>
            </a:r>
            <a:r>
              <a:rPr lang="es-CO" sz="1800">
                <a:solidFill>
                  <a:schemeClr val="dk1"/>
                </a:solidFill>
              </a:rPr>
              <a:t>Los fines para los cuales se destina la información procesada.</a:t>
            </a:r>
            <a:endParaRPr sz="1800">
              <a:solidFill>
                <a:schemeClr val="dk1"/>
              </a:solidFill>
            </a:endParaRPr>
          </a:p>
          <a:p>
            <a:pPr indent="0" lvl="0" marL="0" rtl="0" algn="l">
              <a:spcBef>
                <a:spcPts val="1200"/>
              </a:spcBef>
              <a:spcAft>
                <a:spcPts val="0"/>
              </a:spcAft>
              <a:buClr>
                <a:schemeClr val="dk1"/>
              </a:buClr>
              <a:buSzPts val="1100"/>
              <a:buFont typeface="Arial"/>
              <a:buNone/>
            </a:pPr>
            <a:r>
              <a:rPr b="1" lang="es-CO" sz="1800">
                <a:solidFill>
                  <a:schemeClr val="dk1"/>
                </a:solidFill>
              </a:rPr>
              <a:t>3.</a:t>
            </a:r>
            <a:r>
              <a:rPr lang="es-CO" sz="1800">
                <a:solidFill>
                  <a:schemeClr val="dk1"/>
                </a:solidFill>
              </a:rPr>
              <a:t>El sujeto, quién define los requerimientos y los utilizará, siendo lo ideal que sea la misma persona o equipo de trabajo.</a:t>
            </a:r>
            <a:endParaRPr sz="1800">
              <a:solidFill>
                <a:schemeClr val="dk1"/>
              </a:solidFill>
            </a:endParaRPr>
          </a:p>
          <a:p>
            <a:pPr indent="0" lvl="0" marL="0" rtl="0" algn="l">
              <a:spcBef>
                <a:spcPts val="1200"/>
              </a:spcBef>
              <a:spcAft>
                <a:spcPts val="0"/>
              </a:spcAft>
              <a:buClr>
                <a:schemeClr val="dk1"/>
              </a:buClr>
              <a:buSzPts val="1100"/>
              <a:buFont typeface="Arial"/>
              <a:buNone/>
            </a:pPr>
            <a:r>
              <a:rPr b="1" lang="es-CO" sz="1800">
                <a:solidFill>
                  <a:schemeClr val="dk1"/>
                </a:solidFill>
              </a:rPr>
              <a:t>4.</a:t>
            </a:r>
            <a:r>
              <a:rPr lang="es-CO" sz="1800">
                <a:solidFill>
                  <a:schemeClr val="dk1"/>
                </a:solidFill>
              </a:rPr>
              <a:t>El uso, de modo que permita evaluar el desempeño de las actividades, en función de las metas previstas para los diferentes criterios de gestión asumidos.</a:t>
            </a:r>
            <a:endParaRPr sz="18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451bea680d_2_5"/>
          <p:cNvSpPr txBox="1"/>
          <p:nvPr>
            <p:ph type="title"/>
          </p:nvPr>
        </p:nvSpPr>
        <p:spPr>
          <a:xfrm>
            <a:off x="1278725" y="92820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Sistema de información: Procesos internos indispensables</a:t>
            </a:r>
            <a:endParaRPr b="0" sz="5400" strike="noStrike">
              <a:latin typeface="Arial"/>
              <a:ea typeface="Arial"/>
              <a:cs typeface="Arial"/>
              <a:sym typeface="Arial"/>
            </a:endParaRPr>
          </a:p>
        </p:txBody>
      </p:sp>
      <p:sp>
        <p:nvSpPr>
          <p:cNvPr id="385" name="Google Shape;385;g1451bea680d_2_5"/>
          <p:cNvSpPr txBox="1"/>
          <p:nvPr/>
        </p:nvSpPr>
        <p:spPr>
          <a:xfrm>
            <a:off x="1175600" y="3219625"/>
            <a:ext cx="7298100" cy="2882100"/>
          </a:xfrm>
          <a:prstGeom prst="rect">
            <a:avLst/>
          </a:pr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Clr>
                <a:schemeClr val="dk1"/>
              </a:buClr>
              <a:buSzPts val="1100"/>
              <a:buFont typeface="Arial"/>
              <a:buNone/>
            </a:pPr>
            <a:r>
              <a:rPr b="1" lang="es-CO" sz="1800">
                <a:solidFill>
                  <a:schemeClr val="dk1"/>
                </a:solidFill>
              </a:rPr>
              <a:t>Recopilación de datos: </a:t>
            </a:r>
            <a:r>
              <a:rPr lang="es-CO" sz="1800">
                <a:solidFill>
                  <a:schemeClr val="dk1"/>
                </a:solidFill>
              </a:rPr>
              <a:t>Proceso en el que se recopilan todos los datos disponibles y necesarios.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CO" sz="1800">
                <a:solidFill>
                  <a:schemeClr val="dk1"/>
                </a:solidFill>
              </a:rPr>
              <a:t>Almacenamiento de datos: </a:t>
            </a:r>
            <a:r>
              <a:rPr lang="es-CO" sz="1800">
                <a:solidFill>
                  <a:schemeClr val="dk1"/>
                </a:solidFill>
              </a:rPr>
              <a:t>Proceso en el cual se clasifican y almacenan los datos, esto puede ocurrir en medios físicos o digitales.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CO" sz="1800">
                <a:solidFill>
                  <a:schemeClr val="dk1"/>
                </a:solidFill>
              </a:rPr>
              <a:t>Procesamiento de datos. </a:t>
            </a:r>
            <a:r>
              <a:rPr lang="es-CO" sz="1800">
                <a:solidFill>
                  <a:schemeClr val="dk1"/>
                </a:solidFill>
              </a:rPr>
              <a:t>El proceso en el que los datos se vinculan y se convierten en información disponible para su uso.</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CO" sz="1800">
                <a:solidFill>
                  <a:schemeClr val="dk1"/>
                </a:solidFill>
              </a:rPr>
              <a:t>Distribución de información: </a:t>
            </a:r>
            <a:r>
              <a:rPr lang="es-CO" sz="1800">
                <a:solidFill>
                  <a:schemeClr val="dk1"/>
                </a:solidFill>
              </a:rPr>
              <a:t>Proceso en el que la información se utiliza para un propósito específico, como la toma de decisiones o el establecimiento de objetivos.</a:t>
            </a:r>
            <a:endParaRPr sz="1800">
              <a:solidFill>
                <a:schemeClr val="dk1"/>
              </a:solidFill>
            </a:endParaRPr>
          </a:p>
          <a:p>
            <a:pPr indent="0" lvl="0" marL="0" rtl="0" algn="l">
              <a:spcBef>
                <a:spcPts val="1200"/>
              </a:spcBef>
              <a:spcAft>
                <a:spcPts val="0"/>
              </a:spcAft>
              <a:buClr>
                <a:schemeClr val="dk1"/>
              </a:buClr>
              <a:buSzPts val="1100"/>
              <a:buFont typeface="Arial"/>
              <a:buNone/>
            </a:pPr>
            <a:r>
              <a:t/>
            </a:r>
            <a:endParaRPr b="1" sz="1800">
              <a:solidFill>
                <a:schemeClr val="dk1"/>
              </a:solidFill>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451bea680d_1_61"/>
          <p:cNvSpPr txBox="1"/>
          <p:nvPr>
            <p:ph type="title"/>
          </p:nvPr>
        </p:nvSpPr>
        <p:spPr>
          <a:xfrm>
            <a:off x="1278725" y="92820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Diseñadores y gerentes en el desarrollo del Sistema de Información</a:t>
            </a:r>
            <a:endParaRPr b="0" sz="5400" strike="noStrike">
              <a:latin typeface="Arial"/>
              <a:ea typeface="Arial"/>
              <a:cs typeface="Arial"/>
              <a:sym typeface="Arial"/>
            </a:endParaRPr>
          </a:p>
        </p:txBody>
      </p:sp>
      <p:sp>
        <p:nvSpPr>
          <p:cNvPr id="391" name="Google Shape;391;g1451bea680d_1_61"/>
          <p:cNvSpPr txBox="1"/>
          <p:nvPr/>
        </p:nvSpPr>
        <p:spPr>
          <a:xfrm>
            <a:off x="1175600" y="3219625"/>
            <a:ext cx="7298100" cy="28821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rPr lang="es-CO" sz="1800">
                <a:solidFill>
                  <a:schemeClr val="dk1"/>
                </a:solidFill>
                <a:latin typeface="Trebuchet MS"/>
                <a:ea typeface="Trebuchet MS"/>
                <a:cs typeface="Trebuchet MS"/>
                <a:sym typeface="Trebuchet MS"/>
              </a:rPr>
              <a:t>La implantación, modificación o cambio de un Sistema de Información automatizado en una organización puede tener un impacto positivo o negativo, dependiendo de la aceptación o rechazo de sus operadores, lo cual estará determinado por los siguientes factores:</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451bea680d_1_56"/>
          <p:cNvSpPr txBox="1"/>
          <p:nvPr>
            <p:ph type="title"/>
          </p:nvPr>
        </p:nvSpPr>
        <p:spPr>
          <a:xfrm>
            <a:off x="1175600" y="13755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Determinado por:</a:t>
            </a:r>
            <a:endParaRPr b="0" sz="5400" strike="noStrike">
              <a:latin typeface="Arial"/>
              <a:ea typeface="Arial"/>
              <a:cs typeface="Arial"/>
              <a:sym typeface="Arial"/>
            </a:endParaRPr>
          </a:p>
        </p:txBody>
      </p:sp>
      <p:sp>
        <p:nvSpPr>
          <p:cNvPr id="397" name="Google Shape;397;g1451bea680d_1_56"/>
          <p:cNvSpPr txBox="1"/>
          <p:nvPr/>
        </p:nvSpPr>
        <p:spPr>
          <a:xfrm>
            <a:off x="1175600" y="2549300"/>
            <a:ext cx="7298100" cy="28821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b="1" lang="es-CO" sz="1800">
                <a:solidFill>
                  <a:schemeClr val="dk1"/>
                </a:solidFill>
              </a:rPr>
              <a:t>1.</a:t>
            </a:r>
            <a:r>
              <a:rPr lang="es-CO" sz="1800">
                <a:solidFill>
                  <a:schemeClr val="dk1"/>
                </a:solidFill>
              </a:rPr>
              <a:t>Grado de satisfacción de las necesidades de información</a:t>
            </a:r>
            <a:endParaRPr sz="1800">
              <a:solidFill>
                <a:schemeClr val="dk1"/>
              </a:solidFill>
            </a:endParaRPr>
          </a:p>
          <a:p>
            <a:pPr indent="0" lvl="0" marL="0" rtl="0" algn="l">
              <a:spcBef>
                <a:spcPts val="1200"/>
              </a:spcBef>
              <a:spcAft>
                <a:spcPts val="0"/>
              </a:spcAft>
              <a:buClr>
                <a:schemeClr val="dk1"/>
              </a:buClr>
              <a:buSzPts val="1100"/>
              <a:buFont typeface="Arial"/>
              <a:buNone/>
            </a:pPr>
            <a:r>
              <a:rPr b="1" lang="es-CO" sz="1800">
                <a:solidFill>
                  <a:schemeClr val="dk1"/>
                </a:solidFill>
              </a:rPr>
              <a:t>2.</a:t>
            </a:r>
            <a:r>
              <a:rPr lang="es-CO" sz="1800">
                <a:solidFill>
                  <a:schemeClr val="dk1"/>
                </a:solidFill>
              </a:rPr>
              <a:t>Oportunidad y pertinencia de la información resultante (Montilva, 1999:9)</a:t>
            </a:r>
            <a:endParaRPr sz="1800">
              <a:solidFill>
                <a:schemeClr val="dk1"/>
              </a:solidFill>
            </a:endParaRPr>
          </a:p>
          <a:p>
            <a:pPr indent="0" lvl="0" marL="0" rtl="0" algn="l">
              <a:spcBef>
                <a:spcPts val="1200"/>
              </a:spcBef>
              <a:spcAft>
                <a:spcPts val="0"/>
              </a:spcAft>
              <a:buClr>
                <a:schemeClr val="dk1"/>
              </a:buClr>
              <a:buSzPts val="1100"/>
              <a:buFont typeface="Arial"/>
              <a:buNone/>
            </a:pPr>
            <a:r>
              <a:rPr b="1" lang="es-CO" sz="1800">
                <a:solidFill>
                  <a:schemeClr val="dk1"/>
                </a:solidFill>
              </a:rPr>
              <a:t>3. </a:t>
            </a:r>
            <a:r>
              <a:rPr lang="es-CO" sz="1800">
                <a:solidFill>
                  <a:schemeClr val="dk1"/>
                </a:solidFill>
              </a:rPr>
              <a:t>Facilidad de uso mediante la interfaz</a:t>
            </a:r>
            <a:endParaRPr sz="1800">
              <a:solidFill>
                <a:schemeClr val="dk1"/>
              </a:solidFill>
            </a:endParaRPr>
          </a:p>
          <a:p>
            <a:pPr indent="0" lvl="0" marL="0" rtl="0" algn="l">
              <a:spcBef>
                <a:spcPts val="1200"/>
              </a:spcBef>
              <a:spcAft>
                <a:spcPts val="0"/>
              </a:spcAft>
              <a:buClr>
                <a:schemeClr val="dk1"/>
              </a:buClr>
              <a:buSzPts val="1100"/>
              <a:buFont typeface="Arial"/>
              <a:buNone/>
            </a:pPr>
            <a:r>
              <a:rPr b="1" lang="es-CO" sz="1800">
                <a:solidFill>
                  <a:schemeClr val="dk1"/>
                </a:solidFill>
              </a:rPr>
              <a:t>4.</a:t>
            </a:r>
            <a:r>
              <a:rPr lang="es-CO" sz="1800">
                <a:solidFill>
                  <a:schemeClr val="dk1"/>
                </a:solidFill>
              </a:rPr>
              <a:t>Posibilidad de integración de las bases de datos, lo cual dependerá de la forma como se desarrolle el Sistema de Información.</a:t>
            </a:r>
            <a:endParaRPr sz="1800">
              <a:solidFill>
                <a:schemeClr val="dk1"/>
              </a:solidFill>
            </a:endParaRPr>
          </a:p>
          <a:p>
            <a:pPr indent="0" lvl="0" marL="0" rtl="0" algn="l">
              <a:spcBef>
                <a:spcPts val="1200"/>
              </a:spcBef>
              <a:spcAft>
                <a:spcPts val="0"/>
              </a:spcAft>
              <a:buClr>
                <a:schemeClr val="dk1"/>
              </a:buClr>
              <a:buSzPts val="1100"/>
              <a:buFont typeface="Arial"/>
              <a:buNone/>
            </a:pPr>
            <a:r>
              <a:rPr b="1" lang="es-CO" sz="1800">
                <a:solidFill>
                  <a:schemeClr val="dk1"/>
                </a:solidFill>
              </a:rPr>
              <a:t>5.</a:t>
            </a:r>
            <a:r>
              <a:rPr lang="es-CO" sz="1800">
                <a:solidFill>
                  <a:schemeClr val="dk1"/>
                </a:solidFill>
              </a:rPr>
              <a:t>Costo del sistema.</a:t>
            </a:r>
            <a:endParaRPr sz="1800">
              <a:solidFill>
                <a:schemeClr val="dk1"/>
              </a:solidFill>
            </a:endParaRPr>
          </a:p>
          <a:p>
            <a:pPr indent="0" lvl="0" marL="0" rtl="0" algn="l">
              <a:spcBef>
                <a:spcPts val="1200"/>
              </a:spcBef>
              <a:spcAft>
                <a:spcPts val="0"/>
              </a:spcAft>
              <a:buClr>
                <a:schemeClr val="dk1"/>
              </a:buClr>
              <a:buSzPts val="1100"/>
              <a:buFont typeface="Arial"/>
              <a:buNone/>
            </a:pPr>
            <a:r>
              <a:rPr lang="es-CO" sz="1800">
                <a:solidFill>
                  <a:schemeClr val="dk1"/>
                </a:solidFill>
              </a:rPr>
              <a:t>.</a:t>
            </a:r>
            <a:endParaRPr sz="18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451bea680d_2_0"/>
          <p:cNvSpPr txBox="1"/>
          <p:nvPr>
            <p:ph type="title"/>
          </p:nvPr>
        </p:nvSpPr>
        <p:spPr>
          <a:xfrm>
            <a:off x="1175600" y="13755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Ejemplos:</a:t>
            </a:r>
            <a:endParaRPr b="0" sz="5400" strike="noStrike">
              <a:latin typeface="Arial"/>
              <a:ea typeface="Arial"/>
              <a:cs typeface="Arial"/>
              <a:sym typeface="Arial"/>
            </a:endParaRPr>
          </a:p>
        </p:txBody>
      </p:sp>
      <p:sp>
        <p:nvSpPr>
          <p:cNvPr id="403" name="Google Shape;403;g1451bea680d_2_0"/>
          <p:cNvSpPr txBox="1"/>
          <p:nvPr/>
        </p:nvSpPr>
        <p:spPr>
          <a:xfrm>
            <a:off x="1175600" y="2291500"/>
            <a:ext cx="7298100" cy="2882100"/>
          </a:xfrm>
          <a:prstGeom prst="rect">
            <a:avLst/>
          </a:pr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Clr>
                <a:schemeClr val="dk1"/>
              </a:buClr>
              <a:buSzPts val="1100"/>
              <a:buFont typeface="Arial"/>
              <a:buNone/>
            </a:pPr>
            <a:r>
              <a:rPr b="1" lang="es-CO" sz="1800"/>
              <a:t>Sistema de procesamiento de transacciones:</a:t>
            </a:r>
            <a:r>
              <a:rPr lang="es-CO" sz="1800"/>
              <a:t> Sistema de información que recopila, procesa y almacena todos los datos obtenidos de las transacciones realizadas dentro de una empresa u organización.</a:t>
            </a:r>
            <a:endParaRPr sz="1800"/>
          </a:p>
        </p:txBody>
      </p:sp>
      <p:pic>
        <p:nvPicPr>
          <p:cNvPr id="404" name="Google Shape;404;g1451bea680d_2_0"/>
          <p:cNvPicPr preferRelativeResize="0"/>
          <p:nvPr/>
        </p:nvPicPr>
        <p:blipFill>
          <a:blip r:embed="rId3">
            <a:alphaModFix/>
          </a:blip>
          <a:stretch>
            <a:fillRect/>
          </a:stretch>
        </p:blipFill>
        <p:spPr>
          <a:xfrm>
            <a:off x="1175600" y="4003975"/>
            <a:ext cx="6971502" cy="2264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451bea680d_1_68"/>
          <p:cNvSpPr txBox="1"/>
          <p:nvPr>
            <p:ph type="title"/>
          </p:nvPr>
        </p:nvSpPr>
        <p:spPr>
          <a:xfrm>
            <a:off x="1175600" y="137551"/>
            <a:ext cx="7766400" cy="1881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Conclusiones:</a:t>
            </a:r>
            <a:endParaRPr b="0" sz="5400" strike="noStrike">
              <a:latin typeface="Arial"/>
              <a:ea typeface="Arial"/>
              <a:cs typeface="Arial"/>
              <a:sym typeface="Arial"/>
            </a:endParaRPr>
          </a:p>
        </p:txBody>
      </p:sp>
      <p:sp>
        <p:nvSpPr>
          <p:cNvPr id="410" name="Google Shape;410;g1451bea680d_1_68"/>
          <p:cNvSpPr txBox="1"/>
          <p:nvPr/>
        </p:nvSpPr>
        <p:spPr>
          <a:xfrm>
            <a:off x="1261550" y="2549300"/>
            <a:ext cx="7298100" cy="2882100"/>
          </a:xfrm>
          <a:prstGeom prst="rect">
            <a:avLst/>
          </a:prstGeom>
          <a:noFill/>
          <a:ln>
            <a:noFill/>
          </a:ln>
        </p:spPr>
        <p:txBody>
          <a:bodyPr anchorCtr="0" anchor="t" bIns="45000" lIns="90000" spcFirstLastPara="1" rIns="90000" wrap="square" tIns="45000">
            <a:noAutofit/>
          </a:bodyPr>
          <a:lstStyle/>
          <a:p>
            <a:pPr indent="0" lvl="0" marL="0" rtl="0" algn="l">
              <a:spcBef>
                <a:spcPts val="1200"/>
              </a:spcBef>
              <a:spcAft>
                <a:spcPts val="0"/>
              </a:spcAft>
              <a:buClr>
                <a:schemeClr val="dk1"/>
              </a:buClr>
              <a:buSzPts val="1100"/>
              <a:buFont typeface="Arial"/>
              <a:buNone/>
            </a:pPr>
            <a:r>
              <a:rPr lang="es-CO" sz="1800">
                <a:solidFill>
                  <a:schemeClr val="dk1"/>
                </a:solidFill>
              </a:rPr>
              <a:t>El avance de las nuevas tecnologías propicia el desarrollo e integración de los sistemas de información en una organización privada o pública, con el propósito de optimizar la gestión mediante una adecuada toma de decisiones. </a:t>
            </a:r>
            <a:endParaRPr sz="1800">
              <a:solidFill>
                <a:schemeClr val="dk1"/>
              </a:solidFill>
            </a:endParaRPr>
          </a:p>
          <a:p>
            <a:pPr indent="0" lvl="0" marL="0" rtl="0" algn="l">
              <a:spcBef>
                <a:spcPts val="1200"/>
              </a:spcBef>
              <a:spcAft>
                <a:spcPts val="0"/>
              </a:spcAft>
              <a:buClr>
                <a:schemeClr val="dk1"/>
              </a:buClr>
              <a:buSzPts val="1100"/>
              <a:buFont typeface="Arial"/>
              <a:buNone/>
            </a:pPr>
            <a:r>
              <a:rPr lang="es-CO" sz="1800">
                <a:solidFill>
                  <a:schemeClr val="dk1"/>
                </a:solidFill>
              </a:rPr>
              <a:t>El presente trabajo pretende establecer la distinción entre diseñar un sistema de información para adecuarse</a:t>
            </a:r>
            <a:endParaRPr sz="1800">
              <a:solidFill>
                <a:schemeClr val="dk1"/>
              </a:solidFill>
            </a:endParaRPr>
          </a:p>
          <a:p>
            <a:pPr indent="0" lvl="0" marL="0" rtl="0" algn="l">
              <a:spcBef>
                <a:spcPts val="1200"/>
              </a:spcBef>
              <a:spcAft>
                <a:spcPts val="0"/>
              </a:spcAft>
              <a:buClr>
                <a:schemeClr val="dk1"/>
              </a:buClr>
              <a:buSzPts val="1100"/>
              <a:buFont typeface="Arial"/>
              <a:buNone/>
            </a:pPr>
            <a:r>
              <a:t/>
            </a:r>
            <a:endParaRPr b="1" sz="2000">
              <a:solidFill>
                <a:schemeClr val="dk1"/>
              </a:solidFill>
            </a:endParaRPr>
          </a:p>
          <a:p>
            <a:pPr indent="0" lvl="0" marL="0" rtl="0" algn="l">
              <a:spcBef>
                <a:spcPts val="1200"/>
              </a:spcBef>
              <a:spcAft>
                <a:spcPts val="0"/>
              </a:spcAft>
              <a:buClr>
                <a:schemeClr val="dk1"/>
              </a:buClr>
              <a:buSzPts val="1100"/>
              <a:buFont typeface="Arial"/>
              <a:buNone/>
            </a:pPr>
            <a:r>
              <a:rPr lang="es-CO" sz="2000">
                <a:solidFill>
                  <a:schemeClr val="dk1"/>
                </a:solidFill>
              </a:rPr>
              <a:t>.</a:t>
            </a:r>
            <a:endParaRPr sz="20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81D41A"/>
              </a:buClr>
              <a:buSzPts val="2400"/>
              <a:buFont typeface="Trebuchet MS"/>
              <a:buNone/>
            </a:pPr>
            <a:r>
              <a:t/>
            </a:r>
            <a:endParaRPr sz="1800">
              <a:solidFill>
                <a:srgbClr val="81D41A"/>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42ac219ed4_0_5"/>
          <p:cNvSpPr txBox="1"/>
          <p:nvPr>
            <p:ph type="title"/>
          </p:nvPr>
        </p:nvSpPr>
        <p:spPr>
          <a:xfrm>
            <a:off x="1417206" y="2226605"/>
            <a:ext cx="7766400" cy="2404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INTRODUCCIÓN A LA INGENIERÍA DE SOFTWARE</a:t>
            </a:r>
            <a:endParaRPr b="0" sz="54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
          <p:cNvSpPr txBox="1"/>
          <p:nvPr>
            <p:ph idx="4294967295" type="title"/>
          </p:nvPr>
        </p:nvSpPr>
        <p:spPr>
          <a:xfrm>
            <a:off x="677160" y="60948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b="0" i="0" lang="es-CO" sz="3600" u="none" cap="none" strike="noStrike">
                <a:solidFill>
                  <a:srgbClr val="90C226"/>
                </a:solidFill>
                <a:latin typeface="Trebuchet MS"/>
                <a:ea typeface="Trebuchet MS"/>
                <a:cs typeface="Trebuchet MS"/>
                <a:sym typeface="Trebuchet MS"/>
              </a:rPr>
              <a:t>LOS SISTEMAS: UNA PERCEPCIÓN DE LA REALIDAD</a:t>
            </a:r>
            <a:endParaRPr b="0" i="0" sz="3600" u="none" cap="none" strike="noStrike">
              <a:latin typeface="Arial"/>
              <a:ea typeface="Arial"/>
              <a:cs typeface="Arial"/>
              <a:sym typeface="Arial"/>
            </a:endParaRPr>
          </a:p>
        </p:txBody>
      </p:sp>
      <p:sp>
        <p:nvSpPr>
          <p:cNvPr id="234" name="Google Shape;234;p2"/>
          <p:cNvSpPr txBox="1"/>
          <p:nvPr>
            <p:ph idx="4294967295" type="body"/>
          </p:nvPr>
        </p:nvSpPr>
        <p:spPr>
          <a:xfrm>
            <a:off x="677160" y="2340000"/>
            <a:ext cx="859608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2400"/>
              <a:buFont typeface="Trebuchet MS"/>
              <a:buNone/>
            </a:pPr>
            <a:r>
              <a:rPr b="0" i="0" lang="es-CO" u="none" cap="none" strike="noStrike">
                <a:solidFill>
                  <a:srgbClr val="81D41A"/>
                </a:solidFill>
                <a:latin typeface="Trebuchet MS"/>
                <a:ea typeface="Trebuchet MS"/>
                <a:cs typeface="Trebuchet MS"/>
                <a:sym typeface="Trebuchet MS"/>
              </a:rPr>
              <a:t>La teoría general de Sistemas:</a:t>
            </a:r>
            <a:r>
              <a:rPr b="0" i="0" lang="es-CO" u="none" cap="none" strike="noStrike">
                <a:solidFill>
                  <a:srgbClr val="404040"/>
                </a:solidFill>
                <a:latin typeface="Trebuchet MS"/>
                <a:ea typeface="Trebuchet MS"/>
                <a:cs typeface="Trebuchet MS"/>
                <a:sym typeface="Trebuchet MS"/>
              </a:rPr>
              <a:t> </a:t>
            </a:r>
            <a:r>
              <a:rPr b="0" i="0" lang="es-CO" u="none" cap="none" strike="noStrike">
                <a:solidFill>
                  <a:srgbClr val="000000"/>
                </a:solidFill>
                <a:latin typeface="Trebuchet MS"/>
                <a:ea typeface="Trebuchet MS"/>
                <a:cs typeface="Trebuchet MS"/>
                <a:sym typeface="Trebuchet MS"/>
              </a:rPr>
              <a:t>Método para analizar y estudiar la realidad y desarrollar modelos, esto para comprender de forma global para llegar a captar la realidad de una forma más adecuada con un proceso gradual</a:t>
            </a:r>
            <a:r>
              <a:rPr b="0" i="0" lang="es-CO" u="none" cap="none" strike="noStrike">
                <a:solidFill>
                  <a:srgbClr val="404040"/>
                </a:solidFill>
                <a:latin typeface="Trebuchet MS"/>
                <a:ea typeface="Trebuchet MS"/>
                <a:cs typeface="Trebuchet MS"/>
                <a:sym typeface="Trebuchet MS"/>
              </a:rPr>
              <a:t>.</a:t>
            </a:r>
            <a:endParaRPr b="0" i="0" u="none" cap="none" strike="noStrike">
              <a:latin typeface="Arial"/>
              <a:ea typeface="Arial"/>
              <a:cs typeface="Arial"/>
              <a:sym typeface="Arial"/>
            </a:endParaRPr>
          </a:p>
        </p:txBody>
      </p:sp>
      <p:sp>
        <p:nvSpPr>
          <p:cNvPr id="235" name="Google Shape;235;p2"/>
          <p:cNvSpPr/>
          <p:nvPr/>
        </p:nvSpPr>
        <p:spPr>
          <a:xfrm>
            <a:off x="818640" y="235080"/>
            <a:ext cx="84384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34907017e94ca7a7_0"/>
          <p:cNvSpPr txBox="1"/>
          <p:nvPr>
            <p:ph type="title"/>
          </p:nvPr>
        </p:nvSpPr>
        <p:spPr>
          <a:xfrm>
            <a:off x="1399756" y="129000"/>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accent1"/>
              </a:buClr>
              <a:buSzPts val="5400"/>
              <a:buFont typeface="Trebuchet MS"/>
              <a:buNone/>
            </a:pPr>
            <a:r>
              <a:rPr lang="es-CO" sz="3600">
                <a:solidFill>
                  <a:schemeClr val="accent1"/>
                </a:solidFill>
                <a:latin typeface="Trebuchet MS"/>
                <a:ea typeface="Trebuchet MS"/>
                <a:cs typeface="Trebuchet MS"/>
                <a:sym typeface="Trebuchet MS"/>
              </a:rPr>
              <a:t>¿</a:t>
            </a:r>
            <a:r>
              <a:rPr lang="es-CO" sz="3600">
                <a:solidFill>
                  <a:schemeClr val="accent1"/>
                </a:solidFill>
                <a:latin typeface="Trebuchet MS"/>
                <a:ea typeface="Trebuchet MS"/>
                <a:cs typeface="Trebuchet MS"/>
                <a:sym typeface="Trebuchet MS"/>
              </a:rPr>
              <a:t>Qué</a:t>
            </a:r>
            <a:r>
              <a:rPr lang="es-CO" sz="3600">
                <a:solidFill>
                  <a:schemeClr val="accent1"/>
                </a:solidFill>
                <a:latin typeface="Trebuchet MS"/>
                <a:ea typeface="Trebuchet MS"/>
                <a:cs typeface="Trebuchet MS"/>
                <a:sym typeface="Trebuchet MS"/>
              </a:rPr>
              <a:t> es el</a:t>
            </a:r>
            <a:r>
              <a:rPr lang="es-CO" sz="3600">
                <a:solidFill>
                  <a:schemeClr val="accent1"/>
                </a:solidFill>
                <a:latin typeface="Trebuchet MS"/>
                <a:ea typeface="Trebuchet MS"/>
                <a:cs typeface="Trebuchet MS"/>
                <a:sym typeface="Trebuchet MS"/>
              </a:rPr>
              <a:t> software</a:t>
            </a:r>
            <a:r>
              <a:rPr lang="es-CO" sz="3600">
                <a:solidFill>
                  <a:schemeClr val="accent1"/>
                </a:solidFill>
                <a:latin typeface="Trebuchet MS"/>
                <a:ea typeface="Trebuchet MS"/>
                <a:cs typeface="Trebuchet MS"/>
                <a:sym typeface="Trebuchet MS"/>
              </a:rPr>
              <a:t>?</a:t>
            </a:r>
            <a:endParaRPr sz="3600">
              <a:solidFill>
                <a:srgbClr val="93C47D"/>
              </a:solidFill>
            </a:endParaRPr>
          </a:p>
        </p:txBody>
      </p:sp>
      <p:sp>
        <p:nvSpPr>
          <p:cNvPr id="421" name="Google Shape;421;g34907017e94ca7a7_0"/>
          <p:cNvSpPr txBox="1"/>
          <p:nvPr>
            <p:ph idx="1" type="body"/>
          </p:nvPr>
        </p:nvSpPr>
        <p:spPr>
          <a:xfrm>
            <a:off x="982441" y="1126255"/>
            <a:ext cx="6446700" cy="4418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t>El conjunto de documentos asociados y la </a:t>
            </a:r>
            <a:r>
              <a:rPr lang="es-CO"/>
              <a:t>configuración</a:t>
            </a:r>
            <a:r>
              <a:rPr lang="es-CO"/>
              <a:t> de </a:t>
            </a:r>
            <a:r>
              <a:rPr lang="es-CO"/>
              <a:t>datos que permiten el correcto funcionamiento de un programa.</a:t>
            </a:r>
            <a:r>
              <a:rPr lang="es-CO"/>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Un sistema de </a:t>
            </a:r>
            <a:r>
              <a:rPr lang="es-CO"/>
              <a:t>documentación</a:t>
            </a:r>
            <a:r>
              <a:rPr lang="es-CO"/>
              <a:t> organizado que describe en detalle la estructura de un sistema, aquella </a:t>
            </a:r>
            <a:r>
              <a:rPr lang="es-CO"/>
              <a:t>documentación</a:t>
            </a:r>
            <a:r>
              <a:rPr lang="es-CO"/>
              <a:t> que le explica al usuario </a:t>
            </a:r>
            <a:r>
              <a:rPr lang="es-CO"/>
              <a:t>cómo</a:t>
            </a:r>
            <a:r>
              <a:rPr lang="es-CO"/>
              <a:t> utilizar el sistema. </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Sitios Web que le permiten al usuario descargar </a:t>
            </a:r>
            <a:r>
              <a:rPr lang="es-CO"/>
              <a:t>información</a:t>
            </a:r>
            <a:r>
              <a:rPr lang="es-CO"/>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22" name="Google Shape;422;g34907017e94ca7a7_0"/>
          <p:cNvPicPr preferRelativeResize="0"/>
          <p:nvPr/>
        </p:nvPicPr>
        <p:blipFill rotWithShape="1">
          <a:blip r:embed="rId3">
            <a:alphaModFix/>
          </a:blip>
          <a:srcRect b="0" l="0" r="4816" t="0"/>
          <a:stretch/>
        </p:blipFill>
        <p:spPr>
          <a:xfrm>
            <a:off x="982450" y="4041893"/>
            <a:ext cx="3429225" cy="2401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451bea680d_0_12"/>
          <p:cNvSpPr txBox="1"/>
          <p:nvPr>
            <p:ph type="title"/>
          </p:nvPr>
        </p:nvSpPr>
        <p:spPr>
          <a:xfrm>
            <a:off x="1272826" y="241500"/>
            <a:ext cx="8302800" cy="11448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accent1"/>
              </a:buClr>
              <a:buSzPts val="5400"/>
              <a:buFont typeface="Trebuchet MS"/>
              <a:buNone/>
            </a:pPr>
            <a:r>
              <a:rPr lang="es-CO" sz="3600">
                <a:solidFill>
                  <a:schemeClr val="accent1"/>
                </a:solidFill>
                <a:latin typeface="Trebuchet MS"/>
                <a:ea typeface="Trebuchet MS"/>
                <a:cs typeface="Trebuchet MS"/>
                <a:sym typeface="Trebuchet MS"/>
              </a:rPr>
              <a:t>Productos de software </a:t>
            </a:r>
            <a:endParaRPr/>
          </a:p>
        </p:txBody>
      </p:sp>
      <p:sp>
        <p:nvSpPr>
          <p:cNvPr id="428" name="Google Shape;428;g1451bea680d_0_12"/>
          <p:cNvSpPr txBox="1"/>
          <p:nvPr>
            <p:ph idx="1" type="body"/>
          </p:nvPr>
        </p:nvSpPr>
        <p:spPr>
          <a:xfrm>
            <a:off x="609480" y="1604520"/>
            <a:ext cx="5354400" cy="397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solidFill>
                  <a:schemeClr val="accent1"/>
                </a:solidFill>
              </a:rPr>
              <a:t>Generico 	</a:t>
            </a:r>
            <a:r>
              <a:rPr lang="es-CO"/>
              <a:t>										</a:t>
            </a:r>
            <a:endParaRPr/>
          </a:p>
          <a:p>
            <a:pPr indent="0" lvl="0" marL="0" rtl="0" algn="l">
              <a:spcBef>
                <a:spcPts val="0"/>
              </a:spcBef>
              <a:spcAft>
                <a:spcPts val="0"/>
              </a:spcAft>
              <a:buNone/>
            </a:pPr>
            <a:r>
              <a:rPr lang="es-CO"/>
              <a:t>El desarrollador crea el producto desde sus lineamientos y especificaciones, de forma que lo puede vender en el mercado aislado de </a:t>
            </a:r>
            <a:r>
              <a:rPr lang="es-CO"/>
              <a:t>las organizaciones</a:t>
            </a:r>
            <a:r>
              <a:rPr lang="es-CO"/>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Ejemplo: Bases de datos, procesadores de texto, hojas de </a:t>
            </a:r>
            <a:r>
              <a:rPr lang="es-CO"/>
              <a:t>cálculo</a:t>
            </a:r>
            <a:r>
              <a:rPr lang="es-CO"/>
              <a:t>, programas de dibujo y herramientas de </a:t>
            </a:r>
            <a:r>
              <a:rPr lang="es-CO"/>
              <a:t>gestión</a:t>
            </a:r>
            <a:r>
              <a:rPr lang="es-CO"/>
              <a:t> de proyectos.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9" name="Google Shape;429;g1451bea680d_0_12"/>
          <p:cNvSpPr txBox="1"/>
          <p:nvPr>
            <p:ph idx="2" type="body"/>
          </p:nvPr>
        </p:nvSpPr>
        <p:spPr>
          <a:xfrm>
            <a:off x="6231960" y="1604520"/>
            <a:ext cx="5354400" cy="397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solidFill>
                  <a:schemeClr val="accent1"/>
                </a:solidFill>
              </a:rPr>
              <a:t>Producto personalizado </a:t>
            </a:r>
            <a:endParaRPr>
              <a:solidFill>
                <a:schemeClr val="accent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CO"/>
              <a:t>Se produce para una </a:t>
            </a:r>
            <a:r>
              <a:rPr lang="es-CO"/>
              <a:t>organización</a:t>
            </a:r>
            <a:r>
              <a:rPr lang="es-CO"/>
              <a:t> bajo la </a:t>
            </a:r>
            <a:r>
              <a:rPr lang="es-CO"/>
              <a:t>especificación</a:t>
            </a:r>
            <a:r>
              <a:rPr lang="es-CO"/>
              <a:t> del cliente y se desarrolla para el cliente en particular.</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Ejemplo: sistemas de control, sistemas para llevar procesos </a:t>
            </a:r>
            <a:r>
              <a:rPr lang="es-CO"/>
              <a:t>específicos</a:t>
            </a:r>
            <a:r>
              <a:rPr lang="es-CO"/>
              <a:t>. </a:t>
            </a:r>
            <a:endParaRPr/>
          </a:p>
        </p:txBody>
      </p:sp>
      <p:pic>
        <p:nvPicPr>
          <p:cNvPr id="430" name="Google Shape;430;g1451bea680d_0_12"/>
          <p:cNvPicPr preferRelativeResize="0"/>
          <p:nvPr/>
        </p:nvPicPr>
        <p:blipFill rotWithShape="1">
          <a:blip r:embed="rId3">
            <a:alphaModFix/>
          </a:blip>
          <a:srcRect b="-4280" l="0" r="0" t="4280"/>
          <a:stretch/>
        </p:blipFill>
        <p:spPr>
          <a:xfrm>
            <a:off x="810521" y="4671921"/>
            <a:ext cx="2679900" cy="20503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34907017e94ca7a7_11"/>
          <p:cNvSpPr txBox="1"/>
          <p:nvPr>
            <p:ph type="title"/>
          </p:nvPr>
        </p:nvSpPr>
        <p:spPr>
          <a:xfrm>
            <a:off x="784755" y="88836"/>
            <a:ext cx="10972500" cy="11448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600">
                <a:solidFill>
                  <a:schemeClr val="accent1"/>
                </a:solidFill>
                <a:latin typeface="Trebuchet MS"/>
                <a:ea typeface="Trebuchet MS"/>
                <a:cs typeface="Trebuchet MS"/>
                <a:sym typeface="Trebuchet MS"/>
              </a:rPr>
              <a:t>¿Qué es la ingeniería de software?</a:t>
            </a:r>
            <a:endParaRPr sz="3600"/>
          </a:p>
        </p:txBody>
      </p:sp>
      <p:sp>
        <p:nvSpPr>
          <p:cNvPr id="436" name="Google Shape;436;g34907017e94ca7a7_11"/>
          <p:cNvSpPr txBox="1"/>
          <p:nvPr>
            <p:ph idx="1" type="body"/>
          </p:nvPr>
        </p:nvSpPr>
        <p:spPr>
          <a:xfrm>
            <a:off x="784752" y="1233625"/>
            <a:ext cx="6286800" cy="39774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lang="es-CO"/>
              <a:t>Es una disciplina de la </a:t>
            </a:r>
            <a:r>
              <a:rPr lang="es-CO"/>
              <a:t>ingeniería</a:t>
            </a:r>
            <a:r>
              <a:rPr lang="es-CO"/>
              <a:t> que tiene en cuenta los aspectos de </a:t>
            </a:r>
            <a:r>
              <a:rPr lang="es-CO"/>
              <a:t>producción</a:t>
            </a:r>
            <a:r>
              <a:rPr lang="es-CO"/>
              <a:t> de software desde las etapas iniciales (donde se especifica el sistema) hasta el mantenimiento del sistema </a:t>
            </a:r>
            <a:r>
              <a:rPr lang="es-CO"/>
              <a:t>después</a:t>
            </a:r>
            <a:r>
              <a:rPr lang="es-CO"/>
              <a:t> de utilizado.</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La disciplina</a:t>
            </a:r>
            <a:r>
              <a:rPr lang="es-CO"/>
              <a:t> de la </a:t>
            </a:r>
            <a:r>
              <a:rPr lang="es-CO"/>
              <a:t>ingeniería.</a:t>
            </a:r>
            <a:r>
              <a:rPr lang="es-CO"/>
              <a:t> Forma ingenieros que se encargan de hacer funcionar las cosas, aplicando </a:t>
            </a:r>
            <a:r>
              <a:rPr lang="es-CO"/>
              <a:t>teoría,</a:t>
            </a:r>
            <a:r>
              <a:rPr lang="es-CO"/>
              <a:t> </a:t>
            </a:r>
            <a:r>
              <a:rPr lang="es-CO"/>
              <a:t>métodos,</a:t>
            </a:r>
            <a:r>
              <a:rPr lang="es-CO"/>
              <a:t> y herramientas de forma selectiva para descubrir soluciones a los problemas. </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Todos los aspectos de </a:t>
            </a:r>
            <a:r>
              <a:rPr lang="es-CO"/>
              <a:t>producción</a:t>
            </a:r>
            <a:r>
              <a:rPr lang="es-CO"/>
              <a:t> de software. Comprende actividades tales como la </a:t>
            </a:r>
            <a:r>
              <a:rPr lang="es-CO"/>
              <a:t>gestión</a:t>
            </a:r>
            <a:r>
              <a:rPr lang="es-CO"/>
              <a:t> de proyectos y el desarrollo de herramientas, </a:t>
            </a:r>
            <a:r>
              <a:rPr lang="es-CO"/>
              <a:t>métodos</a:t>
            </a:r>
            <a:r>
              <a:rPr lang="es-CO"/>
              <a:t> y </a:t>
            </a:r>
            <a:r>
              <a:rPr lang="es-CO"/>
              <a:t>teorías</a:t>
            </a:r>
            <a:r>
              <a:rPr lang="es-CO"/>
              <a:t> de apoyo a la </a:t>
            </a:r>
            <a:r>
              <a:rPr lang="es-CO"/>
              <a:t>producción</a:t>
            </a:r>
            <a:r>
              <a:rPr lang="es-CO"/>
              <a:t> de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37" name="Google Shape;437;g34907017e94ca7a7_11"/>
          <p:cNvPicPr preferRelativeResize="0"/>
          <p:nvPr/>
        </p:nvPicPr>
        <p:blipFill rotWithShape="1">
          <a:blip r:embed="rId3">
            <a:alphaModFix/>
          </a:blip>
          <a:srcRect b="15761" l="12435" r="1859" t="0"/>
          <a:stretch/>
        </p:blipFill>
        <p:spPr>
          <a:xfrm>
            <a:off x="2458700" y="4768879"/>
            <a:ext cx="4097925" cy="19516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34907017e94ca7a7_22"/>
          <p:cNvSpPr txBox="1"/>
          <p:nvPr>
            <p:ph type="title"/>
          </p:nvPr>
        </p:nvSpPr>
        <p:spPr>
          <a:xfrm>
            <a:off x="871875" y="481425"/>
            <a:ext cx="8500500" cy="1016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300">
                <a:solidFill>
                  <a:schemeClr val="accent1"/>
                </a:solidFill>
                <a:latin typeface="Trebuchet MS"/>
                <a:ea typeface="Trebuchet MS"/>
                <a:cs typeface="Trebuchet MS"/>
                <a:sym typeface="Trebuchet MS"/>
              </a:rPr>
              <a:t>Diferencia entre la Ingeniería de software y </a:t>
            </a:r>
            <a:r>
              <a:rPr lang="es-CO" sz="3300">
                <a:solidFill>
                  <a:schemeClr val="accent1"/>
                </a:solidFill>
                <a:latin typeface="Trebuchet MS"/>
                <a:ea typeface="Trebuchet MS"/>
                <a:cs typeface="Trebuchet MS"/>
                <a:sym typeface="Trebuchet MS"/>
              </a:rPr>
              <a:t>Ciencias</a:t>
            </a:r>
            <a:r>
              <a:rPr lang="es-CO" sz="3300">
                <a:solidFill>
                  <a:schemeClr val="accent1"/>
                </a:solidFill>
                <a:latin typeface="Trebuchet MS"/>
                <a:ea typeface="Trebuchet MS"/>
                <a:cs typeface="Trebuchet MS"/>
                <a:sym typeface="Trebuchet MS"/>
              </a:rPr>
              <a:t> de la </a:t>
            </a:r>
            <a:r>
              <a:rPr lang="es-CO" sz="3300">
                <a:solidFill>
                  <a:schemeClr val="accent1"/>
                </a:solidFill>
                <a:latin typeface="Trebuchet MS"/>
                <a:ea typeface="Trebuchet MS"/>
                <a:cs typeface="Trebuchet MS"/>
                <a:sym typeface="Trebuchet MS"/>
              </a:rPr>
              <a:t>computación</a:t>
            </a:r>
            <a:endParaRPr sz="1500"/>
          </a:p>
        </p:txBody>
      </p:sp>
      <p:sp>
        <p:nvSpPr>
          <p:cNvPr id="443" name="Google Shape;443;g34907017e94ca7a7_22"/>
          <p:cNvSpPr txBox="1"/>
          <p:nvPr>
            <p:ph idx="1" type="body"/>
          </p:nvPr>
        </p:nvSpPr>
        <p:spPr>
          <a:xfrm>
            <a:off x="802055" y="1797120"/>
            <a:ext cx="5354400" cy="397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t>Las ciencias de la </a:t>
            </a:r>
            <a:r>
              <a:rPr lang="es-CO"/>
              <a:t>computación</a:t>
            </a:r>
            <a:r>
              <a:rPr lang="es-CO"/>
              <a:t> comprende los </a:t>
            </a:r>
            <a:r>
              <a:rPr lang="es-CO"/>
              <a:t>fundamentos de las</a:t>
            </a:r>
            <a:r>
              <a:rPr lang="es-CO"/>
              <a:t> </a:t>
            </a:r>
            <a:r>
              <a:rPr lang="es-CO"/>
              <a:t>teorías</a:t>
            </a:r>
            <a:r>
              <a:rPr lang="es-CO"/>
              <a:t> y los </a:t>
            </a:r>
            <a:r>
              <a:rPr lang="es-CO"/>
              <a:t>métodos</a:t>
            </a:r>
            <a:r>
              <a:rPr lang="es-CO"/>
              <a:t> mientras que la </a:t>
            </a:r>
            <a:r>
              <a:rPr lang="es-CO"/>
              <a:t>ingeniería</a:t>
            </a:r>
            <a:r>
              <a:rPr lang="es-CO"/>
              <a:t> de software </a:t>
            </a:r>
            <a:r>
              <a:rPr lang="es-CO"/>
              <a:t>comprende</a:t>
            </a:r>
            <a:r>
              <a:rPr lang="es-CO"/>
              <a:t> los problemas </a:t>
            </a:r>
            <a:r>
              <a:rPr lang="es-CO"/>
              <a:t>prácticos</a:t>
            </a:r>
            <a:r>
              <a:rPr lang="es-CO"/>
              <a:t> del desarrollo y </a:t>
            </a:r>
            <a:r>
              <a:rPr lang="es-CO"/>
              <a:t>producción</a:t>
            </a:r>
            <a:r>
              <a:rPr lang="es-CO"/>
              <a:t> de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44" name="Google Shape;444;g34907017e94ca7a7_22"/>
          <p:cNvPicPr preferRelativeResize="0"/>
          <p:nvPr/>
        </p:nvPicPr>
        <p:blipFill>
          <a:blip r:embed="rId3">
            <a:alphaModFix/>
          </a:blip>
          <a:stretch>
            <a:fillRect/>
          </a:stretch>
        </p:blipFill>
        <p:spPr>
          <a:xfrm>
            <a:off x="2381496" y="3228472"/>
            <a:ext cx="4765975" cy="29442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34907017e94ca7a7_28"/>
          <p:cNvSpPr txBox="1"/>
          <p:nvPr>
            <p:ph type="title"/>
          </p:nvPr>
        </p:nvSpPr>
        <p:spPr>
          <a:xfrm flipH="1" rot="-313">
            <a:off x="803525" y="310975"/>
            <a:ext cx="9874200" cy="10164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300">
                <a:solidFill>
                  <a:schemeClr val="accent1"/>
                </a:solidFill>
                <a:latin typeface="Trebuchet MS"/>
                <a:ea typeface="Trebuchet MS"/>
                <a:cs typeface="Trebuchet MS"/>
                <a:sym typeface="Trebuchet MS"/>
              </a:rPr>
              <a:t>Diferencia entre la </a:t>
            </a:r>
            <a:r>
              <a:rPr lang="es-CO" sz="3300">
                <a:solidFill>
                  <a:schemeClr val="accent1"/>
                </a:solidFill>
                <a:latin typeface="Trebuchet MS"/>
                <a:ea typeface="Trebuchet MS"/>
                <a:cs typeface="Trebuchet MS"/>
                <a:sym typeface="Trebuchet MS"/>
              </a:rPr>
              <a:t>Ingeniería</a:t>
            </a:r>
            <a:r>
              <a:rPr lang="es-CO" sz="3300">
                <a:solidFill>
                  <a:schemeClr val="accent1"/>
                </a:solidFill>
                <a:latin typeface="Trebuchet MS"/>
                <a:ea typeface="Trebuchet MS"/>
                <a:cs typeface="Trebuchet MS"/>
                <a:sym typeface="Trebuchet MS"/>
              </a:rPr>
              <a:t> de </a:t>
            </a:r>
            <a:r>
              <a:rPr lang="es-CO" sz="3300">
                <a:solidFill>
                  <a:schemeClr val="accent1"/>
                </a:solidFill>
                <a:latin typeface="Trebuchet MS"/>
                <a:ea typeface="Trebuchet MS"/>
                <a:cs typeface="Trebuchet MS"/>
                <a:sym typeface="Trebuchet MS"/>
              </a:rPr>
              <a:t>software y la  ingeniería de sistemas </a:t>
            </a:r>
            <a:endParaRPr sz="1500"/>
          </a:p>
        </p:txBody>
      </p:sp>
      <p:sp>
        <p:nvSpPr>
          <p:cNvPr id="450" name="Google Shape;450;g34907017e94ca7a7_28"/>
          <p:cNvSpPr txBox="1"/>
          <p:nvPr>
            <p:ph idx="1" type="body"/>
          </p:nvPr>
        </p:nvSpPr>
        <p:spPr>
          <a:xfrm>
            <a:off x="951830" y="1936195"/>
            <a:ext cx="5354400" cy="397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t>La </a:t>
            </a:r>
            <a:r>
              <a:rPr lang="es-CO"/>
              <a:t>ingeniería</a:t>
            </a:r>
            <a:r>
              <a:rPr lang="es-CO"/>
              <a:t> de sistemas se refiere a todos los aspectos del desarrollo y la </a:t>
            </a:r>
            <a:r>
              <a:rPr lang="es-CO"/>
              <a:t>evolución</a:t>
            </a:r>
            <a:r>
              <a:rPr lang="es-CO"/>
              <a:t> de sistemas complejos, </a:t>
            </a:r>
            <a:r>
              <a:rPr lang="es-CO"/>
              <a:t>también</a:t>
            </a:r>
            <a:r>
              <a:rPr lang="es-CO"/>
              <a:t> comprende el desarrollo de hardware, </a:t>
            </a:r>
            <a:r>
              <a:rPr lang="es-CO"/>
              <a:t>políticas</a:t>
            </a:r>
            <a:r>
              <a:rPr lang="es-CO"/>
              <a:t> y procesos de diseño y </a:t>
            </a:r>
            <a:r>
              <a:rPr lang="es-CO"/>
              <a:t>distribución</a:t>
            </a:r>
            <a:r>
              <a:rPr lang="es-CO"/>
              <a:t> de sistemas. </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El ingeniero en sistemas se ve involucrado en la </a:t>
            </a:r>
            <a:r>
              <a:rPr lang="es-CO"/>
              <a:t>especificación</a:t>
            </a:r>
            <a:r>
              <a:rPr lang="es-CO"/>
              <a:t> del sistema, el diseño </a:t>
            </a:r>
            <a:r>
              <a:rPr lang="es-CO"/>
              <a:t>de la</a:t>
            </a:r>
            <a:r>
              <a:rPr lang="es-CO"/>
              <a:t> arquitectura y la </a:t>
            </a:r>
            <a:r>
              <a:rPr lang="es-CO"/>
              <a:t>integración de</a:t>
            </a:r>
            <a:r>
              <a:rPr lang="es-CO"/>
              <a:t> las partes que conforman el sistema final.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1451bea680d_0_0"/>
          <p:cNvSpPr txBox="1"/>
          <p:nvPr>
            <p:ph type="title"/>
          </p:nvPr>
        </p:nvSpPr>
        <p:spPr>
          <a:xfrm>
            <a:off x="1583077" y="209375"/>
            <a:ext cx="7511100" cy="11448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600">
                <a:solidFill>
                  <a:schemeClr val="accent1"/>
                </a:solidFill>
                <a:latin typeface="Trebuchet MS"/>
                <a:ea typeface="Trebuchet MS"/>
                <a:cs typeface="Trebuchet MS"/>
                <a:sym typeface="Trebuchet MS"/>
              </a:rPr>
              <a:t>Proceso de software </a:t>
            </a:r>
            <a:endParaRPr/>
          </a:p>
        </p:txBody>
      </p:sp>
      <p:sp>
        <p:nvSpPr>
          <p:cNvPr id="456" name="Google Shape;456;g1451bea680d_0_0"/>
          <p:cNvSpPr txBox="1"/>
          <p:nvPr>
            <p:ph idx="1" type="body"/>
          </p:nvPr>
        </p:nvSpPr>
        <p:spPr>
          <a:xfrm>
            <a:off x="1144430" y="1440295"/>
            <a:ext cx="5354400" cy="39774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lang="es-CO"/>
              <a:t>Es un conjunto de actividades y resultados asociados que producen un </a:t>
            </a:r>
            <a:r>
              <a:rPr b="1" lang="es-CO"/>
              <a:t>produelo</a:t>
            </a:r>
            <a:r>
              <a:rPr lang="es-CO"/>
              <a:t> de software.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s-CO"/>
              <a:t>Especificación</a:t>
            </a:r>
            <a:r>
              <a:rPr b="1" lang="es-CO"/>
              <a:t> del software. </a:t>
            </a:r>
            <a:r>
              <a:rPr lang="es-CO"/>
              <a:t>se define.</a:t>
            </a:r>
            <a:endParaRPr/>
          </a:p>
          <a:p>
            <a:pPr indent="-317500" lvl="0" marL="457200" rtl="0" algn="l">
              <a:spcBef>
                <a:spcPts val="0"/>
              </a:spcBef>
              <a:spcAft>
                <a:spcPts val="0"/>
              </a:spcAft>
              <a:buSzPts val="1400"/>
              <a:buAutoNum type="arabicPeriod"/>
            </a:pPr>
            <a:r>
              <a:rPr b="1" lang="es-CO"/>
              <a:t>Desarrollo del software. </a:t>
            </a:r>
            <a:r>
              <a:rPr lang="es-CO"/>
              <a:t>se diseña y se programa</a:t>
            </a:r>
            <a:endParaRPr/>
          </a:p>
          <a:p>
            <a:pPr indent="-317500" lvl="0" marL="457200" rtl="0" algn="l">
              <a:spcBef>
                <a:spcPts val="0"/>
              </a:spcBef>
              <a:spcAft>
                <a:spcPts val="0"/>
              </a:spcAft>
              <a:buSzPts val="1400"/>
              <a:buAutoNum type="arabicPeriod"/>
            </a:pPr>
            <a:r>
              <a:rPr b="1" lang="es-CO"/>
              <a:t>Validación</a:t>
            </a:r>
            <a:r>
              <a:rPr b="1" lang="es-CO"/>
              <a:t> del software. </a:t>
            </a:r>
            <a:r>
              <a:rPr lang="es-CO"/>
              <a:t> se obtiene la </a:t>
            </a:r>
            <a:r>
              <a:rPr lang="es-CO"/>
              <a:t>aprobación de lo que requiere el</a:t>
            </a:r>
            <a:r>
              <a:rPr lang="es-CO"/>
              <a:t> cliente</a:t>
            </a:r>
            <a:endParaRPr/>
          </a:p>
          <a:p>
            <a:pPr indent="-317500" lvl="0" marL="457200" rtl="0" algn="l">
              <a:spcBef>
                <a:spcPts val="0"/>
              </a:spcBef>
              <a:spcAft>
                <a:spcPts val="0"/>
              </a:spcAft>
              <a:buSzPts val="1400"/>
              <a:buAutoNum type="arabicPeriod"/>
            </a:pPr>
            <a:r>
              <a:rPr b="1" lang="es-CO"/>
              <a:t>Evolución</a:t>
            </a:r>
            <a:r>
              <a:rPr b="1" lang="es-CO"/>
              <a:t> del software. </a:t>
            </a:r>
            <a:r>
              <a:rPr lang="es-CO"/>
              <a:t>se modifica para </a:t>
            </a:r>
            <a:r>
              <a:rPr lang="es-CO"/>
              <a:t>adaptarse al cambio</a:t>
            </a:r>
            <a:r>
              <a:rPr lang="es-CO"/>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D</a:t>
            </a:r>
            <a:r>
              <a:rPr lang="es-CO"/>
              <a:t>iferentes tipos de sistemas requieren diferentes procesos.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57" name="Google Shape;457;g1451bea680d_0_0"/>
          <p:cNvPicPr preferRelativeResize="0"/>
          <p:nvPr/>
        </p:nvPicPr>
        <p:blipFill>
          <a:blip r:embed="rId3">
            <a:alphaModFix/>
          </a:blip>
          <a:stretch>
            <a:fillRect/>
          </a:stretch>
        </p:blipFill>
        <p:spPr>
          <a:xfrm>
            <a:off x="6643165" y="1558975"/>
            <a:ext cx="5388369" cy="41957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451bea680d_0_28"/>
          <p:cNvSpPr txBox="1"/>
          <p:nvPr>
            <p:ph type="title"/>
          </p:nvPr>
        </p:nvSpPr>
        <p:spPr>
          <a:xfrm>
            <a:off x="695075" y="289575"/>
            <a:ext cx="10972500" cy="834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600">
                <a:solidFill>
                  <a:schemeClr val="accent1"/>
                </a:solidFill>
                <a:latin typeface="Trebuchet MS"/>
                <a:ea typeface="Trebuchet MS"/>
                <a:cs typeface="Trebuchet MS"/>
                <a:sym typeface="Trebuchet MS"/>
              </a:rPr>
              <a:t>¿Que es un modelo de p</a:t>
            </a:r>
            <a:r>
              <a:rPr lang="es-CO" sz="3600">
                <a:solidFill>
                  <a:schemeClr val="accent1"/>
                </a:solidFill>
                <a:latin typeface="Trebuchet MS"/>
                <a:ea typeface="Trebuchet MS"/>
                <a:cs typeface="Trebuchet MS"/>
                <a:sym typeface="Trebuchet MS"/>
              </a:rPr>
              <a:t>roceso de software?</a:t>
            </a:r>
            <a:endParaRPr/>
          </a:p>
        </p:txBody>
      </p:sp>
      <p:sp>
        <p:nvSpPr>
          <p:cNvPr id="463" name="Google Shape;463;g1451bea680d_0_28"/>
          <p:cNvSpPr txBox="1"/>
          <p:nvPr>
            <p:ph idx="1" type="body"/>
          </p:nvPr>
        </p:nvSpPr>
        <p:spPr>
          <a:xfrm>
            <a:off x="545280" y="2160870"/>
            <a:ext cx="3533100" cy="1896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s-CO" sz="1600"/>
              <a:t>U</a:t>
            </a:r>
            <a:r>
              <a:rPr b="1" lang="es-CO" sz="1600"/>
              <a:t>n modelo de flujo de trabajo</a:t>
            </a:r>
            <a:endParaRPr b="1" sz="1600"/>
          </a:p>
          <a:p>
            <a:pPr indent="0" lvl="0" marL="0" rtl="0" algn="l">
              <a:spcBef>
                <a:spcPts val="0"/>
              </a:spcBef>
              <a:spcAft>
                <a:spcPts val="0"/>
              </a:spcAft>
              <a:buNone/>
            </a:pPr>
            <a:r>
              <a:rPr lang="es-CO" sz="1600"/>
              <a:t>Muestra la secuencia de actividades en el proceso junto con sus entradas, salidas y dependencias. Estas actividades representan acciones humanas</a:t>
            </a:r>
            <a:endParaRPr sz="1600"/>
          </a:p>
        </p:txBody>
      </p:sp>
      <p:sp>
        <p:nvSpPr>
          <p:cNvPr id="464" name="Google Shape;464;g1451bea680d_0_28"/>
          <p:cNvSpPr txBox="1"/>
          <p:nvPr>
            <p:ph idx="2" type="body"/>
          </p:nvPr>
        </p:nvSpPr>
        <p:spPr>
          <a:xfrm>
            <a:off x="4287528" y="2075270"/>
            <a:ext cx="3533100" cy="1896900"/>
          </a:xfrm>
          <a:prstGeom prst="rect">
            <a:avLst/>
          </a:prstGeom>
        </p:spPr>
        <p:txBody>
          <a:bodyPr anchorCtr="0" anchor="t" bIns="0" lIns="0" spcFirstLastPara="1" rIns="0" wrap="square" tIns="0">
            <a:normAutofit/>
          </a:bodyPr>
          <a:lstStyle/>
          <a:p>
            <a:pPr indent="0" lvl="0" marL="0" rtl="0" algn="l">
              <a:lnSpc>
                <a:spcPct val="80000"/>
              </a:lnSpc>
              <a:spcBef>
                <a:spcPts val="0"/>
              </a:spcBef>
              <a:spcAft>
                <a:spcPts val="0"/>
              </a:spcAft>
              <a:buSzPts val="1018"/>
              <a:buNone/>
            </a:pPr>
            <a:r>
              <a:rPr b="1" lang="es-CO" sz="1665"/>
              <a:t>Un modelo de flujo de datos o de actividad</a:t>
            </a:r>
            <a:endParaRPr b="1" sz="1665"/>
          </a:p>
          <a:p>
            <a:pPr indent="0" lvl="0" marL="0" rtl="0" algn="l">
              <a:lnSpc>
                <a:spcPct val="80000"/>
              </a:lnSpc>
              <a:spcBef>
                <a:spcPts val="0"/>
              </a:spcBef>
              <a:spcAft>
                <a:spcPts val="0"/>
              </a:spcAft>
              <a:buSzPts val="1018"/>
              <a:buNone/>
            </a:pPr>
            <a:r>
              <a:rPr lang="es-CO" sz="1665"/>
              <a:t>Se encarga de representar el conjunto de actividades como una </a:t>
            </a:r>
            <a:r>
              <a:rPr lang="es-CO" sz="1665"/>
              <a:t>transformación</a:t>
            </a:r>
            <a:r>
              <a:rPr lang="es-CO" sz="1665"/>
              <a:t> de los datos, es decir, muestra como la entrada en el proceso como una </a:t>
            </a:r>
            <a:r>
              <a:rPr lang="es-CO" sz="1665"/>
              <a:t>especificación</a:t>
            </a:r>
            <a:r>
              <a:rPr lang="es-CO" sz="1665"/>
              <a:t> se convierte en salida y a su vez como un diseño</a:t>
            </a:r>
            <a:endParaRPr sz="1665"/>
          </a:p>
        </p:txBody>
      </p:sp>
      <p:sp>
        <p:nvSpPr>
          <p:cNvPr id="465" name="Google Shape;465;g1451bea680d_0_28"/>
          <p:cNvSpPr txBox="1"/>
          <p:nvPr>
            <p:ph idx="3" type="body"/>
          </p:nvPr>
        </p:nvSpPr>
        <p:spPr>
          <a:xfrm>
            <a:off x="8029775" y="2075270"/>
            <a:ext cx="3533100" cy="1896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s-CO" sz="1600"/>
              <a:t>Un modelo de rol/</a:t>
            </a:r>
            <a:r>
              <a:rPr b="1" lang="es-CO" sz="1600"/>
              <a:t>acción</a:t>
            </a:r>
            <a:r>
              <a:rPr lang="es-CO" sz="1600"/>
              <a:t> </a:t>
            </a:r>
            <a:endParaRPr sz="1600"/>
          </a:p>
          <a:p>
            <a:pPr indent="0" lvl="0" marL="0" rtl="0" algn="l">
              <a:spcBef>
                <a:spcPts val="0"/>
              </a:spcBef>
              <a:spcAft>
                <a:spcPts val="0"/>
              </a:spcAft>
              <a:buNone/>
            </a:pPr>
            <a:r>
              <a:rPr lang="es-CO" sz="1600"/>
              <a:t>Representa los roles de las personas involucradas en el proceso de software y las actividades de las que son responsables.</a:t>
            </a:r>
            <a:endParaRPr sz="1600"/>
          </a:p>
        </p:txBody>
      </p:sp>
      <p:sp>
        <p:nvSpPr>
          <p:cNvPr id="466" name="Google Shape;466;g1451bea680d_0_28"/>
          <p:cNvSpPr txBox="1"/>
          <p:nvPr>
            <p:ph idx="4" type="body"/>
          </p:nvPr>
        </p:nvSpPr>
        <p:spPr>
          <a:xfrm>
            <a:off x="545280" y="4580780"/>
            <a:ext cx="3533100" cy="1896900"/>
          </a:xfrm>
          <a:prstGeom prst="rect">
            <a:avLst/>
          </a:prstGeom>
        </p:spPr>
        <p:txBody>
          <a:bodyPr anchorCtr="0" anchor="t" bIns="0" lIns="0" spcFirstLastPara="1" rIns="0" wrap="square" tIns="0">
            <a:normAutofit fontScale="92500" lnSpcReduction="20000"/>
          </a:bodyPr>
          <a:lstStyle/>
          <a:p>
            <a:pPr indent="0" lvl="0" marL="0" rtl="0" algn="l">
              <a:spcBef>
                <a:spcPts val="0"/>
              </a:spcBef>
              <a:spcAft>
                <a:spcPts val="0"/>
              </a:spcAft>
              <a:buNone/>
            </a:pPr>
            <a:r>
              <a:rPr b="1" lang="es-CO"/>
              <a:t>El enfoque en cascada</a:t>
            </a:r>
            <a:r>
              <a:rPr lang="es-CO"/>
              <a:t>	</a:t>
            </a:r>
            <a:endParaRPr/>
          </a:p>
          <a:p>
            <a:pPr indent="0" lvl="0" marL="0" rtl="0" algn="l">
              <a:spcBef>
                <a:spcPts val="0"/>
              </a:spcBef>
              <a:spcAft>
                <a:spcPts val="0"/>
              </a:spcAft>
              <a:buClr>
                <a:schemeClr val="dk1"/>
              </a:buClr>
              <a:buSzPct val="61111"/>
              <a:buFont typeface="Arial"/>
              <a:buNone/>
            </a:pPr>
            <a:r>
              <a:rPr lang="es-CO"/>
              <a:t>Considera las actividades anteriores y las representa como fases de procesos separados, tales como la especificación de requerimientos, el diseño</a:t>
            </a:r>
            <a:endParaRPr/>
          </a:p>
          <a:p>
            <a:pPr indent="0" lvl="0" marL="0" rtl="0" algn="l">
              <a:spcBef>
                <a:spcPts val="0"/>
              </a:spcBef>
              <a:spcAft>
                <a:spcPts val="0"/>
              </a:spcAft>
              <a:buClr>
                <a:schemeClr val="dk1"/>
              </a:buClr>
              <a:buSzPct val="61111"/>
              <a:buFont typeface="Arial"/>
              <a:buNone/>
            </a:pPr>
            <a:r>
              <a:rPr lang="es-CO"/>
              <a:t>del software, la implementación, las pruebas, etcétera.</a:t>
            </a:r>
            <a:endParaRPr/>
          </a:p>
          <a:p>
            <a:pPr indent="0" lvl="0" marL="0" rtl="0" algn="l">
              <a:spcBef>
                <a:spcPts val="0"/>
              </a:spcBef>
              <a:spcAft>
                <a:spcPts val="0"/>
              </a:spcAft>
              <a:buNone/>
            </a:pPr>
            <a:r>
              <a:t/>
            </a:r>
            <a:endParaRPr/>
          </a:p>
        </p:txBody>
      </p:sp>
      <p:sp>
        <p:nvSpPr>
          <p:cNvPr id="467" name="Google Shape;467;g1451bea680d_0_28"/>
          <p:cNvSpPr txBox="1"/>
          <p:nvPr>
            <p:ph idx="5" type="body"/>
          </p:nvPr>
        </p:nvSpPr>
        <p:spPr>
          <a:xfrm>
            <a:off x="4329440" y="4580780"/>
            <a:ext cx="3533100" cy="1896900"/>
          </a:xfrm>
          <a:prstGeom prst="rect">
            <a:avLst/>
          </a:prstGeom>
        </p:spPr>
        <p:txBody>
          <a:bodyPr anchorCtr="0" anchor="t" bIns="0" lIns="0" spcFirstLastPara="1" rIns="0" wrap="square" tIns="0">
            <a:normAutofit fontScale="47500" lnSpcReduction="10000"/>
          </a:bodyPr>
          <a:lstStyle/>
          <a:p>
            <a:pPr indent="0" lvl="0" marL="0" rtl="0" algn="l">
              <a:spcBef>
                <a:spcPts val="0"/>
              </a:spcBef>
              <a:spcAft>
                <a:spcPts val="0"/>
              </a:spcAft>
              <a:buNone/>
            </a:pPr>
            <a:r>
              <a:rPr b="1" lang="es-CO" sz="3034"/>
              <a:t>Desarrollo iterativo</a:t>
            </a:r>
            <a:endParaRPr b="1" sz="3034"/>
          </a:p>
          <a:p>
            <a:pPr indent="0" lvl="0" marL="0" rtl="0" algn="l">
              <a:spcBef>
                <a:spcPts val="0"/>
              </a:spcBef>
              <a:spcAft>
                <a:spcPts val="0"/>
              </a:spcAft>
              <a:buClr>
                <a:schemeClr val="dk1"/>
              </a:buClr>
              <a:buSzPct val="40169"/>
              <a:buFont typeface="Arial"/>
              <a:buNone/>
            </a:pPr>
            <a:r>
              <a:rPr lang="es-CO" sz="2738"/>
              <a:t>Este enfoque entrelaza las actividades de especificación,</a:t>
            </a:r>
            <a:endParaRPr sz="2738"/>
          </a:p>
          <a:p>
            <a:pPr indent="0" lvl="0" marL="0" rtl="0" algn="l">
              <a:spcBef>
                <a:spcPts val="0"/>
              </a:spcBef>
              <a:spcAft>
                <a:spcPts val="0"/>
              </a:spcAft>
              <a:buClr>
                <a:schemeClr val="dk1"/>
              </a:buClr>
              <a:buSzPct val="40169"/>
              <a:buFont typeface="Arial"/>
              <a:buNone/>
            </a:pPr>
            <a:r>
              <a:rPr lang="es-CO" sz="2738"/>
              <a:t>desarrollo y validación. Un sistema inicial se desarrolla rápidamente a partir de</a:t>
            </a:r>
            <a:endParaRPr sz="2738"/>
          </a:p>
          <a:p>
            <a:pPr indent="0" lvl="0" marL="0" rtl="0" algn="l">
              <a:spcBef>
                <a:spcPts val="0"/>
              </a:spcBef>
              <a:spcAft>
                <a:spcPts val="0"/>
              </a:spcAft>
              <a:buNone/>
            </a:pPr>
            <a:r>
              <a:rPr lang="es-CO" sz="2738"/>
              <a:t>especificaciones muy abstractas. Este se refina basándose en las peticiones del </a:t>
            </a:r>
            <a:endParaRPr sz="2738"/>
          </a:p>
          <a:p>
            <a:pPr indent="0" lvl="0" marL="0" rtl="0" algn="l">
              <a:spcBef>
                <a:spcPts val="0"/>
              </a:spcBef>
              <a:spcAft>
                <a:spcPts val="0"/>
              </a:spcAft>
              <a:buClr>
                <a:schemeClr val="dk1"/>
              </a:buClr>
              <a:buSzPct val="40169"/>
              <a:buFont typeface="Arial"/>
              <a:buNone/>
            </a:pPr>
            <a:r>
              <a:rPr lang="es-CO" sz="2738"/>
              <a:t>cliente para producir un sistema que satisfaga las necesidades de dicho cliente.</a:t>
            </a:r>
            <a:endParaRPr sz="2738"/>
          </a:p>
          <a:p>
            <a:pPr indent="0" lvl="0" marL="0" rtl="0" algn="l">
              <a:spcBef>
                <a:spcPts val="0"/>
              </a:spcBef>
              <a:spcAft>
                <a:spcPts val="0"/>
              </a:spcAft>
              <a:buNone/>
            </a:pPr>
            <a:r>
              <a:t/>
            </a:r>
            <a:endParaRPr/>
          </a:p>
        </p:txBody>
      </p:sp>
      <p:sp>
        <p:nvSpPr>
          <p:cNvPr id="468" name="Google Shape;468;g1451bea680d_0_28"/>
          <p:cNvSpPr txBox="1"/>
          <p:nvPr>
            <p:ph idx="6" type="body"/>
          </p:nvPr>
        </p:nvSpPr>
        <p:spPr>
          <a:xfrm>
            <a:off x="8113625" y="4580780"/>
            <a:ext cx="3533100" cy="1896900"/>
          </a:xfrm>
          <a:prstGeom prst="rect">
            <a:avLst/>
          </a:prstGeom>
        </p:spPr>
        <p:txBody>
          <a:bodyPr anchorCtr="0" anchor="t" bIns="0" lIns="0" spcFirstLastPara="1" rIns="0" wrap="square" tIns="0">
            <a:normAutofit fontScale="92500" lnSpcReduction="20000"/>
          </a:bodyPr>
          <a:lstStyle/>
          <a:p>
            <a:pPr indent="0" lvl="0" marL="0" rtl="0" algn="l">
              <a:spcBef>
                <a:spcPts val="0"/>
              </a:spcBef>
              <a:spcAft>
                <a:spcPts val="0"/>
              </a:spcAft>
              <a:buNone/>
            </a:pPr>
            <a:r>
              <a:rPr b="1" lang="es-CO"/>
              <a:t>Ing. del software basada en componentes </a:t>
            </a:r>
            <a:endParaRPr b="1"/>
          </a:p>
          <a:p>
            <a:pPr indent="0" lvl="0" marL="0" rtl="0" algn="l">
              <a:spcBef>
                <a:spcPts val="0"/>
              </a:spcBef>
              <a:spcAft>
                <a:spcPts val="0"/>
              </a:spcAft>
              <a:buClr>
                <a:schemeClr val="dk1"/>
              </a:buClr>
              <a:buSzPct val="61111"/>
              <a:buFont typeface="Arial"/>
              <a:buNone/>
            </a:pPr>
            <a:r>
              <a:rPr lang="es-CO"/>
              <a:t>supone que las</a:t>
            </a:r>
            <a:endParaRPr/>
          </a:p>
          <a:p>
            <a:pPr indent="0" lvl="0" marL="0" rtl="0" algn="l">
              <a:spcBef>
                <a:spcPts val="0"/>
              </a:spcBef>
              <a:spcAft>
                <a:spcPts val="0"/>
              </a:spcAft>
              <a:buClr>
                <a:schemeClr val="dk1"/>
              </a:buClr>
              <a:buSzPct val="61111"/>
              <a:buFont typeface="Arial"/>
              <a:buNone/>
            </a:pPr>
            <a:r>
              <a:rPr lang="es-CO"/>
              <a:t>partes del sistema existen. El proceso de desarrollo del sistema se enfoca en la integración de estas partes más que desarrollarlas desde el principio.</a:t>
            </a:r>
            <a:endParaRPr/>
          </a:p>
          <a:p>
            <a:pPr indent="0" lvl="0" marL="0" rtl="0" algn="l">
              <a:spcBef>
                <a:spcPts val="0"/>
              </a:spcBef>
              <a:spcAft>
                <a:spcPts val="0"/>
              </a:spcAft>
              <a:buNone/>
            </a:pPr>
            <a:r>
              <a:t/>
            </a:r>
            <a:endParaRPr b="1"/>
          </a:p>
        </p:txBody>
      </p:sp>
      <p:sp>
        <p:nvSpPr>
          <p:cNvPr id="469" name="Google Shape;469;g1451bea680d_0_28"/>
          <p:cNvSpPr txBox="1"/>
          <p:nvPr/>
        </p:nvSpPr>
        <p:spPr>
          <a:xfrm>
            <a:off x="856125" y="1231075"/>
            <a:ext cx="91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a:t>Es una </a:t>
            </a:r>
            <a:r>
              <a:rPr lang="es-CO"/>
              <a:t>descripción</a:t>
            </a:r>
            <a:r>
              <a:rPr lang="es-CO"/>
              <a:t> simplificada de un proceso que presenta una </a:t>
            </a:r>
            <a:r>
              <a:rPr lang="es-CO"/>
              <a:t>visión</a:t>
            </a:r>
            <a:r>
              <a:rPr lang="es-CO"/>
              <a:t> de ese proceso.</a:t>
            </a:r>
            <a:endParaRPr/>
          </a:p>
        </p:txBody>
      </p:sp>
      <p:sp>
        <p:nvSpPr>
          <p:cNvPr id="470" name="Google Shape;470;g1451bea680d_0_28"/>
          <p:cNvSpPr txBox="1"/>
          <p:nvPr/>
        </p:nvSpPr>
        <p:spPr>
          <a:xfrm>
            <a:off x="406550" y="1760675"/>
            <a:ext cx="11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a:t>Modelos.</a:t>
            </a:r>
            <a:endParaRPr/>
          </a:p>
        </p:txBody>
      </p:sp>
      <p:sp>
        <p:nvSpPr>
          <p:cNvPr id="471" name="Google Shape;471;g1451bea680d_0_28"/>
          <p:cNvSpPr txBox="1"/>
          <p:nvPr/>
        </p:nvSpPr>
        <p:spPr>
          <a:xfrm>
            <a:off x="406550" y="4258850"/>
            <a:ext cx="13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a:t>Paradigmas.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43b31865ca_1_11"/>
          <p:cNvSpPr txBox="1"/>
          <p:nvPr>
            <p:ph type="title"/>
          </p:nvPr>
        </p:nvSpPr>
        <p:spPr>
          <a:xfrm>
            <a:off x="952775" y="209375"/>
            <a:ext cx="8141400" cy="11448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200">
                <a:solidFill>
                  <a:schemeClr val="accent1"/>
                </a:solidFill>
                <a:latin typeface="Trebuchet MS"/>
                <a:ea typeface="Trebuchet MS"/>
                <a:cs typeface="Trebuchet MS"/>
                <a:sym typeface="Trebuchet MS"/>
              </a:rPr>
              <a:t>¿Cuáles son los costos de la ingeniería de software?</a:t>
            </a:r>
            <a:endParaRPr sz="3200">
              <a:solidFill>
                <a:schemeClr val="accent1"/>
              </a:solidFill>
              <a:latin typeface="Trebuchet MS"/>
              <a:ea typeface="Trebuchet MS"/>
              <a:cs typeface="Trebuchet MS"/>
              <a:sym typeface="Trebuchet MS"/>
            </a:endParaRPr>
          </a:p>
        </p:txBody>
      </p:sp>
      <p:sp>
        <p:nvSpPr>
          <p:cNvPr id="477" name="Google Shape;477;g143b31865ca_1_11"/>
          <p:cNvSpPr txBox="1"/>
          <p:nvPr>
            <p:ph idx="1" type="body"/>
          </p:nvPr>
        </p:nvSpPr>
        <p:spPr>
          <a:xfrm>
            <a:off x="1163650" y="1613375"/>
            <a:ext cx="8855400" cy="3977400"/>
          </a:xfrm>
          <a:prstGeom prst="rect">
            <a:avLst/>
          </a:prstGeom>
        </p:spPr>
        <p:txBody>
          <a:bodyPr anchorCtr="0" anchor="t" bIns="0" lIns="0" spcFirstLastPara="1" rIns="0" wrap="square" tIns="0">
            <a:normAutofit lnSpcReduction="10000"/>
          </a:bodyPr>
          <a:lstStyle/>
          <a:p>
            <a:pPr indent="0" lvl="0" marL="0" rtl="0" algn="l">
              <a:lnSpc>
                <a:spcPct val="115000"/>
              </a:lnSpc>
              <a:spcBef>
                <a:spcPts val="1200"/>
              </a:spcBef>
              <a:spcAft>
                <a:spcPts val="0"/>
              </a:spcAft>
              <a:buNone/>
            </a:pPr>
            <a:r>
              <a:rPr lang="es-CO"/>
              <a:t>No hay una respuesta concreta ya que la distribución de costos depende del proceso utilizado y el tipo de software que se vaya a desarrollar. Cada uno de los diferentes enfoques genéricos al desarrollo del software tiene un perfil de distribución de costos diferente a través de las actividades del proceso del software.</a:t>
            </a:r>
            <a:endParaRPr/>
          </a:p>
          <a:p>
            <a:pPr indent="0" lvl="0" marL="0" rtl="0" algn="l">
              <a:lnSpc>
                <a:spcPct val="115000"/>
              </a:lnSpc>
              <a:spcBef>
                <a:spcPts val="1200"/>
              </a:spcBef>
              <a:spcAft>
                <a:spcPts val="0"/>
              </a:spcAft>
              <a:buNone/>
            </a:pPr>
            <a:r>
              <a:rPr lang="es-CO"/>
              <a:t>En el enfoque en cascada, los costos de especificación, diseño, implementación e integración se miden de forma separada.</a:t>
            </a:r>
            <a:endParaRPr/>
          </a:p>
          <a:p>
            <a:pPr indent="0" lvl="0" marL="0" rtl="0" algn="l">
              <a:lnSpc>
                <a:spcPct val="115000"/>
              </a:lnSpc>
              <a:spcBef>
                <a:spcPts val="1200"/>
              </a:spcBef>
              <a:spcAft>
                <a:spcPts val="0"/>
              </a:spcAft>
              <a:buNone/>
            </a:pPr>
            <a:r>
              <a:rPr lang="es-CO"/>
              <a:t>Si el software se desarrolla utilizando un enfoque iterativo, no existe división entre la especificación, el diseño y el desarrollo.</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478" name="Google Shape;478;g143b31865ca_1_11"/>
          <p:cNvPicPr preferRelativeResize="0"/>
          <p:nvPr/>
        </p:nvPicPr>
        <p:blipFill>
          <a:blip r:embed="rId3">
            <a:alphaModFix/>
          </a:blip>
          <a:stretch>
            <a:fillRect/>
          </a:stretch>
        </p:blipFill>
        <p:spPr>
          <a:xfrm>
            <a:off x="3346075" y="4315875"/>
            <a:ext cx="3615300" cy="22344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43b31865ca_1_22"/>
          <p:cNvSpPr txBox="1"/>
          <p:nvPr>
            <p:ph type="title"/>
          </p:nvPr>
        </p:nvSpPr>
        <p:spPr>
          <a:xfrm>
            <a:off x="1083025" y="461525"/>
            <a:ext cx="8141400" cy="14613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s-CO" sz="3200">
                <a:solidFill>
                  <a:schemeClr val="accent1"/>
                </a:solidFill>
                <a:latin typeface="Trebuchet MS"/>
                <a:ea typeface="Trebuchet MS"/>
                <a:cs typeface="Trebuchet MS"/>
                <a:sym typeface="Trebuchet MS"/>
              </a:rPr>
              <a:t>¿</a:t>
            </a:r>
            <a:r>
              <a:rPr lang="es-CO" sz="3200">
                <a:solidFill>
                  <a:schemeClr val="accent1"/>
                </a:solidFill>
                <a:latin typeface="Trebuchet MS"/>
                <a:ea typeface="Trebuchet MS"/>
                <a:cs typeface="Trebuchet MS"/>
                <a:sym typeface="Trebuchet MS"/>
              </a:rPr>
              <a:t>Qué</a:t>
            </a:r>
            <a:r>
              <a:rPr lang="es-CO" sz="3200">
                <a:solidFill>
                  <a:schemeClr val="accent1"/>
                </a:solidFill>
                <a:latin typeface="Trebuchet MS"/>
                <a:ea typeface="Trebuchet MS"/>
                <a:cs typeface="Trebuchet MS"/>
                <a:sym typeface="Trebuchet MS"/>
              </a:rPr>
              <a:t> son los métodos de la ingeniería de software?</a:t>
            </a:r>
            <a:endParaRPr sz="3200">
              <a:solidFill>
                <a:schemeClr val="accent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3200">
              <a:solidFill>
                <a:schemeClr val="accent1"/>
              </a:solidFill>
              <a:latin typeface="Trebuchet MS"/>
              <a:ea typeface="Trebuchet MS"/>
              <a:cs typeface="Trebuchet MS"/>
              <a:sym typeface="Trebuchet MS"/>
            </a:endParaRPr>
          </a:p>
        </p:txBody>
      </p:sp>
      <p:sp>
        <p:nvSpPr>
          <p:cNvPr id="484" name="Google Shape;484;g143b31865ca_1_22"/>
          <p:cNvSpPr txBox="1"/>
          <p:nvPr>
            <p:ph idx="1" type="body"/>
          </p:nvPr>
        </p:nvSpPr>
        <p:spPr>
          <a:xfrm>
            <a:off x="1163650" y="1613375"/>
            <a:ext cx="8855400" cy="3977400"/>
          </a:xfrm>
          <a:prstGeom prst="rect">
            <a:avLst/>
          </a:prstGeom>
        </p:spPr>
        <p:txBody>
          <a:bodyPr anchorCtr="0" anchor="t" bIns="0" lIns="0" spcFirstLastPara="1" rIns="0" wrap="square" tIns="0">
            <a:normAutofit/>
          </a:bodyPr>
          <a:lstStyle/>
          <a:p>
            <a:pPr indent="0" lvl="0" marL="0" rtl="0" algn="l">
              <a:lnSpc>
                <a:spcPct val="115000"/>
              </a:lnSpc>
              <a:spcBef>
                <a:spcPts val="1200"/>
              </a:spcBef>
              <a:spcAft>
                <a:spcPts val="0"/>
              </a:spcAft>
              <a:buNone/>
            </a:pPr>
            <a:r>
              <a:rPr lang="es-CO"/>
              <a:t>Es un enfoque estructurado para el desarrollo de softwares cuyo propósito es facilitar la producción de software de alta calidad de una forma costeable. Todos los métodos se basan en la idea de modelos gráficos de desarrollo de un sistema y en el uso de estos modelos como un sistema de especificación o diseño. Los métodos incluyen varios componentes diferentes</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485" name="Google Shape;485;g143b31865ca_1_22"/>
          <p:cNvPicPr preferRelativeResize="0"/>
          <p:nvPr/>
        </p:nvPicPr>
        <p:blipFill>
          <a:blip r:embed="rId3">
            <a:alphaModFix/>
          </a:blip>
          <a:stretch>
            <a:fillRect/>
          </a:stretch>
        </p:blipFill>
        <p:spPr>
          <a:xfrm>
            <a:off x="4651074" y="3113375"/>
            <a:ext cx="3675651" cy="30323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43b31865ca_1_31"/>
          <p:cNvSpPr txBox="1"/>
          <p:nvPr>
            <p:ph type="title"/>
          </p:nvPr>
        </p:nvSpPr>
        <p:spPr>
          <a:xfrm>
            <a:off x="1083025" y="461525"/>
            <a:ext cx="8141400" cy="14613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s-CO" sz="3200">
                <a:solidFill>
                  <a:schemeClr val="accent1"/>
                </a:solidFill>
                <a:latin typeface="Trebuchet MS"/>
                <a:ea typeface="Trebuchet MS"/>
                <a:cs typeface="Trebuchet MS"/>
                <a:sym typeface="Trebuchet MS"/>
              </a:rPr>
              <a:t>¿Qué es CASE?</a:t>
            </a:r>
            <a:endParaRPr sz="3200">
              <a:solidFill>
                <a:schemeClr val="accent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3200">
              <a:solidFill>
                <a:schemeClr val="accent1"/>
              </a:solidFill>
              <a:latin typeface="Trebuchet MS"/>
              <a:ea typeface="Trebuchet MS"/>
              <a:cs typeface="Trebuchet MS"/>
              <a:sym typeface="Trebuchet MS"/>
            </a:endParaRPr>
          </a:p>
        </p:txBody>
      </p:sp>
      <p:sp>
        <p:nvSpPr>
          <p:cNvPr id="491" name="Google Shape;491;g143b31865ca_1_31"/>
          <p:cNvSpPr txBox="1"/>
          <p:nvPr>
            <p:ph idx="1" type="body"/>
          </p:nvPr>
        </p:nvSpPr>
        <p:spPr>
          <a:xfrm>
            <a:off x="1139463" y="1267250"/>
            <a:ext cx="8855400" cy="3977400"/>
          </a:xfrm>
          <a:prstGeom prst="rect">
            <a:avLst/>
          </a:prstGeom>
        </p:spPr>
        <p:txBody>
          <a:bodyPr anchorCtr="0" anchor="t" bIns="0" lIns="0" spcFirstLastPara="1" rIns="0" wrap="square" tIns="0">
            <a:normAutofit fontScale="25000" lnSpcReduction="20000"/>
          </a:bodyPr>
          <a:lstStyle/>
          <a:p>
            <a:pPr indent="0" lvl="0" marL="0" rtl="0" algn="l">
              <a:lnSpc>
                <a:spcPct val="115000"/>
              </a:lnSpc>
              <a:spcBef>
                <a:spcPts val="1200"/>
              </a:spcBef>
              <a:spcAft>
                <a:spcPts val="0"/>
              </a:spcAft>
              <a:buNone/>
            </a:pPr>
            <a:r>
              <a:rPr lang="es-CO" sz="7394">
                <a:solidFill>
                  <a:schemeClr val="dk1"/>
                </a:solidFill>
              </a:rPr>
              <a:t>La ingeniería del software asistida por computadora comprende un amplio abanico de diferentes tipos de programas que se utilizan para ayudar a las actividades del proceso del software. Algunos ejemplos son:</a:t>
            </a:r>
            <a:endParaRPr sz="7394">
              <a:solidFill>
                <a:schemeClr val="dk1"/>
              </a:solidFill>
            </a:endParaRPr>
          </a:p>
          <a:p>
            <a:pPr indent="-345981" lvl="0" marL="457200" rtl="0" algn="l">
              <a:lnSpc>
                <a:spcPct val="115000"/>
              </a:lnSpc>
              <a:spcBef>
                <a:spcPts val="1200"/>
              </a:spcBef>
              <a:spcAft>
                <a:spcPts val="0"/>
              </a:spcAft>
              <a:buClr>
                <a:schemeClr val="dk1"/>
              </a:buClr>
              <a:buSzPct val="100000"/>
              <a:buChar char="-"/>
            </a:pPr>
            <a:r>
              <a:rPr lang="es-CO" sz="7394">
                <a:solidFill>
                  <a:schemeClr val="dk1"/>
                </a:solidFill>
              </a:rPr>
              <a:t>Análisis de requerimientos</a:t>
            </a:r>
            <a:endParaRPr sz="7394">
              <a:solidFill>
                <a:schemeClr val="dk1"/>
              </a:solidFill>
            </a:endParaRPr>
          </a:p>
          <a:p>
            <a:pPr indent="-345981" lvl="0" marL="457200" rtl="0" algn="l">
              <a:lnSpc>
                <a:spcPct val="115000"/>
              </a:lnSpc>
              <a:spcBef>
                <a:spcPts val="0"/>
              </a:spcBef>
              <a:spcAft>
                <a:spcPts val="0"/>
              </a:spcAft>
              <a:buClr>
                <a:schemeClr val="dk1"/>
              </a:buClr>
              <a:buSzPct val="100000"/>
              <a:buChar char="-"/>
            </a:pPr>
            <a:r>
              <a:rPr lang="es-CO" sz="7394">
                <a:solidFill>
                  <a:schemeClr val="dk1"/>
                </a:solidFill>
              </a:rPr>
              <a:t>Modelado de sistemas</a:t>
            </a:r>
            <a:endParaRPr sz="7394">
              <a:solidFill>
                <a:schemeClr val="dk1"/>
              </a:solidFill>
            </a:endParaRPr>
          </a:p>
          <a:p>
            <a:pPr indent="-345981" lvl="0" marL="457200" rtl="0" algn="l">
              <a:lnSpc>
                <a:spcPct val="115000"/>
              </a:lnSpc>
              <a:spcBef>
                <a:spcPts val="0"/>
              </a:spcBef>
              <a:spcAft>
                <a:spcPts val="0"/>
              </a:spcAft>
              <a:buClr>
                <a:schemeClr val="dk1"/>
              </a:buClr>
              <a:buSzPct val="100000"/>
              <a:buChar char="-"/>
            </a:pPr>
            <a:r>
              <a:rPr lang="es-CO" sz="7394">
                <a:solidFill>
                  <a:schemeClr val="dk1"/>
                </a:solidFill>
              </a:rPr>
              <a:t>Depuración</a:t>
            </a:r>
            <a:endParaRPr sz="7394">
              <a:solidFill>
                <a:schemeClr val="dk1"/>
              </a:solidFill>
            </a:endParaRPr>
          </a:p>
          <a:p>
            <a:pPr indent="-345981" lvl="0" marL="457200" rtl="0" algn="l">
              <a:lnSpc>
                <a:spcPct val="115000"/>
              </a:lnSpc>
              <a:spcBef>
                <a:spcPts val="0"/>
              </a:spcBef>
              <a:spcAft>
                <a:spcPts val="0"/>
              </a:spcAft>
              <a:buClr>
                <a:schemeClr val="dk1"/>
              </a:buClr>
              <a:buSzPct val="100000"/>
              <a:buChar char="-"/>
            </a:pPr>
            <a:r>
              <a:rPr lang="es-CO" sz="7394">
                <a:solidFill>
                  <a:schemeClr val="dk1"/>
                </a:solidFill>
              </a:rPr>
              <a:t>Pruebas</a:t>
            </a:r>
            <a:endParaRPr sz="7394">
              <a:solidFill>
                <a:schemeClr val="dk1"/>
              </a:solidFill>
            </a:endParaRPr>
          </a:p>
          <a:p>
            <a:pPr indent="0" lvl="0" marL="0" rtl="0" algn="l">
              <a:lnSpc>
                <a:spcPct val="115000"/>
              </a:lnSpc>
              <a:spcBef>
                <a:spcPts val="1200"/>
              </a:spcBef>
              <a:spcAft>
                <a:spcPts val="0"/>
              </a:spcAft>
              <a:buNone/>
            </a:pPr>
            <a:r>
              <a:rPr lang="es-CO" sz="7394">
                <a:solidFill>
                  <a:schemeClr val="dk1"/>
                </a:solidFill>
              </a:rPr>
              <a:t>En la actualidad todo método viene con tecnología CASE asociada, estas también incluyen un generador de código que automáticamente genera código fuente a partir del modelo del sistema y de algunas guías de procesos.</a:t>
            </a:r>
            <a:endParaRPr sz="7394">
              <a:solidFill>
                <a:schemeClr val="dk1"/>
              </a:solidFill>
            </a:endParaRPr>
          </a:p>
          <a:p>
            <a:pPr indent="0" lvl="0" marL="0" rtl="0" algn="l">
              <a:lnSpc>
                <a:spcPct val="115000"/>
              </a:lnSpc>
              <a:spcBef>
                <a:spcPts val="1200"/>
              </a:spcBef>
              <a:spcAft>
                <a:spcPts val="0"/>
              </a:spcAft>
              <a:buNone/>
            </a:pPr>
            <a:r>
              <a:t/>
            </a:r>
            <a:endParaRPr sz="6594"/>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492" name="Google Shape;492;g143b31865ca_1_31"/>
          <p:cNvPicPr preferRelativeResize="0"/>
          <p:nvPr/>
        </p:nvPicPr>
        <p:blipFill>
          <a:blip r:embed="rId3">
            <a:alphaModFix/>
          </a:blip>
          <a:stretch>
            <a:fillRect/>
          </a:stretch>
        </p:blipFill>
        <p:spPr>
          <a:xfrm rot="-5400000">
            <a:off x="4428738" y="4159638"/>
            <a:ext cx="2276875" cy="282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
          <p:cNvSpPr txBox="1"/>
          <p:nvPr>
            <p:ph idx="4294967295" type="title"/>
          </p:nvPr>
        </p:nvSpPr>
        <p:spPr>
          <a:xfrm>
            <a:off x="677160" y="87552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35972"/>
              </a:lnSpc>
              <a:spcBef>
                <a:spcPts val="0"/>
              </a:spcBef>
              <a:spcAft>
                <a:spcPts val="0"/>
              </a:spcAft>
              <a:buClr>
                <a:srgbClr val="90C226"/>
              </a:buClr>
              <a:buSzPts val="3600"/>
              <a:buFont typeface="Trebuchet MS"/>
              <a:buNone/>
            </a:pPr>
            <a:r>
              <a:rPr i="0" lang="es-CO" sz="3600" u="none" cap="none" strike="noStrike">
                <a:solidFill>
                  <a:srgbClr val="90C226"/>
                </a:solidFill>
                <a:latin typeface="Trebuchet MS"/>
                <a:ea typeface="Trebuchet MS"/>
                <a:cs typeface="Trebuchet MS"/>
                <a:sym typeface="Trebuchet MS"/>
              </a:rPr>
              <a:t>Los ladrones no son gente honesta y </a:t>
            </a:r>
            <a:br>
              <a:rPr i="0" lang="es-CO" sz="3600" u="none" cap="none" strike="noStrike"/>
            </a:br>
            <a:br>
              <a:rPr i="0" lang="es-CO" sz="3600" u="none" cap="none" strike="noStrike"/>
            </a:br>
            <a:r>
              <a:rPr i="0" lang="es-CO" sz="3600" u="none" cap="none" strike="noStrike">
                <a:solidFill>
                  <a:srgbClr val="90C226"/>
                </a:solidFill>
                <a:latin typeface="Trebuchet MS"/>
                <a:ea typeface="Trebuchet MS"/>
                <a:cs typeface="Trebuchet MS"/>
                <a:sym typeface="Trebuchet MS"/>
              </a:rPr>
              <a:t>además no saben nada de sistemas</a:t>
            </a:r>
            <a:endParaRPr i="0" sz="3600" u="none" cap="none" strike="noStrike"/>
          </a:p>
        </p:txBody>
      </p:sp>
      <p:sp>
        <p:nvSpPr>
          <p:cNvPr id="241" name="Google Shape;241;p3"/>
          <p:cNvSpPr txBox="1"/>
          <p:nvPr>
            <p:ph idx="4294967295" type="body"/>
          </p:nvPr>
        </p:nvSpPr>
        <p:spPr>
          <a:xfrm>
            <a:off x="677160" y="1742400"/>
            <a:ext cx="859608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2400"/>
              <a:buFont typeface="Trebuchet MS"/>
              <a:buNone/>
            </a:pPr>
            <a:r>
              <a:rPr b="0" i="0" lang="es-CO" u="none" cap="none" strike="noStrike">
                <a:solidFill>
                  <a:srgbClr val="81D41A"/>
                </a:solidFill>
                <a:latin typeface="Trebuchet MS"/>
                <a:ea typeface="Trebuchet MS"/>
                <a:cs typeface="Trebuchet MS"/>
                <a:sym typeface="Trebuchet MS"/>
              </a:rPr>
              <a:t>Ingeniera financiera:</a:t>
            </a:r>
            <a:r>
              <a:rPr b="0" i="0" lang="es-CO" u="none" cap="none" strike="noStrike">
                <a:solidFill>
                  <a:srgbClr val="404040"/>
                </a:solidFill>
                <a:latin typeface="Trebuchet MS"/>
                <a:ea typeface="Trebuchet MS"/>
                <a:cs typeface="Trebuchet MS"/>
                <a:sym typeface="Trebuchet MS"/>
              </a:rPr>
              <a:t> La ingeniería financiera es la disciplina que aplica procesos para la innovación, invención, desarrollo y mejora de técnicas orientadas a las finanzas.</a:t>
            </a:r>
            <a:endParaRPr b="0" i="0" u="none" cap="none" strike="noStrike">
              <a:latin typeface="Arial"/>
              <a:ea typeface="Arial"/>
              <a:cs typeface="Arial"/>
              <a:sym typeface="Arial"/>
            </a:endParaRPr>
          </a:p>
        </p:txBody>
      </p:sp>
      <p:sp>
        <p:nvSpPr>
          <p:cNvPr id="242" name="Google Shape;242;p3"/>
          <p:cNvSpPr/>
          <p:nvPr/>
        </p:nvSpPr>
        <p:spPr>
          <a:xfrm>
            <a:off x="818640" y="235080"/>
            <a:ext cx="843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Cap.2</a:t>
            </a:r>
            <a:endParaRPr b="0" i="0" sz="1800" u="none" cap="none" strike="noStrike">
              <a:latin typeface="Arial"/>
              <a:ea typeface="Arial"/>
              <a:cs typeface="Arial"/>
              <a:sym typeface="Arial"/>
            </a:endParaRPr>
          </a:p>
        </p:txBody>
      </p:sp>
      <p:sp>
        <p:nvSpPr>
          <p:cNvPr id="243" name="Google Shape;243;p3"/>
          <p:cNvSpPr txBox="1"/>
          <p:nvPr/>
        </p:nvSpPr>
        <p:spPr>
          <a:xfrm>
            <a:off x="677160" y="2724500"/>
            <a:ext cx="859620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2400"/>
              <a:buFont typeface="Trebuchet MS"/>
              <a:buNone/>
            </a:pPr>
            <a:r>
              <a:rPr b="0" i="0" lang="es-CO" sz="1800" u="none" cap="none" strike="noStrike">
                <a:solidFill>
                  <a:srgbClr val="81D41A"/>
                </a:solidFill>
                <a:latin typeface="Trebuchet MS"/>
                <a:ea typeface="Trebuchet MS"/>
                <a:cs typeface="Trebuchet MS"/>
                <a:sym typeface="Trebuchet MS"/>
              </a:rPr>
              <a:t>Monografía:</a:t>
            </a:r>
            <a:r>
              <a:rPr b="0" i="0" lang="es-CO" sz="1800" u="none" cap="none" strike="noStrike">
                <a:solidFill>
                  <a:srgbClr val="404040"/>
                </a:solidFill>
                <a:latin typeface="Trebuchet MS"/>
                <a:ea typeface="Trebuchet MS"/>
                <a:cs typeface="Trebuchet MS"/>
                <a:sym typeface="Trebuchet MS"/>
              </a:rPr>
              <a:t> Monografía es un trabajo escrito, metódico y completo que trata sobre la descripción especial de una determinada ciencia o asunto en particular.</a:t>
            </a:r>
            <a:endParaRPr b="0" i="0" sz="1800" u="none" cap="none" strike="noStrike">
              <a:latin typeface="Arial"/>
              <a:ea typeface="Arial"/>
              <a:cs typeface="Arial"/>
              <a:sym typeface="Arial"/>
            </a:endParaRPr>
          </a:p>
        </p:txBody>
      </p:sp>
      <p:sp>
        <p:nvSpPr>
          <p:cNvPr id="244" name="Google Shape;244;p3"/>
          <p:cNvSpPr txBox="1"/>
          <p:nvPr/>
        </p:nvSpPr>
        <p:spPr>
          <a:xfrm>
            <a:off x="677160" y="3509475"/>
            <a:ext cx="859620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2400"/>
              <a:buFont typeface="Trebuchet MS"/>
              <a:buNone/>
            </a:pPr>
            <a:r>
              <a:rPr b="0" i="0" lang="es-CO" sz="1800" u="none" cap="none" strike="noStrike">
                <a:solidFill>
                  <a:srgbClr val="81D41A"/>
                </a:solidFill>
                <a:latin typeface="Trebuchet MS"/>
                <a:ea typeface="Trebuchet MS"/>
                <a:cs typeface="Trebuchet MS"/>
                <a:sym typeface="Trebuchet MS"/>
              </a:rPr>
              <a:t>Perspectiva Sistémica:</a:t>
            </a:r>
            <a:r>
              <a:rPr b="0" i="0" lang="es-CO" sz="1800" u="none" cap="none" strike="noStrike">
                <a:solidFill>
                  <a:srgbClr val="404040"/>
                </a:solidFill>
                <a:latin typeface="Trebuchet MS"/>
                <a:ea typeface="Trebuchet MS"/>
                <a:cs typeface="Trebuchet MS"/>
                <a:sym typeface="Trebuchet MS"/>
              </a:rPr>
              <a:t> La perspectiva sistémica es la capacidad que tiene el ser humano de formar ideas en modo de análisis, con el fin de evaluar e interpretar distintos estímulos para llegar a nuevos conceptos, conflictos, pensamientos e incluso para tomar decisiones.</a:t>
            </a:r>
            <a:endParaRPr b="0" i="0" sz="18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143b31865ca_1_39"/>
          <p:cNvSpPr txBox="1"/>
          <p:nvPr>
            <p:ph type="title"/>
          </p:nvPr>
        </p:nvSpPr>
        <p:spPr>
          <a:xfrm>
            <a:off x="1083025" y="461525"/>
            <a:ext cx="8141400" cy="14613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s-CO" sz="3200">
                <a:solidFill>
                  <a:schemeClr val="accent1"/>
                </a:solidFill>
                <a:latin typeface="Trebuchet MS"/>
                <a:ea typeface="Trebuchet MS"/>
                <a:cs typeface="Trebuchet MS"/>
                <a:sym typeface="Trebuchet MS"/>
              </a:rPr>
              <a:t>¿</a:t>
            </a:r>
            <a:r>
              <a:rPr lang="es-CO" sz="3200">
                <a:solidFill>
                  <a:schemeClr val="accent1"/>
                </a:solidFill>
                <a:latin typeface="Trebuchet MS"/>
                <a:ea typeface="Trebuchet MS"/>
                <a:cs typeface="Trebuchet MS"/>
                <a:sym typeface="Trebuchet MS"/>
              </a:rPr>
              <a:t>Cuáles</a:t>
            </a:r>
            <a:r>
              <a:rPr lang="es-CO" sz="3200">
                <a:solidFill>
                  <a:schemeClr val="accent1"/>
                </a:solidFill>
                <a:latin typeface="Trebuchet MS"/>
                <a:ea typeface="Trebuchet MS"/>
                <a:cs typeface="Trebuchet MS"/>
                <a:sym typeface="Trebuchet MS"/>
              </a:rPr>
              <a:t> son los atributos de un buen software?</a:t>
            </a:r>
            <a:endParaRPr sz="3200">
              <a:solidFill>
                <a:schemeClr val="accent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3200">
              <a:solidFill>
                <a:schemeClr val="accent1"/>
              </a:solidFill>
              <a:latin typeface="Trebuchet MS"/>
              <a:ea typeface="Trebuchet MS"/>
              <a:cs typeface="Trebuchet MS"/>
              <a:sym typeface="Trebuchet MS"/>
            </a:endParaRPr>
          </a:p>
        </p:txBody>
      </p:sp>
      <p:sp>
        <p:nvSpPr>
          <p:cNvPr id="498" name="Google Shape;498;g143b31865ca_1_39"/>
          <p:cNvSpPr txBox="1"/>
          <p:nvPr>
            <p:ph idx="1" type="body"/>
          </p:nvPr>
        </p:nvSpPr>
        <p:spPr>
          <a:xfrm>
            <a:off x="1139475" y="1632625"/>
            <a:ext cx="8379600" cy="30402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s-CO">
                <a:solidFill>
                  <a:schemeClr val="dk1"/>
                </a:solidFill>
              </a:rPr>
              <a:t>Los atributos de un buen software no están relacionados directamente con lo que el software hace, más bien, reflejan su comportamiento durante la ejecución, y su organización en el programa fuente, ejemplos: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s-CO">
                <a:solidFill>
                  <a:schemeClr val="dk1"/>
                </a:solidFill>
              </a:rPr>
              <a:t>Tiempo de respuesta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CO">
                <a:solidFill>
                  <a:schemeClr val="dk1"/>
                </a:solidFill>
              </a:rPr>
              <a:t>Pregunta del usuario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s-CO">
                <a:solidFill>
                  <a:schemeClr val="dk1"/>
                </a:solidFill>
              </a:rPr>
              <a:t>Comprensión del programa fuente</a:t>
            </a:r>
            <a:endParaRPr>
              <a:solidFill>
                <a:schemeClr val="dk1"/>
              </a:solidFill>
            </a:endParaRPr>
          </a:p>
          <a:p>
            <a:pPr indent="0" lvl="0" marL="0" rtl="0" algn="l">
              <a:lnSpc>
                <a:spcPct val="115000"/>
              </a:lnSpc>
              <a:spcBef>
                <a:spcPts val="1200"/>
              </a:spcBef>
              <a:spcAft>
                <a:spcPts val="1200"/>
              </a:spcAft>
              <a:buNone/>
            </a:pPr>
            <a:r>
              <a:rPr lang="es-CO">
                <a:solidFill>
                  <a:schemeClr val="dk1"/>
                </a:solidFill>
              </a:rPr>
              <a:t>Los atributos específicos dependen del objetivo del programa</a:t>
            </a:r>
            <a:r>
              <a:rPr lang="es-CO"/>
              <a:t>.</a:t>
            </a:r>
            <a:endParaRPr/>
          </a:p>
        </p:txBody>
      </p:sp>
      <p:pic>
        <p:nvPicPr>
          <p:cNvPr id="499" name="Google Shape;499;g143b31865ca_1_39"/>
          <p:cNvPicPr preferRelativeResize="0"/>
          <p:nvPr/>
        </p:nvPicPr>
        <p:blipFill>
          <a:blip r:embed="rId3">
            <a:alphaModFix/>
          </a:blip>
          <a:stretch>
            <a:fillRect/>
          </a:stretch>
        </p:blipFill>
        <p:spPr>
          <a:xfrm>
            <a:off x="3825425" y="4402150"/>
            <a:ext cx="3718300" cy="2155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143b31865ca_1_47"/>
          <p:cNvSpPr txBox="1"/>
          <p:nvPr>
            <p:ph type="title"/>
          </p:nvPr>
        </p:nvSpPr>
        <p:spPr>
          <a:xfrm>
            <a:off x="1083025" y="461525"/>
            <a:ext cx="8141400" cy="1461300"/>
          </a:xfrm>
          <a:prstGeom prst="rect">
            <a:avLst/>
          </a:prstGeom>
        </p:spPr>
        <p:txBody>
          <a:bodyPr anchorCtr="0" anchor="ctr"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s-CO" sz="3200">
                <a:solidFill>
                  <a:schemeClr val="accent1"/>
                </a:solidFill>
                <a:latin typeface="Trebuchet MS"/>
                <a:ea typeface="Trebuchet MS"/>
                <a:cs typeface="Trebuchet MS"/>
                <a:sym typeface="Trebuchet MS"/>
              </a:rPr>
              <a:t>¿Cuáles son los retos fundamentales que afronta la ingeniería de software?</a:t>
            </a:r>
            <a:endParaRPr sz="3200">
              <a:solidFill>
                <a:schemeClr val="accent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t/>
            </a:r>
            <a:endParaRPr sz="3200">
              <a:solidFill>
                <a:schemeClr val="accent1"/>
              </a:solidFill>
              <a:latin typeface="Trebuchet MS"/>
              <a:ea typeface="Trebuchet MS"/>
              <a:cs typeface="Trebuchet MS"/>
              <a:sym typeface="Trebuchet MS"/>
            </a:endParaRPr>
          </a:p>
        </p:txBody>
      </p:sp>
      <p:sp>
        <p:nvSpPr>
          <p:cNvPr id="505" name="Google Shape;505;g143b31865ca_1_47"/>
          <p:cNvSpPr txBox="1"/>
          <p:nvPr>
            <p:ph idx="1" type="body"/>
          </p:nvPr>
        </p:nvSpPr>
        <p:spPr>
          <a:xfrm>
            <a:off x="1139475" y="1632625"/>
            <a:ext cx="8398800" cy="30597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s-CO">
                <a:solidFill>
                  <a:schemeClr val="dk1"/>
                </a:solidFill>
              </a:rPr>
              <a:t>En este siglo la ingeniería se software afronta 3 retos fundamentales:</a:t>
            </a:r>
            <a:endParaRPr>
              <a:solidFill>
                <a:schemeClr val="dk1"/>
              </a:solidFill>
            </a:endParaRPr>
          </a:p>
          <a:p>
            <a:pPr indent="0" lvl="0" marL="0" rtl="0" algn="l">
              <a:lnSpc>
                <a:spcPct val="115000"/>
              </a:lnSpc>
              <a:spcBef>
                <a:spcPts val="1200"/>
              </a:spcBef>
              <a:spcAft>
                <a:spcPts val="0"/>
              </a:spcAft>
              <a:buNone/>
            </a:pPr>
            <a:r>
              <a:rPr b="1" lang="es-CO">
                <a:solidFill>
                  <a:schemeClr val="dk1"/>
                </a:solidFill>
              </a:rPr>
              <a:t>Heterogeneidad:</a:t>
            </a:r>
            <a:r>
              <a:rPr lang="es-CO">
                <a:solidFill>
                  <a:schemeClr val="dk1"/>
                </a:solidFill>
              </a:rPr>
              <a:t> Se requiere que los sistemas operen como sistemas distribuidos en redes que incluyen diferentes clases de sistema de soporte por ende es importante que cualquier proyecto pueda interactuar con otro sistema.</a:t>
            </a:r>
            <a:endParaRPr>
              <a:solidFill>
                <a:schemeClr val="dk1"/>
              </a:solidFill>
            </a:endParaRPr>
          </a:p>
          <a:p>
            <a:pPr indent="0" lvl="0" marL="0" rtl="0" algn="l">
              <a:lnSpc>
                <a:spcPct val="115000"/>
              </a:lnSpc>
              <a:spcBef>
                <a:spcPts val="1200"/>
              </a:spcBef>
              <a:spcAft>
                <a:spcPts val="0"/>
              </a:spcAft>
              <a:buNone/>
            </a:pPr>
            <a:r>
              <a:rPr b="1" lang="es-CO">
                <a:solidFill>
                  <a:schemeClr val="dk1"/>
                </a:solidFill>
              </a:rPr>
              <a:t>La entrega: </a:t>
            </a:r>
            <a:r>
              <a:rPr lang="es-CO">
                <a:solidFill>
                  <a:schemeClr val="dk1"/>
                </a:solidFill>
              </a:rPr>
              <a:t>Reducción en tiempos de entrega de sistemas grandes y complejos sin comprometer su calidad</a:t>
            </a:r>
            <a:endParaRPr>
              <a:solidFill>
                <a:schemeClr val="dk1"/>
              </a:solidFill>
            </a:endParaRPr>
          </a:p>
          <a:p>
            <a:pPr indent="0" lvl="0" marL="0" rtl="0" algn="l">
              <a:lnSpc>
                <a:spcPct val="115000"/>
              </a:lnSpc>
              <a:spcBef>
                <a:spcPts val="1200"/>
              </a:spcBef>
              <a:spcAft>
                <a:spcPts val="1200"/>
              </a:spcAft>
              <a:buNone/>
            </a:pPr>
            <a:r>
              <a:rPr b="1" lang="es-CO">
                <a:solidFill>
                  <a:schemeClr val="dk1"/>
                </a:solidFill>
              </a:rPr>
              <a:t>Confianza: </a:t>
            </a:r>
            <a:r>
              <a:rPr lang="es-CO">
                <a:solidFill>
                  <a:schemeClr val="dk1"/>
                </a:solidFill>
              </a:rPr>
              <a:t>Desarrollo de técnicas que demuestren a los usuarios que si pueden confiar en el software.</a:t>
            </a:r>
            <a:endParaRPr sz="2500">
              <a:solidFill>
                <a:schemeClr val="dk1"/>
              </a:solidFill>
            </a:endParaRPr>
          </a:p>
        </p:txBody>
      </p:sp>
      <p:pic>
        <p:nvPicPr>
          <p:cNvPr id="506" name="Google Shape;506;g143b31865ca_1_47"/>
          <p:cNvPicPr preferRelativeResize="0"/>
          <p:nvPr/>
        </p:nvPicPr>
        <p:blipFill>
          <a:blip r:embed="rId3">
            <a:alphaModFix/>
          </a:blip>
          <a:stretch>
            <a:fillRect/>
          </a:stretch>
        </p:blipFill>
        <p:spPr>
          <a:xfrm>
            <a:off x="3690775" y="4594750"/>
            <a:ext cx="3768050" cy="1962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42ac219ed4_0_9"/>
          <p:cNvSpPr txBox="1"/>
          <p:nvPr>
            <p:ph type="title"/>
          </p:nvPr>
        </p:nvSpPr>
        <p:spPr>
          <a:xfrm>
            <a:off x="1477200" y="2994003"/>
            <a:ext cx="7766400" cy="87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90C226"/>
              </a:buClr>
              <a:buSzPts val="5400"/>
              <a:buFont typeface="Trebuchet MS"/>
              <a:buNone/>
            </a:pPr>
            <a:r>
              <a:rPr lang="es-CO" sz="5400">
                <a:solidFill>
                  <a:srgbClr val="90C226"/>
                </a:solidFill>
                <a:latin typeface="Trebuchet MS"/>
                <a:ea typeface="Trebuchet MS"/>
                <a:cs typeface="Trebuchet MS"/>
                <a:sym typeface="Trebuchet MS"/>
              </a:rPr>
              <a:t>PERFIL DEL INGENIERO</a:t>
            </a:r>
            <a:endParaRPr b="0" sz="5400"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452037227f_0_0"/>
          <p:cNvSpPr txBox="1"/>
          <p:nvPr>
            <p:ph type="title"/>
          </p:nvPr>
        </p:nvSpPr>
        <p:spPr>
          <a:xfrm>
            <a:off x="976925" y="176825"/>
            <a:ext cx="8586900" cy="1290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600">
                <a:solidFill>
                  <a:schemeClr val="accent1"/>
                </a:solidFill>
                <a:latin typeface="Trebuchet MS"/>
                <a:ea typeface="Trebuchet MS"/>
                <a:cs typeface="Trebuchet MS"/>
                <a:sym typeface="Trebuchet MS"/>
              </a:rPr>
              <a:t>¿Que es un ingeniero?</a:t>
            </a:r>
            <a:endParaRPr/>
          </a:p>
        </p:txBody>
      </p:sp>
      <p:sp>
        <p:nvSpPr>
          <p:cNvPr id="517" name="Google Shape;517;g1452037227f_0_0"/>
          <p:cNvSpPr txBox="1"/>
          <p:nvPr>
            <p:ph idx="1" type="body"/>
          </p:nvPr>
        </p:nvSpPr>
        <p:spPr>
          <a:xfrm>
            <a:off x="976922" y="1740925"/>
            <a:ext cx="8586900" cy="397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solidFill>
                  <a:schemeClr val="dk1"/>
                </a:solidFill>
                <a:highlight>
                  <a:srgbClr val="FFFFFF"/>
                </a:highlight>
              </a:rPr>
              <a:t>El ingeniero es una persona que, mediante sus conocimientos y experiencias, piensa y construye todo tipo de producto, con el fin de realizar proyectos y generar desarrollos. Su objetivo fundamental es mejorar la calidad y necesidades de vida del ser humano. </a:t>
            </a:r>
            <a:endParaRPr/>
          </a:p>
        </p:txBody>
      </p:sp>
      <p:pic>
        <p:nvPicPr>
          <p:cNvPr id="518" name="Google Shape;518;g1452037227f_0_0"/>
          <p:cNvPicPr preferRelativeResize="0"/>
          <p:nvPr/>
        </p:nvPicPr>
        <p:blipFill>
          <a:blip r:embed="rId3">
            <a:alphaModFix/>
          </a:blip>
          <a:stretch>
            <a:fillRect/>
          </a:stretch>
        </p:blipFill>
        <p:spPr>
          <a:xfrm>
            <a:off x="976925" y="3243600"/>
            <a:ext cx="6369776" cy="3089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1452037227f_0_7"/>
          <p:cNvSpPr txBox="1"/>
          <p:nvPr>
            <p:ph type="title"/>
          </p:nvPr>
        </p:nvSpPr>
        <p:spPr>
          <a:xfrm>
            <a:off x="864200" y="251975"/>
            <a:ext cx="8680800" cy="1290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600">
                <a:solidFill>
                  <a:schemeClr val="accent1"/>
                </a:solidFill>
                <a:latin typeface="Trebuchet MS"/>
                <a:ea typeface="Trebuchet MS"/>
                <a:cs typeface="Trebuchet MS"/>
                <a:sym typeface="Trebuchet MS"/>
              </a:rPr>
              <a:t>¿</a:t>
            </a:r>
            <a:r>
              <a:rPr lang="es-CO" sz="3600">
                <a:solidFill>
                  <a:schemeClr val="accent1"/>
                </a:solidFill>
                <a:latin typeface="Trebuchet MS"/>
                <a:ea typeface="Trebuchet MS"/>
                <a:cs typeface="Trebuchet MS"/>
                <a:sym typeface="Trebuchet MS"/>
              </a:rPr>
              <a:t>Qué</a:t>
            </a:r>
            <a:r>
              <a:rPr lang="es-CO" sz="3600">
                <a:solidFill>
                  <a:schemeClr val="accent1"/>
                </a:solidFill>
                <a:latin typeface="Trebuchet MS"/>
                <a:ea typeface="Trebuchet MS"/>
                <a:cs typeface="Trebuchet MS"/>
                <a:sym typeface="Trebuchet MS"/>
              </a:rPr>
              <a:t> capacidades debe tener un ingeniero?</a:t>
            </a:r>
            <a:endParaRPr/>
          </a:p>
        </p:txBody>
      </p:sp>
      <p:sp>
        <p:nvSpPr>
          <p:cNvPr id="524" name="Google Shape;524;g1452037227f_0_7"/>
          <p:cNvSpPr txBox="1"/>
          <p:nvPr>
            <p:ph idx="1" type="body"/>
          </p:nvPr>
        </p:nvSpPr>
        <p:spPr>
          <a:xfrm>
            <a:off x="976922" y="1740925"/>
            <a:ext cx="8586900" cy="397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t>1. Deben evaluar sus diseños objetivamente, asegurándose de que los efectos positivos superen los efectos adversos y que, al hacer un balance, sus soluciones sean para el beneficio de la sociedad y del hombre en general.</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2. Están siempre en contacto con todos los procesos de la actividad humana.</a:t>
            </a:r>
            <a:endParaRPr/>
          </a:p>
          <a:p>
            <a:pPr indent="0" lvl="0" marL="0" rtl="0" algn="l">
              <a:spcBef>
                <a:spcPts val="0"/>
              </a:spcBef>
              <a:spcAft>
                <a:spcPts val="0"/>
              </a:spcAft>
              <a:buNone/>
            </a:pPr>
            <a:r>
              <a:t/>
            </a:r>
            <a:endParaRPr/>
          </a:p>
          <a:p>
            <a:pPr indent="0" lvl="0" marL="0" rtl="0" algn="l">
              <a:spcBef>
                <a:spcPts val="0"/>
              </a:spcBef>
              <a:spcAft>
                <a:spcPts val="0"/>
              </a:spcAft>
              <a:buNone/>
            </a:pPr>
            <a:r>
              <a:rPr lang="es-CO"/>
              <a:t>3. Deben tomar decisiones sobre los aspectos técnicos de su especialidad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CO"/>
              <a:t>4. Deben solucionar problemas sociales y enfrentar reacciones humanas frente a sus proyectos y diseños.</a:t>
            </a:r>
            <a:endParaRPr/>
          </a:p>
          <a:p>
            <a:pPr indent="0" lvl="0" marL="0" rtl="0" algn="l">
              <a:spcBef>
                <a:spcPts val="0"/>
              </a:spcBef>
              <a:spcAft>
                <a:spcPts val="0"/>
              </a:spcAft>
              <a:buNone/>
            </a:pPr>
            <a:r>
              <a:t/>
            </a:r>
            <a:endParaRPr sz="27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1452037227f_0_19"/>
          <p:cNvSpPr txBox="1"/>
          <p:nvPr>
            <p:ph type="title"/>
          </p:nvPr>
        </p:nvSpPr>
        <p:spPr>
          <a:xfrm>
            <a:off x="864200" y="251975"/>
            <a:ext cx="8680800" cy="1290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600">
                <a:solidFill>
                  <a:schemeClr val="accent1"/>
                </a:solidFill>
                <a:latin typeface="Trebuchet MS"/>
                <a:ea typeface="Trebuchet MS"/>
                <a:cs typeface="Trebuchet MS"/>
                <a:sym typeface="Trebuchet MS"/>
              </a:rPr>
              <a:t>Enfoques de un ingeniero</a:t>
            </a:r>
            <a:endParaRPr/>
          </a:p>
        </p:txBody>
      </p:sp>
      <p:sp>
        <p:nvSpPr>
          <p:cNvPr id="530" name="Google Shape;530;g1452037227f_0_19"/>
          <p:cNvSpPr txBox="1"/>
          <p:nvPr>
            <p:ph idx="1" type="body"/>
          </p:nvPr>
        </p:nvSpPr>
        <p:spPr>
          <a:xfrm>
            <a:off x="976922" y="1740925"/>
            <a:ext cx="8586900" cy="397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CO"/>
              <a:t> </a:t>
            </a:r>
            <a:endParaRPr sz="2700"/>
          </a:p>
        </p:txBody>
      </p:sp>
      <p:pic>
        <p:nvPicPr>
          <p:cNvPr id="531" name="Google Shape;531;g1452037227f_0_19"/>
          <p:cNvPicPr preferRelativeResize="0"/>
          <p:nvPr/>
        </p:nvPicPr>
        <p:blipFill>
          <a:blip r:embed="rId3">
            <a:alphaModFix/>
          </a:blip>
          <a:stretch>
            <a:fillRect/>
          </a:stretch>
        </p:blipFill>
        <p:spPr>
          <a:xfrm>
            <a:off x="976930" y="1740925"/>
            <a:ext cx="6238275" cy="4746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143b31865ca_0_1"/>
          <p:cNvSpPr txBox="1"/>
          <p:nvPr>
            <p:ph type="title"/>
          </p:nvPr>
        </p:nvSpPr>
        <p:spPr>
          <a:xfrm>
            <a:off x="976925" y="251975"/>
            <a:ext cx="8680800" cy="1290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s-CO" sz="3600">
                <a:solidFill>
                  <a:schemeClr val="accent1"/>
                </a:solidFill>
                <a:latin typeface="Trebuchet MS"/>
                <a:ea typeface="Trebuchet MS"/>
                <a:cs typeface="Trebuchet MS"/>
                <a:sym typeface="Trebuchet MS"/>
              </a:rPr>
              <a:t>Enfoques generales del ingeniero</a:t>
            </a:r>
            <a:endParaRPr/>
          </a:p>
        </p:txBody>
      </p:sp>
      <p:sp>
        <p:nvSpPr>
          <p:cNvPr id="537" name="Google Shape;537;g143b31865ca_0_1"/>
          <p:cNvSpPr txBox="1"/>
          <p:nvPr>
            <p:ph idx="1" type="body"/>
          </p:nvPr>
        </p:nvSpPr>
        <p:spPr>
          <a:xfrm>
            <a:off x="976925" y="1740925"/>
            <a:ext cx="8586900" cy="42915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s-CO" sz="2000"/>
              <a:t>Competencia: </a:t>
            </a:r>
            <a:r>
              <a:rPr lang="es-CO" sz="2000"/>
              <a:t>Todo tipo de habilidades y destrezas que contribuyen al correcto desempeño de las funciones en el campo laboral. Su clasificación se realiza por grupos de competencias que pueden ser específicas o genéricas.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s-CO" sz="2000"/>
              <a:t>Social: </a:t>
            </a:r>
            <a:r>
              <a:rPr lang="es-CO" sz="2000"/>
              <a:t>Prioriza el trabajo en equipo, fomenta las habilidades comunicativas al interior de los grupos de trabajo. Destaca la relación entre hombre y medio ambiente, promueve la responsabilidad y el carácter social del ingeniero.</a:t>
            </a:r>
            <a:endParaRPr sz="20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CO" sz="2000"/>
              <a:t>Investigación: </a:t>
            </a:r>
            <a:r>
              <a:rPr lang="es-CO" sz="2000"/>
              <a:t>Anima el espíritu investigativo bajo una constante supervisión que garantice el respeto de las normas establecidas. El principio de precaución y la participación de los comités de ética son algunos de los entes de vigilancia presentados.</a:t>
            </a:r>
            <a:endParaRPr sz="2000"/>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143b31865ca_0_10"/>
          <p:cNvSpPr txBox="1"/>
          <p:nvPr>
            <p:ph idx="1" type="body"/>
          </p:nvPr>
        </p:nvSpPr>
        <p:spPr>
          <a:xfrm>
            <a:off x="967000" y="746425"/>
            <a:ext cx="8586900" cy="5805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s-CO" sz="2000"/>
              <a:t>Innovación:</a:t>
            </a:r>
            <a:r>
              <a:rPr lang="es-CO" sz="2000"/>
              <a:t> Declara que en la Sociedad del conocimiento la ingeniería representa una parte importante en el proceso de innovación tecnológica y por consiguiente en el desarrollo de la productividad en el mundo empresarial.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s-CO" sz="2000"/>
              <a:t>Integral: </a:t>
            </a:r>
            <a:r>
              <a:rPr lang="es-CO" sz="2000"/>
              <a:t>Propone el enfoque integral como elemento dinamizador entre el ser, el saber y el hacer. Invita al ensayo de una mirada holística sobre los elementos que soportan el concepto de ser un profesional completo.</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rPr b="1" lang="es-CO" sz="2000"/>
              <a:t>Profesional: </a:t>
            </a:r>
            <a:r>
              <a:rPr lang="es-CO" sz="2000"/>
              <a:t>Enaltece la responsabilidad de la labor desempeñada por el ingeniero al poner en evidencia que el aprovechamiento de la capacidad tecnológica humana debe hacerse de forma consciente y responsable pues de ella se derivan elementos muy constructivos o destructivos para la condición humana.</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
          <p:cNvSpPr txBox="1"/>
          <p:nvPr>
            <p:ph idx="4294967295" type="title"/>
          </p:nvPr>
        </p:nvSpPr>
        <p:spPr>
          <a:xfrm>
            <a:off x="677150" y="1320000"/>
            <a:ext cx="8596200" cy="297600"/>
          </a:xfrm>
          <a:prstGeom prst="rect">
            <a:avLst/>
          </a:prstGeom>
          <a:noFill/>
          <a:ln>
            <a:noFill/>
          </a:ln>
        </p:spPr>
        <p:txBody>
          <a:bodyPr anchorCtr="0" anchor="t" bIns="45000" lIns="90000" spcFirstLastPara="1" rIns="90000" wrap="square" tIns="45000">
            <a:noAutofit/>
          </a:bodyPr>
          <a:lstStyle/>
          <a:p>
            <a:pPr indent="0" lvl="0" marL="0" marR="0" rtl="0" algn="l">
              <a:lnSpc>
                <a:spcPct val="35972"/>
              </a:lnSpc>
              <a:spcBef>
                <a:spcPts val="0"/>
              </a:spcBef>
              <a:spcAft>
                <a:spcPts val="0"/>
              </a:spcAft>
              <a:buClr>
                <a:srgbClr val="90C226"/>
              </a:buClr>
              <a:buSzPts val="3600"/>
              <a:buFont typeface="Trebuchet MS"/>
              <a:buNone/>
            </a:pPr>
            <a:r>
              <a:rPr lang="es-CO" sz="3600">
                <a:solidFill>
                  <a:srgbClr val="90C226"/>
                </a:solidFill>
                <a:latin typeface="Trebuchet MS"/>
                <a:ea typeface="Trebuchet MS"/>
                <a:cs typeface="Trebuchet MS"/>
                <a:sym typeface="Trebuchet MS"/>
              </a:rPr>
              <a:t>Los niños si entienden de sistemas</a:t>
            </a:r>
            <a:endParaRPr b="0" i="0" sz="3600" u="none" cap="none" strike="noStrike">
              <a:latin typeface="Arial"/>
              <a:ea typeface="Arial"/>
              <a:cs typeface="Arial"/>
              <a:sym typeface="Arial"/>
            </a:endParaRPr>
          </a:p>
        </p:txBody>
      </p:sp>
      <p:sp>
        <p:nvSpPr>
          <p:cNvPr id="250" name="Google Shape;250;p4"/>
          <p:cNvSpPr txBox="1"/>
          <p:nvPr>
            <p:ph idx="4294967295" type="body"/>
          </p:nvPr>
        </p:nvSpPr>
        <p:spPr>
          <a:xfrm>
            <a:off x="677160" y="1922040"/>
            <a:ext cx="859608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2400"/>
              <a:buFont typeface="Trebuchet MS"/>
              <a:buNone/>
            </a:pPr>
            <a:r>
              <a:rPr b="0" i="0" lang="es-CO" u="none" cap="none" strike="noStrike">
                <a:solidFill>
                  <a:srgbClr val="81D41A"/>
                </a:solidFill>
                <a:latin typeface="Trebuchet MS"/>
                <a:ea typeface="Trebuchet MS"/>
                <a:cs typeface="Trebuchet MS"/>
                <a:sym typeface="Trebuchet MS"/>
              </a:rPr>
              <a:t>Estado Democrático:</a:t>
            </a:r>
            <a:r>
              <a:rPr b="0" i="0" lang="es-CO" u="none" cap="none" strike="noStrike">
                <a:solidFill>
                  <a:srgbClr val="404040"/>
                </a:solidFill>
                <a:latin typeface="Trebuchet MS"/>
                <a:ea typeface="Trebuchet MS"/>
                <a:cs typeface="Trebuchet MS"/>
                <a:sym typeface="Trebuchet MS"/>
              </a:rPr>
              <a:t> Hace alusión a la visión sistema que consta que cada individuo que forme un concepto general se sacrifique por un buen común usando término de sinergia.</a:t>
            </a:r>
            <a:endParaRPr b="0" i="0" u="none" cap="none" strike="noStrike">
              <a:latin typeface="Arial"/>
              <a:ea typeface="Arial"/>
              <a:cs typeface="Arial"/>
              <a:sym typeface="Arial"/>
            </a:endParaRPr>
          </a:p>
        </p:txBody>
      </p:sp>
      <p:sp>
        <p:nvSpPr>
          <p:cNvPr id="251" name="Google Shape;251;p4"/>
          <p:cNvSpPr/>
          <p:nvPr/>
        </p:nvSpPr>
        <p:spPr>
          <a:xfrm>
            <a:off x="818640" y="235080"/>
            <a:ext cx="843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a:t>
            </a:r>
            <a:r>
              <a:rPr lang="es-CO" sz="1800">
                <a:latin typeface="Trebuchet MS"/>
                <a:ea typeface="Trebuchet MS"/>
                <a:cs typeface="Trebuchet MS"/>
                <a:sym typeface="Trebuchet MS"/>
              </a:rPr>
              <a:t>3</a:t>
            </a:r>
            <a:endParaRPr b="0" i="0" sz="1800" u="none" cap="none" strike="noStrike">
              <a:latin typeface="Arial"/>
              <a:ea typeface="Arial"/>
              <a:cs typeface="Arial"/>
              <a:sym typeface="Arial"/>
            </a:endParaRPr>
          </a:p>
        </p:txBody>
      </p:sp>
      <p:pic>
        <p:nvPicPr>
          <p:cNvPr id="252" name="Google Shape;252;p4"/>
          <p:cNvPicPr preferRelativeResize="0"/>
          <p:nvPr/>
        </p:nvPicPr>
        <p:blipFill rotWithShape="1">
          <a:blip r:embed="rId3">
            <a:alphaModFix/>
          </a:blip>
          <a:srcRect b="0" l="0" r="0" t="0"/>
          <a:stretch/>
        </p:blipFill>
        <p:spPr>
          <a:xfrm>
            <a:off x="3972240" y="3420000"/>
            <a:ext cx="2147400" cy="3138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
          <p:cNvSpPr txBox="1"/>
          <p:nvPr>
            <p:ph idx="4294967295" type="title"/>
          </p:nvPr>
        </p:nvSpPr>
        <p:spPr>
          <a:xfrm>
            <a:off x="677160" y="87516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3600"/>
              <a:buFont typeface="Trebuchet MS"/>
              <a:buNone/>
            </a:pPr>
            <a:r>
              <a:rPr i="0" lang="es-CO" sz="3600" u="none" cap="none" strike="noStrike">
                <a:solidFill>
                  <a:srgbClr val="81D41A"/>
                </a:solidFill>
                <a:latin typeface="Trebuchet MS"/>
                <a:ea typeface="Trebuchet MS"/>
                <a:cs typeface="Trebuchet MS"/>
                <a:sym typeface="Trebuchet MS"/>
              </a:rPr>
              <a:t>Un poco de historia hasta el Renacimiento</a:t>
            </a:r>
            <a:endParaRPr i="0" sz="3600" u="none" cap="none" strike="noStrike"/>
          </a:p>
        </p:txBody>
      </p:sp>
      <p:sp>
        <p:nvSpPr>
          <p:cNvPr id="258" name="Google Shape;258;p5"/>
          <p:cNvSpPr txBox="1"/>
          <p:nvPr>
            <p:ph idx="4294967295" type="body"/>
          </p:nvPr>
        </p:nvSpPr>
        <p:spPr>
          <a:xfrm>
            <a:off x="677160" y="2340000"/>
            <a:ext cx="859608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1D41A"/>
              </a:buClr>
              <a:buSzPts val="2400"/>
              <a:buFont typeface="Trebuchet MS"/>
              <a:buNone/>
            </a:pPr>
            <a:r>
              <a:rPr i="0" lang="es-CO" u="none" cap="none" strike="noStrike">
                <a:solidFill>
                  <a:srgbClr val="81D41A"/>
                </a:solidFill>
                <a:latin typeface="Trebuchet MS"/>
                <a:ea typeface="Trebuchet MS"/>
                <a:cs typeface="Trebuchet MS"/>
                <a:sym typeface="Trebuchet MS"/>
              </a:rPr>
              <a:t>S</a:t>
            </a:r>
            <a:r>
              <a:rPr lang="es-CO">
                <a:solidFill>
                  <a:srgbClr val="81D41A"/>
                </a:solidFill>
                <a:latin typeface="Trebuchet MS"/>
                <a:ea typeface="Trebuchet MS"/>
                <a:cs typeface="Trebuchet MS"/>
                <a:sym typeface="Trebuchet MS"/>
              </a:rPr>
              <a:t>istemas</a:t>
            </a:r>
            <a:r>
              <a:rPr i="0" lang="es-CO" u="none" cap="none" strike="noStrike">
                <a:solidFill>
                  <a:srgbClr val="81D41A"/>
                </a:solidFill>
                <a:latin typeface="Trebuchet MS"/>
                <a:ea typeface="Trebuchet MS"/>
                <a:cs typeface="Trebuchet MS"/>
                <a:sym typeface="Trebuchet MS"/>
              </a:rPr>
              <a:t>:</a:t>
            </a:r>
            <a:r>
              <a:rPr b="1" i="0" lang="es-CO" u="none" cap="none" strike="noStrike">
                <a:solidFill>
                  <a:srgbClr val="000000"/>
                </a:solidFill>
                <a:latin typeface="Trebuchet MS"/>
                <a:ea typeface="Trebuchet MS"/>
                <a:cs typeface="Trebuchet MS"/>
                <a:sym typeface="Trebuchet MS"/>
              </a:rPr>
              <a:t> “los sistemas no existen en la naturaleza, sólo existen en la mente y en el espíritu del que los crea.” </a:t>
            </a:r>
            <a:r>
              <a:rPr b="0" i="0" lang="es-CO" u="none" cap="none" strike="noStrike">
                <a:solidFill>
                  <a:srgbClr val="000000"/>
                </a:solidFill>
                <a:latin typeface="Trebuchet MS"/>
                <a:ea typeface="Trebuchet MS"/>
                <a:cs typeface="Trebuchet MS"/>
                <a:sym typeface="Trebuchet MS"/>
              </a:rPr>
              <a:t>Esta frase da a </a:t>
            </a:r>
            <a:r>
              <a:rPr lang="es-CO">
                <a:latin typeface="Trebuchet MS"/>
                <a:ea typeface="Trebuchet MS"/>
                <a:cs typeface="Trebuchet MS"/>
                <a:sym typeface="Trebuchet MS"/>
              </a:rPr>
              <a:t>entender</a:t>
            </a:r>
            <a:r>
              <a:rPr b="0" i="0" lang="es-CO" u="none" cap="none" strike="noStrike">
                <a:solidFill>
                  <a:srgbClr val="000000"/>
                </a:solidFill>
                <a:latin typeface="Trebuchet MS"/>
                <a:ea typeface="Trebuchet MS"/>
                <a:cs typeface="Trebuchet MS"/>
                <a:sym typeface="Trebuchet MS"/>
              </a:rPr>
              <a:t> que la mente es </a:t>
            </a:r>
            <a:r>
              <a:rPr lang="es-CO">
                <a:latin typeface="Trebuchet MS"/>
                <a:ea typeface="Trebuchet MS"/>
                <a:cs typeface="Trebuchet MS"/>
                <a:sym typeface="Trebuchet MS"/>
              </a:rPr>
              <a:t>la que</a:t>
            </a:r>
            <a:r>
              <a:rPr b="0" i="0" lang="es-CO" u="none" cap="none" strike="noStrike">
                <a:solidFill>
                  <a:srgbClr val="000000"/>
                </a:solidFill>
                <a:latin typeface="Trebuchet MS"/>
                <a:ea typeface="Trebuchet MS"/>
                <a:cs typeface="Trebuchet MS"/>
                <a:sym typeface="Trebuchet MS"/>
              </a:rPr>
              <a:t> crea sistemas al analizar un objeto esto da orden a estructurar su propia mente.</a:t>
            </a:r>
            <a:endParaRPr b="0" i="0" u="none" cap="none" strike="noStrike">
              <a:latin typeface="Arial"/>
              <a:ea typeface="Arial"/>
              <a:cs typeface="Arial"/>
              <a:sym typeface="Arial"/>
            </a:endParaRPr>
          </a:p>
        </p:txBody>
      </p:sp>
      <p:sp>
        <p:nvSpPr>
          <p:cNvPr id="259" name="Google Shape;259;p5"/>
          <p:cNvSpPr/>
          <p:nvPr/>
        </p:nvSpPr>
        <p:spPr>
          <a:xfrm>
            <a:off x="818640" y="235080"/>
            <a:ext cx="843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a:t>
            </a:r>
            <a:r>
              <a:rPr lang="es-CO" sz="1800">
                <a:latin typeface="Trebuchet MS"/>
                <a:ea typeface="Trebuchet MS"/>
                <a:cs typeface="Trebuchet MS"/>
                <a:sym typeface="Trebuchet MS"/>
              </a:rPr>
              <a:t>4</a:t>
            </a:r>
            <a:endParaRPr b="0" i="0" sz="1800" u="none" cap="none" strike="noStrike">
              <a:latin typeface="Arial"/>
              <a:ea typeface="Arial"/>
              <a:cs typeface="Arial"/>
              <a:sym typeface="Arial"/>
            </a:endParaRPr>
          </a:p>
        </p:txBody>
      </p:sp>
      <p:pic>
        <p:nvPicPr>
          <p:cNvPr id="260" name="Google Shape;260;p5"/>
          <p:cNvPicPr preferRelativeResize="0"/>
          <p:nvPr/>
        </p:nvPicPr>
        <p:blipFill rotWithShape="1">
          <a:blip r:embed="rId3">
            <a:alphaModFix/>
          </a:blip>
          <a:srcRect b="0" l="0" r="0" t="0"/>
          <a:stretch/>
        </p:blipFill>
        <p:spPr>
          <a:xfrm>
            <a:off x="3520600" y="3623900"/>
            <a:ext cx="1799641" cy="25642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6"/>
          <p:cNvSpPr txBox="1"/>
          <p:nvPr>
            <p:ph idx="4294967295" type="title"/>
          </p:nvPr>
        </p:nvSpPr>
        <p:spPr>
          <a:xfrm>
            <a:off x="677160" y="60948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b="0" i="0" lang="es-CO" sz="3600" u="none" cap="none" strike="noStrike">
                <a:solidFill>
                  <a:srgbClr val="90C226"/>
                </a:solidFill>
                <a:latin typeface="Trebuchet MS"/>
                <a:ea typeface="Trebuchet MS"/>
                <a:cs typeface="Trebuchet MS"/>
                <a:sym typeface="Trebuchet MS"/>
              </a:rPr>
              <a:t>El Paradigma Cartesiano</a:t>
            </a:r>
            <a:endParaRPr b="0" i="0" sz="3600" u="none" cap="none" strike="noStrike">
              <a:latin typeface="Arial"/>
              <a:ea typeface="Arial"/>
              <a:cs typeface="Arial"/>
              <a:sym typeface="Arial"/>
            </a:endParaRPr>
          </a:p>
        </p:txBody>
      </p:sp>
      <p:sp>
        <p:nvSpPr>
          <p:cNvPr id="266" name="Google Shape;266;p6"/>
          <p:cNvSpPr txBox="1"/>
          <p:nvPr>
            <p:ph idx="4294967295" type="body"/>
          </p:nvPr>
        </p:nvSpPr>
        <p:spPr>
          <a:xfrm>
            <a:off x="677160" y="1888200"/>
            <a:ext cx="8596080" cy="2217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404040"/>
              </a:buClr>
              <a:buSzPts val="1800"/>
              <a:buFont typeface="Trebuchet MS"/>
              <a:buNone/>
            </a:pPr>
            <a:r>
              <a:rPr b="0" i="0" lang="es-CO" sz="1800" u="none" cap="none" strike="noStrike">
                <a:solidFill>
                  <a:srgbClr val="404040"/>
                </a:solidFill>
                <a:latin typeface="Trebuchet MS"/>
                <a:ea typeface="Trebuchet MS"/>
                <a:cs typeface="Trebuchet MS"/>
                <a:sym typeface="Trebuchet MS"/>
              </a:rPr>
              <a:t>El pensamiento cartesiano tiene 4 preceptos:</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s-CO" sz="1800" u="none" cap="none" strike="noStrike">
                <a:solidFill>
                  <a:schemeClr val="accent1"/>
                </a:solidFill>
                <a:latin typeface="Trebuchet MS"/>
                <a:ea typeface="Trebuchet MS"/>
                <a:cs typeface="Trebuchet MS"/>
                <a:sym typeface="Trebuchet MS"/>
              </a:rPr>
              <a:t>Precepto de Evidencia:</a:t>
            </a:r>
            <a:r>
              <a:rPr b="0" i="0" lang="es-CO" sz="1800" u="none" cap="none" strike="noStrike">
                <a:solidFill>
                  <a:srgbClr val="404040"/>
                </a:solidFill>
                <a:latin typeface="Trebuchet MS"/>
                <a:ea typeface="Trebuchet MS"/>
                <a:cs typeface="Trebuchet MS"/>
                <a:sym typeface="Trebuchet MS"/>
              </a:rPr>
              <a:t> No reconoce sin evidencia</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s-CO" sz="1800" u="none" cap="none" strike="noStrike">
                <a:solidFill>
                  <a:srgbClr val="90C226"/>
                </a:solidFill>
                <a:latin typeface="Trebuchet MS"/>
                <a:ea typeface="Trebuchet MS"/>
                <a:cs typeface="Trebuchet MS"/>
                <a:sym typeface="Trebuchet MS"/>
              </a:rPr>
              <a:t>Precepto reduccionista:</a:t>
            </a:r>
            <a:r>
              <a:rPr b="0" i="0" lang="es-CO" sz="1800" u="none" cap="none" strike="noStrike">
                <a:solidFill>
                  <a:srgbClr val="404040"/>
                </a:solidFill>
                <a:latin typeface="Trebuchet MS"/>
                <a:ea typeface="Trebuchet MS"/>
                <a:cs typeface="Trebuchet MS"/>
                <a:sym typeface="Trebuchet MS"/>
              </a:rPr>
              <a:t> Divide problemáticas </a:t>
            </a:r>
            <a:r>
              <a:rPr b="0" i="0" lang="es-CO" sz="1800" u="none" cap="none" strike="noStrike">
                <a:solidFill>
                  <a:srgbClr val="333333"/>
                </a:solidFill>
                <a:latin typeface="Trebuchet MS"/>
                <a:ea typeface="Trebuchet MS"/>
                <a:cs typeface="Trebuchet MS"/>
                <a:sym typeface="Trebuchet MS"/>
              </a:rPr>
              <a:t>para comprenderlas</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s-CO" sz="1800" u="none" cap="none" strike="noStrike">
                <a:solidFill>
                  <a:schemeClr val="accent1"/>
                </a:solidFill>
                <a:latin typeface="Trebuchet MS"/>
                <a:ea typeface="Trebuchet MS"/>
                <a:cs typeface="Trebuchet MS"/>
                <a:sym typeface="Trebuchet MS"/>
              </a:rPr>
              <a:t>Precepto causalista: </a:t>
            </a:r>
            <a:r>
              <a:rPr b="0" i="0" lang="es-CO" sz="1800" u="none" cap="none" strike="noStrike">
                <a:solidFill>
                  <a:srgbClr val="333333"/>
                </a:solidFill>
                <a:latin typeface="Trebuchet MS"/>
                <a:ea typeface="Trebuchet MS"/>
                <a:cs typeface="Trebuchet MS"/>
                <a:sym typeface="Trebuchet MS"/>
              </a:rPr>
              <a:t>Analiza todo fenómeno en cada uno de sus detalles</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s-CO" sz="1800" u="none" cap="none" strike="noStrike">
                <a:solidFill>
                  <a:schemeClr val="accent1"/>
                </a:solidFill>
                <a:latin typeface="Trebuchet MS"/>
                <a:ea typeface="Trebuchet MS"/>
                <a:cs typeface="Trebuchet MS"/>
                <a:sym typeface="Trebuchet MS"/>
              </a:rPr>
              <a:t>Precepto reduccionista:</a:t>
            </a:r>
            <a:r>
              <a:rPr b="0" i="0" lang="es-CO" sz="1800" u="none" cap="none" strike="noStrike">
                <a:solidFill>
                  <a:srgbClr val="282C33"/>
                </a:solidFill>
                <a:latin typeface="Trebuchet MS"/>
                <a:ea typeface="Trebuchet MS"/>
                <a:cs typeface="Trebuchet MS"/>
                <a:sym typeface="Trebuchet MS"/>
              </a:rPr>
              <a:t> </a:t>
            </a:r>
            <a:r>
              <a:rPr b="0" i="0" lang="es-CO" sz="1800" u="none" cap="none" strike="noStrike">
                <a:solidFill>
                  <a:srgbClr val="333333"/>
                </a:solidFill>
                <a:latin typeface="Trebuchet MS"/>
                <a:ea typeface="Trebuchet MS"/>
                <a:cs typeface="Trebuchet MS"/>
                <a:sym typeface="Trebuchet MS"/>
              </a:rPr>
              <a:t>No reconoce si no hay evidencia</a:t>
            </a:r>
            <a:endParaRPr b="0" i="0" sz="1800" u="none" cap="none" strike="noStrike">
              <a:latin typeface="Arial"/>
              <a:ea typeface="Arial"/>
              <a:cs typeface="Arial"/>
              <a:sym typeface="Arial"/>
            </a:endParaRPr>
          </a:p>
        </p:txBody>
      </p:sp>
      <p:sp>
        <p:nvSpPr>
          <p:cNvPr id="267" name="Google Shape;267;p6"/>
          <p:cNvSpPr/>
          <p:nvPr/>
        </p:nvSpPr>
        <p:spPr>
          <a:xfrm>
            <a:off x="818640" y="235080"/>
            <a:ext cx="843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Cap.5</a:t>
            </a:r>
            <a:endParaRPr b="0" i="0" sz="1800" u="none" cap="none" strike="noStrike">
              <a:latin typeface="Arial"/>
              <a:ea typeface="Arial"/>
              <a:cs typeface="Arial"/>
              <a:sym typeface="Arial"/>
            </a:endParaRPr>
          </a:p>
        </p:txBody>
      </p:sp>
      <p:pic>
        <p:nvPicPr>
          <p:cNvPr id="268" name="Google Shape;268;p6"/>
          <p:cNvPicPr preferRelativeResize="0"/>
          <p:nvPr/>
        </p:nvPicPr>
        <p:blipFill rotWithShape="1">
          <a:blip r:embed="rId3">
            <a:alphaModFix/>
          </a:blip>
          <a:srcRect b="21701" l="15197" r="15197" t="35008"/>
          <a:stretch/>
        </p:blipFill>
        <p:spPr>
          <a:xfrm>
            <a:off x="1663200" y="4332960"/>
            <a:ext cx="2179800" cy="1914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7"/>
          <p:cNvSpPr txBox="1"/>
          <p:nvPr>
            <p:ph idx="4294967295" type="title"/>
          </p:nvPr>
        </p:nvSpPr>
        <p:spPr>
          <a:xfrm>
            <a:off x="677160" y="60948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b="0" i="0" lang="es-CO" sz="3600" u="none" cap="none" strike="noStrike">
                <a:solidFill>
                  <a:srgbClr val="90C226"/>
                </a:solidFill>
                <a:latin typeface="Trebuchet MS"/>
                <a:ea typeface="Trebuchet MS"/>
                <a:cs typeface="Trebuchet MS"/>
                <a:sym typeface="Trebuchet MS"/>
              </a:rPr>
              <a:t>Sistemas Cerrados</a:t>
            </a:r>
            <a:endParaRPr b="0" i="0" sz="3600" u="none" cap="none" strike="noStrike">
              <a:latin typeface="Arial"/>
              <a:ea typeface="Arial"/>
              <a:cs typeface="Arial"/>
              <a:sym typeface="Arial"/>
            </a:endParaRPr>
          </a:p>
        </p:txBody>
      </p:sp>
      <p:sp>
        <p:nvSpPr>
          <p:cNvPr id="274" name="Google Shape;274;p7"/>
          <p:cNvSpPr txBox="1"/>
          <p:nvPr>
            <p:ph idx="4294967295" type="body"/>
          </p:nvPr>
        </p:nvSpPr>
        <p:spPr>
          <a:xfrm>
            <a:off x="677160" y="2144520"/>
            <a:ext cx="8596080" cy="2217600"/>
          </a:xfrm>
          <a:prstGeom prst="rect">
            <a:avLst/>
          </a:prstGeom>
          <a:noFill/>
          <a:ln>
            <a:noFill/>
          </a:ln>
        </p:spPr>
        <p:txBody>
          <a:bodyPr anchorCtr="0" anchor="t" bIns="45000" lIns="90000" spcFirstLastPara="1" rIns="90000" wrap="square" tIns="45000">
            <a:normAutofit/>
          </a:bodyPr>
          <a:lstStyle/>
          <a:p>
            <a:pPr indent="0" lvl="0" marL="0" marR="0" rtl="0" algn="l">
              <a:lnSpc>
                <a:spcPct val="100000"/>
              </a:lnSpc>
              <a:spcBef>
                <a:spcPts val="0"/>
              </a:spcBef>
              <a:spcAft>
                <a:spcPts val="0"/>
              </a:spcAft>
              <a:buClr>
                <a:srgbClr val="404040"/>
              </a:buClr>
              <a:buSzPts val="1800"/>
              <a:buFont typeface="Trebuchet MS"/>
              <a:buNone/>
            </a:pPr>
            <a:r>
              <a:rPr b="0" i="0" lang="es-CO" sz="1800" u="none" cap="none" strike="noStrike">
                <a:solidFill>
                  <a:srgbClr val="404040"/>
                </a:solidFill>
                <a:latin typeface="Trebuchet MS"/>
                <a:ea typeface="Trebuchet MS"/>
                <a:cs typeface="Trebuchet MS"/>
                <a:sym typeface="Trebuchet MS"/>
              </a:rPr>
              <a:t>Es aquel que no hace nada visto desde fuera, aunque dentro si hayan acciones.</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s-CO" sz="1800" u="none" cap="none" strike="noStrike">
                <a:solidFill>
                  <a:schemeClr val="accent1"/>
                </a:solidFill>
                <a:latin typeface="Trebuchet MS"/>
                <a:ea typeface="Trebuchet MS"/>
                <a:cs typeface="Trebuchet MS"/>
                <a:sym typeface="Trebuchet MS"/>
              </a:rPr>
              <a:t>Entropía:</a:t>
            </a:r>
            <a:r>
              <a:rPr b="0" i="0" lang="es-CO" sz="1800" u="none" cap="none" strike="noStrike">
                <a:solidFill>
                  <a:srgbClr val="404040"/>
                </a:solidFill>
                <a:latin typeface="Trebuchet MS"/>
                <a:ea typeface="Trebuchet MS"/>
                <a:cs typeface="Trebuchet MS"/>
                <a:sym typeface="Trebuchet MS"/>
              </a:rPr>
              <a:t> </a:t>
            </a:r>
            <a:r>
              <a:rPr b="0" i="0" lang="es-CO" sz="1800" u="none" cap="none" strike="noStrike">
                <a:solidFill>
                  <a:srgbClr val="333333"/>
                </a:solidFill>
                <a:latin typeface="Trebuchet MS"/>
                <a:ea typeface="Trebuchet MS"/>
                <a:cs typeface="Trebuchet MS"/>
                <a:sym typeface="Trebuchet MS"/>
              </a:rPr>
              <a:t>Magnitud que indica grado de desorden molecular</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es-CO" sz="1800" u="none" cap="none" strike="noStrike">
                <a:solidFill>
                  <a:schemeClr val="accent1"/>
                </a:solidFill>
                <a:latin typeface="Trebuchet MS"/>
                <a:ea typeface="Trebuchet MS"/>
                <a:cs typeface="Trebuchet MS"/>
                <a:sym typeface="Trebuchet MS"/>
              </a:rPr>
              <a:t>Neguentropía:</a:t>
            </a:r>
            <a:r>
              <a:rPr b="0" i="0" lang="es-CO" sz="1800" u="none" cap="none" strike="noStrike">
                <a:solidFill>
                  <a:srgbClr val="282C33"/>
                </a:solidFill>
                <a:latin typeface="Trebuchet MS"/>
                <a:ea typeface="Trebuchet MS"/>
                <a:cs typeface="Trebuchet MS"/>
                <a:sym typeface="Trebuchet MS"/>
              </a:rPr>
              <a:t> </a:t>
            </a:r>
            <a:r>
              <a:rPr b="0" i="0" lang="es-CO" sz="1800" u="none" cap="none" strike="noStrike">
                <a:solidFill>
                  <a:srgbClr val="333333"/>
                </a:solidFill>
                <a:latin typeface="Trebuchet MS"/>
                <a:ea typeface="Trebuchet MS"/>
                <a:cs typeface="Trebuchet MS"/>
                <a:sym typeface="Trebuchet MS"/>
              </a:rPr>
              <a:t>Tendencia natural de un sistema a modificarse según su estructura</a:t>
            </a:r>
            <a:endParaRPr b="0" i="0" sz="1800" u="none" cap="none" strike="noStrike">
              <a:latin typeface="Arial"/>
              <a:ea typeface="Arial"/>
              <a:cs typeface="Arial"/>
              <a:sym typeface="Arial"/>
            </a:endParaRPr>
          </a:p>
        </p:txBody>
      </p:sp>
      <p:sp>
        <p:nvSpPr>
          <p:cNvPr id="275" name="Google Shape;275;p7"/>
          <p:cNvSpPr/>
          <p:nvPr/>
        </p:nvSpPr>
        <p:spPr>
          <a:xfrm>
            <a:off x="818640" y="235080"/>
            <a:ext cx="843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Cap.7</a:t>
            </a:r>
            <a:endParaRPr b="0" i="0" sz="1800" u="none" cap="none" strike="noStrike">
              <a:latin typeface="Arial"/>
              <a:ea typeface="Arial"/>
              <a:cs typeface="Arial"/>
              <a:sym typeface="Arial"/>
            </a:endParaRPr>
          </a:p>
        </p:txBody>
      </p:sp>
      <p:pic>
        <p:nvPicPr>
          <p:cNvPr id="276" name="Google Shape;276;p7"/>
          <p:cNvPicPr preferRelativeResize="0"/>
          <p:nvPr/>
        </p:nvPicPr>
        <p:blipFill rotWithShape="1">
          <a:blip r:embed="rId3">
            <a:alphaModFix/>
          </a:blip>
          <a:srcRect b="0" l="0" r="0" t="0"/>
          <a:stretch/>
        </p:blipFill>
        <p:spPr>
          <a:xfrm>
            <a:off x="1663200" y="4117320"/>
            <a:ext cx="2738520" cy="20703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8"/>
          <p:cNvSpPr txBox="1"/>
          <p:nvPr>
            <p:ph idx="4294967295" type="title"/>
          </p:nvPr>
        </p:nvSpPr>
        <p:spPr>
          <a:xfrm>
            <a:off x="677160" y="609480"/>
            <a:ext cx="8596080" cy="744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90C226"/>
              </a:buClr>
              <a:buSzPts val="3600"/>
              <a:buFont typeface="Trebuchet MS"/>
              <a:buNone/>
            </a:pPr>
            <a:r>
              <a:rPr b="0" i="0" lang="es-CO" sz="3600" u="none" cap="none" strike="noStrike">
                <a:solidFill>
                  <a:srgbClr val="90C226"/>
                </a:solidFill>
                <a:latin typeface="Trebuchet MS"/>
                <a:ea typeface="Trebuchet MS"/>
                <a:cs typeface="Trebuchet MS"/>
                <a:sym typeface="Trebuchet MS"/>
              </a:rPr>
              <a:t>Sistemas Abiertos</a:t>
            </a:r>
            <a:endParaRPr b="0" i="0" sz="3600" u="none" cap="none" strike="noStrike">
              <a:latin typeface="Arial"/>
              <a:ea typeface="Arial"/>
              <a:cs typeface="Arial"/>
              <a:sym typeface="Arial"/>
            </a:endParaRPr>
          </a:p>
        </p:txBody>
      </p:sp>
      <p:sp>
        <p:nvSpPr>
          <p:cNvPr id="282" name="Google Shape;282;p8"/>
          <p:cNvSpPr txBox="1"/>
          <p:nvPr>
            <p:ph idx="4294967295" type="body"/>
          </p:nvPr>
        </p:nvSpPr>
        <p:spPr>
          <a:xfrm>
            <a:off x="677160" y="1946020"/>
            <a:ext cx="8596200" cy="2217600"/>
          </a:xfrm>
          <a:prstGeom prst="rect">
            <a:avLst/>
          </a:prstGeom>
          <a:noFill/>
          <a:ln>
            <a:noFill/>
          </a:ln>
        </p:spPr>
        <p:txBody>
          <a:bodyPr anchorCtr="0" anchor="t" bIns="45000" lIns="90000" spcFirstLastPara="1" rIns="90000" wrap="square" tIns="45000">
            <a:normAutofit/>
          </a:bodyPr>
          <a:lstStyle/>
          <a:p>
            <a:pPr indent="0" lvl="0" marL="0" marR="0" rtl="0" algn="l">
              <a:lnSpc>
                <a:spcPct val="100000"/>
              </a:lnSpc>
              <a:spcBef>
                <a:spcPts val="0"/>
              </a:spcBef>
              <a:spcAft>
                <a:spcPts val="0"/>
              </a:spcAft>
              <a:buClr>
                <a:srgbClr val="282C33"/>
              </a:buClr>
              <a:buSzPts val="1800"/>
              <a:buFont typeface="Trebuchet MS"/>
              <a:buNone/>
            </a:pPr>
            <a:r>
              <a:rPr b="0" i="0" lang="es-CO" sz="1800" u="none" cap="none" strike="noStrike">
                <a:solidFill>
                  <a:srgbClr val="282C33"/>
                </a:solidFill>
                <a:latin typeface="Trebuchet MS"/>
                <a:ea typeface="Trebuchet MS"/>
                <a:cs typeface="Trebuchet MS"/>
                <a:sym typeface="Trebuchet MS"/>
              </a:rPr>
              <a:t>Proceso de permanente equilibrio e incrementado nivel de organización, sistemas que interactúan con su entorno</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Clr>
                <a:srgbClr val="282C33"/>
              </a:buClr>
              <a:buSzPts val="1800"/>
              <a:buFont typeface="Trebuchet MS"/>
              <a:buNone/>
            </a:pPr>
            <a:r>
              <a:rPr b="0" i="0" lang="es-CO" sz="1800" u="none" cap="none" strike="noStrike">
                <a:solidFill>
                  <a:schemeClr val="accent1"/>
                </a:solidFill>
                <a:latin typeface="Trebuchet MS"/>
                <a:ea typeface="Trebuchet MS"/>
                <a:cs typeface="Trebuchet MS"/>
                <a:sym typeface="Trebuchet MS"/>
              </a:rPr>
              <a:t>Segunda ley de la termodinámica:</a:t>
            </a:r>
            <a:r>
              <a:rPr b="0" i="0" lang="es-CO" sz="1800" u="none" cap="none" strike="noStrike">
                <a:solidFill>
                  <a:srgbClr val="282C33"/>
                </a:solidFill>
                <a:latin typeface="Trebuchet MS"/>
                <a:ea typeface="Trebuchet MS"/>
                <a:cs typeface="Trebuchet MS"/>
                <a:sym typeface="Trebuchet MS"/>
              </a:rPr>
              <a:t> </a:t>
            </a:r>
            <a:r>
              <a:rPr b="0" i="0" lang="es-CO" sz="1800" u="none" cap="none" strike="noStrike">
                <a:solidFill>
                  <a:srgbClr val="333333"/>
                </a:solidFill>
                <a:latin typeface="Trebuchet MS"/>
                <a:ea typeface="Trebuchet MS"/>
                <a:cs typeface="Trebuchet MS"/>
                <a:sym typeface="Trebuchet MS"/>
              </a:rPr>
              <a:t>Tendencia natural de un sistema a modificarse según su estructura</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Clr>
                <a:srgbClr val="282C33"/>
              </a:buClr>
              <a:buSzPts val="1800"/>
              <a:buFont typeface="Trebuchet MS"/>
              <a:buNone/>
            </a:pPr>
            <a:r>
              <a:rPr b="0" i="0" lang="es-CO" sz="1800" u="none" cap="none" strike="noStrike">
                <a:solidFill>
                  <a:schemeClr val="accent1"/>
                </a:solidFill>
                <a:latin typeface="Trebuchet MS"/>
                <a:ea typeface="Trebuchet MS"/>
                <a:cs typeface="Trebuchet MS"/>
                <a:sym typeface="Trebuchet MS"/>
              </a:rPr>
              <a:t>Principio de equifinalidad:</a:t>
            </a:r>
            <a:r>
              <a:rPr b="0" i="0" lang="es-CO" sz="1800" u="none" cap="none" strike="noStrike">
                <a:solidFill>
                  <a:srgbClr val="333333"/>
                </a:solidFill>
                <a:latin typeface="Trebuchet MS"/>
                <a:ea typeface="Trebuchet MS"/>
                <a:cs typeface="Trebuchet MS"/>
                <a:sym typeface="Trebuchet MS"/>
              </a:rPr>
              <a:t> Capacidad de un sistema abierto de llegar a un mismo final por diferentes vías</a:t>
            </a:r>
            <a:endParaRPr b="0" i="0" sz="1800" u="none" cap="none" strike="noStrike">
              <a:latin typeface="Arial"/>
              <a:ea typeface="Arial"/>
              <a:cs typeface="Arial"/>
              <a:sym typeface="Arial"/>
            </a:endParaRPr>
          </a:p>
        </p:txBody>
      </p:sp>
      <p:sp>
        <p:nvSpPr>
          <p:cNvPr id="283" name="Google Shape;283;p8"/>
          <p:cNvSpPr/>
          <p:nvPr/>
        </p:nvSpPr>
        <p:spPr>
          <a:xfrm>
            <a:off x="818640" y="235080"/>
            <a:ext cx="843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Trebuchet MS"/>
              <a:buNone/>
            </a:pPr>
            <a:r>
              <a:rPr b="0" i="0" lang="es-CO" sz="1800" u="none" cap="none" strike="noStrike">
                <a:solidFill>
                  <a:srgbClr val="000000"/>
                </a:solidFill>
                <a:latin typeface="Trebuchet MS"/>
                <a:ea typeface="Trebuchet MS"/>
                <a:cs typeface="Trebuchet MS"/>
                <a:sym typeface="Trebuchet MS"/>
              </a:rPr>
              <a:t>Cap.8</a:t>
            </a:r>
            <a:endParaRPr b="0" i="0" sz="1800" u="none" cap="none" strike="noStrike">
              <a:latin typeface="Arial"/>
              <a:ea typeface="Arial"/>
              <a:cs typeface="Arial"/>
              <a:sym typeface="Arial"/>
            </a:endParaRPr>
          </a:p>
        </p:txBody>
      </p:sp>
      <p:pic>
        <p:nvPicPr>
          <p:cNvPr id="284" name="Google Shape;284;p8"/>
          <p:cNvPicPr preferRelativeResize="0"/>
          <p:nvPr/>
        </p:nvPicPr>
        <p:blipFill rotWithShape="1">
          <a:blip r:embed="rId3">
            <a:alphaModFix/>
          </a:blip>
          <a:srcRect b="0" l="0" r="0" t="0"/>
          <a:stretch/>
        </p:blipFill>
        <p:spPr>
          <a:xfrm>
            <a:off x="1663200" y="4362840"/>
            <a:ext cx="3107520" cy="19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2022-08-04T03:47:32Z</dcterms:created>
  <dc:creator>Bryan Mutis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5</vt:i4>
  </property>
</Properties>
</file>