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Work Sans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gVt/5KiA2Hc+n8jR8NyVItwG5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E07D6E-040B-4049-B46D-0CDB85D29E21}">
  <a:tblStyle styleId="{A1E07D6E-040B-4049-B46D-0CDB85D29E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BD964B7-7DD0-4B1B-91B3-DAD67D06B6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C9C9C9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  <a:tcStyle>
        <a:fill>
          <a:solidFill>
            <a:srgbClr val="EDEDED"/>
          </a:solidFill>
        </a:fill>
      </a:tcStyle>
    </a:band1H>
    <a:band2H>
      <a:tcTxStyle/>
    </a:band2H>
    <a:band1V>
      <a:tcTxStyle/>
      <a:tcStyle>
        <a:fill>
          <a:solidFill>
            <a:srgbClr val="EDEDED"/>
          </a:solidFill>
        </a:fill>
      </a:tcStyle>
    </a:band1V>
    <a:band2V>
      <a:tcTxStyle/>
    </a:band2V>
    <a:lastCol>
      <a:tcTxStyle b="on"/>
    </a:lastCol>
    <a:firstCol>
      <a:tcTxStyle b="on"/>
    </a:firstCol>
    <a:lastRow>
      <a:tcTxStyle b="on"/>
      <a:tcStyle>
        <a:tcBdr>
          <a:top>
            <a:ln cap="flat" cmpd="sng" w="63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>
        <a:srgbClr val="FFFFFF"/>
      </a:tcTxStyle>
      <a:tcStyle>
        <a:tcBdr>
          <a:left>
            <a:ln cap="flat" cmpd="sng" w="63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A5A5A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Light-regular.fntdata"/><Relationship Id="rId25" Type="http://schemas.openxmlformats.org/officeDocument/2006/relationships/slide" Target="slides/slide19.xml"/><Relationship Id="rId28" Type="http://schemas.openxmlformats.org/officeDocument/2006/relationships/font" Target="fonts/WorkSansLight-italic.fntdata"/><Relationship Id="rId27" Type="http://schemas.openxmlformats.org/officeDocument/2006/relationships/font" Target="fonts/WorkSans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486f9cd84_3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5486f9cd84_3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fe0870826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4fe0870826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, Chat o mensaje de texto&#10;&#10;Descripción generada automáticamente" id="101" name="Google Shape;10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03" name="Google Shape;10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6" name="Google Shape;156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/>
        </p:nvSpPr>
        <p:spPr>
          <a:xfrm>
            <a:off x="1126051" y="3009037"/>
            <a:ext cx="6777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CENTRO DE SERVICIOS FINANCIEROS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b="1" lang="es-E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DESARROLLO DE SOFTWARE</a:t>
            </a: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995422" y="615300"/>
            <a:ext cx="11608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Fase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Casos de Uso extendido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391075" y="321262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457825" y="3138075"/>
            <a:ext cx="20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&lt;&lt;CU-001&gt;&gt;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Registrar Clientes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p10"/>
          <p:cNvGraphicFramePr/>
          <p:nvPr/>
        </p:nvGraphicFramePr>
        <p:xfrm>
          <a:off x="2911125" y="18116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{A1E07D6E-040B-4049-B46D-0CDB85D29E21}</a:tableStyleId>
              </a:tblPr>
              <a:tblGrid>
                <a:gridCol w="951875"/>
                <a:gridCol w="411475"/>
                <a:gridCol w="4242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UC-001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Nomenclatura</a:t>
                      </a:r>
                      <a:endParaRPr b="1" i="1" sz="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s-ES" sz="8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Ejemplo  UC-01</a:t>
                      </a:r>
                      <a:endParaRPr b="1" i="1" sz="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Registrar clientes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Objetivos asociados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Facilitará la administración y control de solicitudes de servicio mediante la consulta de un catálogo virtual de servicios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Requisitos asociados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-298450" lvl="0" marL="241934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SzPts val="1100"/>
                        <a:buFont typeface="Noto Sans Symbols"/>
                        <a:buChar char="⮚"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RF-001 El sistema permitirá al usuario administrador registrar clientes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administrador podrá registrar los clientes que necesiten un servicio </a:t>
                      </a:r>
                      <a:endParaRPr i="1" sz="1100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Precondición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consulta si el cliente está registrado.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Secuencia Normal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Acción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ingresa a la opción de servicios y da clic en la opción registrar cliente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genera una ventana donde se despliega un formulario con los siguientes campos: nombre, número de teléfono, dirección, número de documento 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llena el formulario con los datos del cliente y da clic en continuar 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muestra una notificación en ventana emergente de la confirmación del registro del nuevo cliente.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Postcondición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administrador podrá consultar los servicios solicitados, editar y cambiar el estado del cliente. 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</a:tbl>
          </a:graphicData>
        </a:graphic>
      </p:graphicFrame>
      <p:graphicFrame>
        <p:nvGraphicFramePr>
          <p:cNvPr id="246" name="Google Shape;246;p10"/>
          <p:cNvGraphicFramePr/>
          <p:nvPr/>
        </p:nvGraphicFramePr>
        <p:xfrm>
          <a:off x="2912400" y="569812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{BBD964B7-7DD0-4B1B-91B3-DAD67D06B6A8}</a:tableStyleId>
              </a:tblPr>
              <a:tblGrid>
                <a:gridCol w="716925"/>
                <a:gridCol w="2790825"/>
                <a:gridCol w="704850"/>
                <a:gridCol w="1390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RF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4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registrar clientes.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Administrador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486f9cd84_3_11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Casos de Uso extendido</a:t>
            </a:r>
            <a:endParaRPr/>
          </a:p>
        </p:txBody>
      </p:sp>
      <p:graphicFrame>
        <p:nvGraphicFramePr>
          <p:cNvPr id="252" name="Google Shape;252;g15486f9cd84_3_11"/>
          <p:cNvGraphicFramePr/>
          <p:nvPr/>
        </p:nvGraphicFramePr>
        <p:xfrm>
          <a:off x="2984850" y="23441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{A1E07D6E-040B-4049-B46D-0CDB85D29E21}</a:tableStyleId>
              </a:tblPr>
              <a:tblGrid>
                <a:gridCol w="1066325"/>
                <a:gridCol w="411475"/>
                <a:gridCol w="4242425"/>
              </a:tblGrid>
              <a:tr h="127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Excepciones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Acción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el cliente ya está registrado  sistema mostrará una ventana emergente que dirá: “el cliente ya existe” 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 la información del formulario no corresponde o no está diligenciada correctamente la opción de registrar no se activará 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Rendimiento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Cota de Tiempo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2s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0s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3g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2s</a:t>
                      </a:r>
                      <a:endParaRPr i="1" sz="1100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Frecuencia 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Cantidad de veces que se utiliza en un periodo de tiempo este UC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Comentarios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ES" sz="1100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Comentarios adicionales</a:t>
                      </a:r>
                      <a:endParaRPr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</a:tr>
            </a:tbl>
          </a:graphicData>
        </a:graphic>
      </p:graphicFrame>
      <p:sp>
        <p:nvSpPr>
          <p:cNvPr id="253" name="Google Shape;253;g15486f9cd84_3_11"/>
          <p:cNvSpPr txBox="1"/>
          <p:nvPr/>
        </p:nvSpPr>
        <p:spPr>
          <a:xfrm>
            <a:off x="457825" y="3138075"/>
            <a:ext cx="209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&lt;&lt;CU-001&gt;&gt;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Registrar Clientes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g15486f9cd84_3_11"/>
          <p:cNvGraphicFramePr/>
          <p:nvPr/>
        </p:nvGraphicFramePr>
        <p:xfrm>
          <a:off x="3101825" y="50787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{BBD964B7-7DD0-4B1B-91B3-DAD67D06B6A8}</a:tableStyleId>
              </a:tblPr>
              <a:tblGrid>
                <a:gridCol w="716925"/>
                <a:gridCol w="2790825"/>
                <a:gridCol w="704850"/>
                <a:gridCol w="1390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RF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Prioridad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4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RF-001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le permitirá al usuario registrar clientes.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Administrador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Diagrama de Actividades</a:t>
            </a:r>
            <a:endParaRPr/>
          </a:p>
        </p:txBody>
      </p:sp>
      <p:sp>
        <p:nvSpPr>
          <p:cNvPr id="260" name="Google Shape;260;p11"/>
          <p:cNvSpPr txBox="1"/>
          <p:nvPr/>
        </p:nvSpPr>
        <p:spPr>
          <a:xfrm>
            <a:off x="805130" y="2516667"/>
            <a:ext cx="633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 b="49522" l="0" r="0" t="0"/>
          <a:stretch/>
        </p:blipFill>
        <p:spPr>
          <a:xfrm>
            <a:off x="3307450" y="1520287"/>
            <a:ext cx="5074601" cy="512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4fe0870826_3_2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Diagrama de Actividades</a:t>
            </a:r>
            <a:endParaRPr/>
          </a:p>
        </p:txBody>
      </p:sp>
      <p:sp>
        <p:nvSpPr>
          <p:cNvPr id="267" name="Google Shape;267;g14fe0870826_3_2"/>
          <p:cNvSpPr txBox="1"/>
          <p:nvPr/>
        </p:nvSpPr>
        <p:spPr>
          <a:xfrm>
            <a:off x="805130" y="2516667"/>
            <a:ext cx="633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14fe0870826_3_2"/>
          <p:cNvPicPr preferRelativeResize="0"/>
          <p:nvPr/>
        </p:nvPicPr>
        <p:blipFill rotWithShape="1">
          <a:blip r:embed="rId3">
            <a:alphaModFix/>
          </a:blip>
          <a:srcRect b="0" l="0" r="0" t="49748"/>
          <a:stretch/>
        </p:blipFill>
        <p:spPr>
          <a:xfrm>
            <a:off x="3518175" y="1436175"/>
            <a:ext cx="4539575" cy="54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type="title"/>
          </p:nvPr>
        </p:nvSpPr>
        <p:spPr>
          <a:xfrm>
            <a:off x="458311" y="-24136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Diagrama de Paquetes</a:t>
            </a:r>
            <a:endParaRPr/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 b="2799" l="0" r="0" t="0"/>
          <a:stretch/>
        </p:blipFill>
        <p:spPr>
          <a:xfrm>
            <a:off x="3167500" y="1692250"/>
            <a:ext cx="6095475" cy="488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3047336" y="-25566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Diagrama de Clases</a:t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75" y="873100"/>
            <a:ext cx="10894875" cy="59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Diagrama de Estados</a:t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75" y="1588450"/>
            <a:ext cx="6767120" cy="395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400" y="1519362"/>
            <a:ext cx="5553074" cy="395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Diagrama de Objetos</a:t>
            </a:r>
            <a:endParaRPr/>
          </a:p>
        </p:txBody>
      </p:sp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50" y="1151900"/>
            <a:ext cx="8566926" cy="55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Diagrama de Secuencias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450"/>
            <a:ext cx="11665500" cy="51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/>
        </p:nvSpPr>
        <p:spPr>
          <a:xfrm>
            <a:off x="1044072" y="2211362"/>
            <a:ext cx="64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JSJV</a:t>
            </a:r>
            <a:r>
              <a:rPr b="1" lang="es-ES" sz="5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logo del Proyecto</a:t>
            </a:r>
            <a:endParaRPr/>
          </a:p>
        </p:txBody>
      </p:sp>
      <p:pic>
        <p:nvPicPr>
          <p:cNvPr id="192" name="Google Shape;1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975" y="3364550"/>
            <a:ext cx="3096650" cy="17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/>
        </p:nvSpPr>
        <p:spPr>
          <a:xfrm>
            <a:off x="449731" y="1084506"/>
            <a:ext cx="477816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99" name="Google Shape;199;p3"/>
          <p:cNvCxnSpPr/>
          <p:nvPr/>
        </p:nvCxnSpPr>
        <p:spPr>
          <a:xfrm>
            <a:off x="672226" y="2262231"/>
            <a:ext cx="4428000" cy="0"/>
          </a:xfrm>
          <a:prstGeom prst="straightConnector1">
            <a:avLst/>
          </a:prstGeom>
          <a:noFill/>
          <a:ln cap="flat" cmpd="sng" w="539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3"/>
          <p:cNvSpPr txBox="1"/>
          <p:nvPr/>
        </p:nvSpPr>
        <p:spPr>
          <a:xfrm>
            <a:off x="4874625" y="2203550"/>
            <a:ext cx="64632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GAES N 2°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Char char="•"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Kevin Santiago Godoy Tijaro </a:t>
            </a:r>
            <a:endParaRPr/>
          </a:p>
          <a:p>
            <a:pPr indent="-457200" lvl="0" marL="45720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Char char="•"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Julian Santiago Mullian Rodriguez</a:t>
            </a:r>
            <a:endParaRPr/>
          </a:p>
          <a:p>
            <a:pPr indent="-457200" lvl="0" marL="45720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Char char="•"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Jaider Steven Aponte Parra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Char char="•"/>
            </a:pPr>
            <a:r>
              <a:rPr b="1" lang="es-ES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Valentina Sanches Caicedo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Planteamiento del Problema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972740" y="2723900"/>
            <a:ext cx="10246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 empresa</a:t>
            </a:r>
            <a:r>
              <a:rPr b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lavamatić la italiana </a:t>
            </a: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ubicada en la localidad de Keneddy , en el barrio San Andres 2,</a:t>
            </a:r>
            <a:r>
              <a:rPr b="1"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cuenta actualmente con un sistema de información llamado</a:t>
            </a:r>
            <a:r>
              <a:rPr b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Droop Soft</a:t>
            </a:r>
            <a:r>
              <a:rPr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cual está desactualizado, Esto conlleva a problemáticas tales como : 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Deficiencia en la recepción de pedidos y servicios.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Demora en la asignación de actividades a los empleados.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Ausencia de inventario en el sistema Droop Soft.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Mala organización de los horarios laborales. 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Justificación</a:t>
            </a:r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947990" y="3148225"/>
            <a:ext cx="10296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JSJV optimiza y automatiza las funciones manuales observadas en la compañía especializada en el área de lavado de prendas y muebles.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 solo actualizará las funciones de servicios, también implementará funciones en la  gestión humana, actividades e inventario. 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Objetivo General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1165050" y="3523175"/>
            <a:ext cx="986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 sistema de información </a:t>
            </a:r>
            <a:r>
              <a:rPr b="1" i="1"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JSJV </a:t>
            </a:r>
            <a:r>
              <a:rPr lang="es-ES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facilitará  los procesos  para las áreas de gestión humana, gestión de inventarios, gestión de actividades y gestión de servicios, reemplazando el sistema de información actual para la optimización de los procesos productivos de la empresa. 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Objetivos Específicos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1921950" y="2862025"/>
            <a:ext cx="83481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•"/>
            </a:pPr>
            <a:r>
              <a:rPr lang="es-E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Facilitará </a:t>
            </a:r>
            <a:r>
              <a:rPr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administración y control de solicitudes</a:t>
            </a:r>
            <a:r>
              <a:rPr lang="es-E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de servicio mediante la consulta de un catálogo virtual de servicios</a:t>
            </a:r>
            <a:endParaRPr sz="1700">
              <a:solidFill>
                <a:srgbClr val="C050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•"/>
            </a:pPr>
            <a:r>
              <a:rPr lang="es-E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Gestionar  el control y organización  de las prendas, manejo de stock en los insumos y seguimiento de los mantenimientos de las máquinas .   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•"/>
            </a:pPr>
            <a:r>
              <a:rPr lang="es-E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Facilitar la asignación y agendamiento de las actividades de los empleados según su rol y  disponibilidad.</a:t>
            </a:r>
            <a:endParaRPr sz="1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Calibri"/>
              <a:buChar char="•"/>
            </a:pPr>
            <a:r>
              <a:rPr lang="es-ES" sz="1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Gestionar horarios de los empleados para el control de los ingresos y salidas.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/>
        </p:nvSpPr>
        <p:spPr>
          <a:xfrm>
            <a:off x="1129448" y="2228671"/>
            <a:ext cx="993310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DEFINICIÓN DEL SISTEMA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t/>
            </a:r>
            <a:endParaRPr b="0" i="0" sz="7200" u="none" cap="none" strike="noStrike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231" name="Google Shape;231;p8"/>
          <p:cNvCxnSpPr/>
          <p:nvPr/>
        </p:nvCxnSpPr>
        <p:spPr>
          <a:xfrm>
            <a:off x="1129448" y="3429000"/>
            <a:ext cx="9864000" cy="0"/>
          </a:xfrm>
          <a:prstGeom prst="straightConnector1">
            <a:avLst/>
          </a:prstGeom>
          <a:noFill/>
          <a:ln cap="flat" cmpd="sng" w="730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s-ES">
                <a:solidFill>
                  <a:schemeClr val="lt1"/>
                </a:solidFill>
              </a:rPr>
              <a:t>Casos de Uso del Sistema</a:t>
            </a:r>
            <a:endParaRPr/>
          </a:p>
        </p:txBody>
      </p:sp>
      <p:pic>
        <p:nvPicPr>
          <p:cNvPr id="237" name="Google Shape;2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75" y="1534950"/>
            <a:ext cx="8674626" cy="50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