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C0TT+f993jV5LCQMOMuOgSk4u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F551FD-4B25-42C3-BFAA-8F61E4D61F65}">
  <a:tblStyle styleId="{B8F551FD-4B25-42C3-BFAA-8F61E4D61F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  <a:tcStyle>
        <a:fill>
          <a:solidFill>
            <a:srgbClr val="EDEDE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DEDED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srgbClr val="FFFFFF"/>
      </a:tcTxStyle>
      <a:tcStyle>
        <a:tcBdr>
          <a:lef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A5A5A5"/>
          </a:solidFill>
        </a:fill>
      </a:tcStyle>
    </a:firstRow>
    <a:neCell>
      <a:tcTxStyle b="off" i="off"/>
    </a:neCell>
    <a:nwCell>
      <a:tcTxStyle b="off" i="off"/>
    </a:nwCell>
  </a:tblStyle>
  <a:tblStyle styleId="{3B0098D1-05B7-4AF0-8242-04D813C00D0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6cde2aa6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56cde2aa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775eb31a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5775eb31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4" name="Google Shape;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0" name="Google Shape;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2" name="Google Shape;2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594193" y="1956197"/>
            <a:ext cx="195561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JSJV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GAES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 y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Delimitación y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1102850" y="1816450"/>
            <a:ext cx="66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528250" y="1501350"/>
            <a:ext cx="803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516450" y="1566225"/>
            <a:ext cx="8111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0" i="0" lang="es-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Cada rol contará con procesos limitados por un usuario en específico.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0" i="0" lang="es-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agiliza los diferentes tipos de trabajo de cada usuario, reduciendo en tiempo real las tareas repetitivas y permitiendo el aumento de la comunicación entre todas las áreas que integran la empresa.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0" i="0" lang="es-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está pensado para una sola actividad comercial.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0" i="0" lang="es-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contará con una estructura liviana y fácil de procesar para el hardware de la empresa.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0" i="0" lang="es-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ofrecerá la facilidad de solicitar un servicio para el cliente , sin las opciones de hacerle seguimiento a este.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0" i="0" lang="es-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no puede influir en las actividades de los trabajadores pero estas están ligadas al sistema.  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0" i="0" lang="es-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obligatoriamente tiene que tener una red internet para poder funcionar.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●"/>
            </a:pPr>
            <a:r>
              <a:rPr b="0" i="0" lang="es-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de entregas no tendrá rastreo de prendas</a:t>
            </a:r>
            <a:endParaRPr b="0" i="0" sz="15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645459" y="2635623"/>
            <a:ext cx="799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200" y="1138950"/>
            <a:ext cx="6647598" cy="38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/>
        </p:nvSpPr>
        <p:spPr>
          <a:xfrm>
            <a:off x="2474259" y="2206843"/>
            <a:ext cx="38722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337022" y="2896881"/>
            <a:ext cx="651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550" y="1202995"/>
            <a:ext cx="5758649" cy="37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50" y="1048225"/>
            <a:ext cx="8985048" cy="3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Requerimientos del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19"/>
          <p:cNvGraphicFramePr/>
          <p:nvPr/>
        </p:nvGraphicFramePr>
        <p:xfrm>
          <a:off x="354975" y="151857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{B8F551FD-4B25-42C3-BFAA-8F61E4D61F65}</a:tableStyleId>
              </a:tblPr>
              <a:tblGrid>
                <a:gridCol w="1079125"/>
                <a:gridCol w="4200750"/>
                <a:gridCol w="1060950"/>
                <a:gridCol w="2093200"/>
              </a:tblGrid>
              <a:tr h="18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RF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RF-001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registrar clientes.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11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Administrador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RF-002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clientes.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18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RF-003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editar clientes.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36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RF-004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al usuario cambiar el estado de clientes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18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RF-005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al usuario crear órdenes de trabajo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18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RF-006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al usuario editar órdenes de trabajo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18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RF-007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al usuario reimprimir orden de trabajo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36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RF-008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al usuario consultar ordenes de trabajo del día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36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RF-009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el ingreso de servicios. 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36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RF-010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ingresar salidas salida de servicios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3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RF-011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salidas salida de servicios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751575" y="2125450"/>
            <a:ext cx="5541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Jaider Steven Aponte Parra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Kevin Santiago Godoy Tijaro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Julian Santiago Millan Rodriguez</a:t>
            </a:r>
            <a:endParaRPr b="1" i="0" sz="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Valentina Sanchez Caicedo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6cde2aa6f_0_3"/>
          <p:cNvSpPr txBox="1"/>
          <p:nvPr/>
        </p:nvSpPr>
        <p:spPr>
          <a:xfrm>
            <a:off x="382868" y="249495"/>
            <a:ext cx="601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g156cde2aa6f_0_3"/>
          <p:cNvGraphicFramePr/>
          <p:nvPr/>
        </p:nvGraphicFramePr>
        <p:xfrm>
          <a:off x="382875" y="18907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{B8F551FD-4B25-42C3-BFAA-8F61E4D61F65}</a:tableStyleId>
              </a:tblPr>
              <a:tblGrid>
                <a:gridCol w="1059050"/>
                <a:gridCol w="4122625"/>
                <a:gridCol w="1041200"/>
                <a:gridCol w="2054275"/>
              </a:tblGrid>
              <a:tr h="38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RF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</a:t>
                      </a:r>
                      <a:endParaRPr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</a:t>
                      </a:r>
                      <a:endParaRPr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AEAAAA"/>
                    </a:solidFill>
                  </a:tcPr>
                </a:tc>
              </a:tr>
              <a:tr h="38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RF-012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tipo de servicios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RF-013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registrarse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38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RF-014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Agendar un servicio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38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RF-015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servicios agendados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5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RF-016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cancelar servicios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Baja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No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0"/>
          <p:cNvGraphicFramePr/>
          <p:nvPr/>
        </p:nvGraphicFramePr>
        <p:xfrm>
          <a:off x="294475" y="13106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{3B0098D1-05B7-4AF0-8242-04D813C00D02}</a:tableStyleId>
              </a:tblPr>
              <a:tblGrid>
                <a:gridCol w="2134200"/>
                <a:gridCol w="2872675"/>
                <a:gridCol w="957550"/>
                <a:gridCol w="2497575"/>
              </a:tblGrid>
              <a:tr h="27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No. de requisito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Nombre de requisito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Tipo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Responsable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279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RNF-1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deberá visualizarse correctamente en la mayoría de los navegadores. 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Operabilidad</a:t>
                      </a:r>
                      <a:endParaRPr sz="1100" u="none" cap="none" strike="noStrike"/>
                    </a:p>
                  </a:txBody>
                  <a:tcPr marT="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 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RNF-2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deberá encriptar las contraseñas. 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Seguridad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 </a:t>
                      </a:r>
                      <a:endParaRPr sz="1100" u="none" cap="none" strike="noStrike"/>
                    </a:p>
                  </a:txBody>
                  <a:tcPr marT="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RNF-3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ofrecerá la opción de modificar los usuarios y las contraseñas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Usabilidad</a:t>
                      </a:r>
                      <a:endParaRPr sz="1100" u="none" cap="none" strike="noStrike"/>
                    </a:p>
                  </a:txBody>
                  <a:tcPr marT="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RNF-4 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ofrecerá la opción de personalizar avatares dentro del sistema.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Usabilidad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RNF-5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mostrará una guía con consejos para el entendimiento y el aprendizaje del cliente 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Usabilidad</a:t>
                      </a:r>
                      <a:endParaRPr sz="1100" u="none" cap="none" strike="noStrike"/>
                    </a:p>
                  </a:txBody>
                  <a:tcPr marT="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RNF-6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deberá mostrar correctamente una notificación cuando el formulario de registro no está completo, luego pedirá que se llene completamente.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Usabilidad</a:t>
                      </a:r>
                      <a:endParaRPr sz="1100" u="none" cap="none" strike="noStrike"/>
                    </a:p>
                  </a:txBody>
                  <a:tcPr marT="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g15775eb31a1_0_16"/>
          <p:cNvGraphicFramePr/>
          <p:nvPr/>
        </p:nvGraphicFramePr>
        <p:xfrm>
          <a:off x="229225" y="14541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{3B0098D1-05B7-4AF0-8242-04D813C00D02}</a:tableStyleId>
              </a:tblPr>
              <a:tblGrid>
                <a:gridCol w="2032900"/>
                <a:gridCol w="3057525"/>
                <a:gridCol w="1019175"/>
                <a:gridCol w="2511525"/>
              </a:tblGrid>
              <a:tr h="50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No. de requisito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Nombre de requisito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Tipo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Responsable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RNF-7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no permitirá crear una cuenta si no está lleno completamente el formulario de registro.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Accesibilidad</a:t>
                      </a:r>
                      <a:endParaRPr sz="1100" u="none" cap="none" strike="noStrike"/>
                    </a:p>
                  </a:txBody>
                  <a:tcPr marT="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RNF-8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podrá ser ejecutado en diferentes sistemas operativos si lo que se necesita es migrar los datos.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Portabilidad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RNF-9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no tardará más de 1 minuto en mostrar la notificación en donde se confirma la creación del usuario correctamente, si excede este tiempo pedirá ingresar los datos nuevamente.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Usabilidad</a:t>
                      </a:r>
                      <a:endParaRPr sz="1100" u="none" cap="none" strike="noStrike"/>
                    </a:p>
                  </a:txBody>
                  <a:tcPr marT="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 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RNF-10</a:t>
                      </a:r>
                      <a:endParaRPr sz="1100" u="none" cap="none" strike="noStrike"/>
                    </a:p>
                  </a:txBody>
                  <a:tcPr marT="0" marB="0" marR="73025" marL="730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El sistema deberá mostrar las opciones correctas dependiendo del tipo de usuario que esté ingresando a este.</a:t>
                      </a:r>
                      <a:endParaRPr sz="110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Usabilidad</a:t>
                      </a:r>
                      <a:endParaRPr sz="110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Sistema</a:t>
                      </a:r>
                      <a:endParaRPr sz="110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g15775eb31a1_0_16"/>
          <p:cNvSpPr txBox="1"/>
          <p:nvPr/>
        </p:nvSpPr>
        <p:spPr>
          <a:xfrm>
            <a:off x="382868" y="249495"/>
            <a:ext cx="601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No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485750" y="1243625"/>
            <a:ext cx="78459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 empresa</a:t>
            </a:r>
            <a:r>
              <a:rPr b="1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lavamatić la italiana </a:t>
            </a: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ubicada en la localidad de Keneddy , en el barrio San Andres 2,</a:t>
            </a:r>
            <a:r>
              <a:rPr b="1" i="1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cuenta actualmente con un sistema de información llamado</a:t>
            </a:r>
            <a:r>
              <a:rPr b="1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Droop Soft</a:t>
            </a:r>
            <a:r>
              <a:rPr b="0" i="1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cual está desactualizado, Esto conlleva a problemáticas tales como : 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Deficiencia en la recepción de pedidos y servicios.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Demora en la asignación de actividades a los empleados.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Ausencia de inventario en el sistema Droop Soft.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Mala organización de los horarios laborales. 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381593" y="2027636"/>
            <a:ext cx="8380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JSJV optimiza y automatiza las funciones manuales observadas en la compañía especializada en el área de lavado de prendas y muebles.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solo actualizará las funciones de servicios, también implementará funciones en la  gestión humana, actividades e inventario. 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2474259" y="2206843"/>
            <a:ext cx="38722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614101" y="1734255"/>
            <a:ext cx="7915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</a:t>
            </a:r>
            <a:r>
              <a:rPr b="1" i="1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JSJV </a:t>
            </a:r>
            <a:r>
              <a:rPr b="0" i="0" lang="es-ES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facilitará  los procesos  para las áreas de gestión humana, gestión de inventarios, gestión de actividades y gestión de servicios, reemplazando el sistema de información actual para la optimización de los procesos productivos de la empresa. </a:t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777075" y="1894575"/>
            <a:ext cx="7963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Facilitará</a:t>
            </a:r>
            <a:r>
              <a:rPr b="0" i="0" lang="es-ES" sz="17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administración y control de solicitudes</a:t>
            </a:r>
            <a:r>
              <a:rPr b="0" i="0" lang="es-ES" sz="17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servicio mediante la consulta de un catálogo virtual de servicios</a:t>
            </a:r>
            <a:endParaRPr sz="17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b="0" i="0" lang="es-ES" sz="17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Gestionar  el control y organización  de las prendas, manejo de stock en los insumos y seguimiento de los mantenimientos de las máquinas .   </a:t>
            </a:r>
            <a:endParaRPr b="0" i="0" sz="17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b="0" i="0" lang="es-ES" sz="17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 la asignación y agendamiento de las actividades de los empleados según su rol y  disponibilidad.</a:t>
            </a:r>
            <a:endParaRPr b="0" i="0" sz="17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b="0" i="0" lang="es-ES" sz="17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Gestionar horarios de los empleados para el control de los ingresos y salidas.</a:t>
            </a:r>
            <a:endParaRPr b="0" i="0" sz="17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