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Work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clej/FVSV1xanzGSwIh4CD7vh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CC0665-5182-491E-A0A9-75424E80B0B4}">
  <a:tblStyle styleId="{59CC0665-5182-491E-A0A9-75424E80B0B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Work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WorkSans-italic.fntdata"/><Relationship Id="rId16" Type="http://schemas.openxmlformats.org/officeDocument/2006/relationships/slide" Target="slides/slide10.xml"/><Relationship Id="rId38" Type="http://schemas.openxmlformats.org/officeDocument/2006/relationships/font" Target="fonts/Work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bcc57ddb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5bcc57ddb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bcc57ddb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5bcc57ddb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bcc57ddb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5bcc57ddb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bcc57ddb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15bcc57ddb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bcc57ddb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15bcc57ddb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bcc57ddb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5bcc57ddb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bcc57ddb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15bcc57ddb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89b50342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589b503421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89b503421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589b503421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3" name="Shape 13"/>
        <p:cNvGrpSpPr/>
        <p:nvPr/>
      </p:nvGrpSpPr>
      <p:grpSpPr>
        <a:xfrm>
          <a:off x="0" y="0"/>
          <a:ext cx="0" cy="0"/>
          <a:chOff x="0" y="0"/>
          <a:chExt cx="0" cy="0"/>
        </a:xfrm>
      </p:grpSpPr>
      <p:pic>
        <p:nvPicPr>
          <p:cNvPr descr="interna-con-franja.png" id="14" name="Google Shape;14;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2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9" name="Shape 19"/>
        <p:cNvGrpSpPr/>
        <p:nvPr/>
      </p:nvGrpSpPr>
      <p:grpSpPr>
        <a:xfrm>
          <a:off x="0" y="0"/>
          <a:ext cx="0" cy="0"/>
          <a:chOff x="0" y="0"/>
          <a:chExt cx="0" cy="0"/>
        </a:xfrm>
      </p:grpSpPr>
      <p:pic>
        <p:nvPicPr>
          <p:cNvPr descr="portada-gobierno.png" id="20" name="Google Shape;20;p2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21" name="Shape 21"/>
        <p:cNvGrpSpPr/>
        <p:nvPr/>
      </p:nvGrpSpPr>
      <p:grpSpPr>
        <a:xfrm>
          <a:off x="0" y="0"/>
          <a:ext cx="0" cy="0"/>
          <a:chOff x="0" y="0"/>
          <a:chExt cx="0" cy="0"/>
        </a:xfrm>
      </p:grpSpPr>
      <p:pic>
        <p:nvPicPr>
          <p:cNvPr descr="interna.png" id="22" name="Google Shape;22;p3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3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3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3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3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p:nvPr>
            <p:ph idx="2" type="pic"/>
          </p:nvPr>
        </p:nvSpPr>
        <p:spPr>
          <a:xfrm>
            <a:off x="1792288" y="459581"/>
            <a:ext cx="5486400" cy="3086100"/>
          </a:xfrm>
          <a:prstGeom prst="rect">
            <a:avLst/>
          </a:prstGeom>
          <a:noFill/>
          <a:ln>
            <a:noFill/>
          </a:ln>
        </p:spPr>
      </p:sp>
      <p:sp>
        <p:nvSpPr>
          <p:cNvPr id="35" name="Google Shape;35;p3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901908"/>
            <a:ext cx="2757000" cy="523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s-ES" sz="2800">
                <a:solidFill>
                  <a:srgbClr val="3F3F3F"/>
                </a:solidFill>
                <a:latin typeface="Work Sans"/>
                <a:ea typeface="Work Sans"/>
                <a:cs typeface="Work Sans"/>
                <a:sym typeface="Work Sans"/>
              </a:rPr>
              <a:t>Tenis Pin-Cop</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Delimitación y Alcance</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Delimitación y Alcance</a:t>
            </a:r>
            <a:endParaRPr b="0" i="0" sz="1400" u="none" cap="none" strike="noStrike">
              <a:solidFill>
                <a:srgbClr val="000000"/>
              </a:solidFill>
              <a:latin typeface="Arial"/>
              <a:ea typeface="Arial"/>
              <a:cs typeface="Arial"/>
              <a:sym typeface="Arial"/>
            </a:endParaRPr>
          </a:p>
        </p:txBody>
      </p:sp>
      <p:sp>
        <p:nvSpPr>
          <p:cNvPr id="111" name="Google Shape;111;p13"/>
          <p:cNvSpPr txBox="1"/>
          <p:nvPr/>
        </p:nvSpPr>
        <p:spPr>
          <a:xfrm>
            <a:off x="317050" y="1701975"/>
            <a:ext cx="8409000" cy="27198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342900" lvl="0" marL="457200" marR="0" rtl="0" algn="just">
              <a:lnSpc>
                <a:spcPct val="100000"/>
              </a:lnSpc>
              <a:spcBef>
                <a:spcPts val="0"/>
              </a:spcBef>
              <a:spcAft>
                <a:spcPts val="0"/>
              </a:spcAft>
              <a:buClr>
                <a:srgbClr val="000000"/>
              </a:buClr>
              <a:buSzPts val="1800"/>
              <a:buFont typeface="Calibri"/>
              <a:buChar char="●"/>
            </a:pPr>
            <a:r>
              <a:rPr b="1" i="0" lang="es-ES" sz="1800" u="none" cap="none" strike="noStrike">
                <a:solidFill>
                  <a:srgbClr val="212121"/>
                </a:solidFill>
                <a:latin typeface="Calibri"/>
                <a:ea typeface="Calibri"/>
                <a:cs typeface="Calibri"/>
                <a:sym typeface="Calibri"/>
              </a:rPr>
              <a:t>El sistema de información </a:t>
            </a:r>
            <a:r>
              <a:rPr b="1" i="0" lang="es-ES" sz="1800" u="none" cap="none" strike="noStrike">
                <a:solidFill>
                  <a:srgbClr val="3F3F3F"/>
                </a:solidFill>
                <a:latin typeface="Calibri"/>
                <a:ea typeface="Calibri"/>
                <a:cs typeface="Calibri"/>
                <a:sym typeface="Calibri"/>
              </a:rPr>
              <a:t>(Tenispincop), </a:t>
            </a:r>
            <a:r>
              <a:rPr b="1" i="0" lang="es-ES" sz="1800" u="none" cap="none" strike="noStrike">
                <a:solidFill>
                  <a:srgbClr val="212121"/>
                </a:solidFill>
                <a:latin typeface="Calibri"/>
                <a:ea typeface="Calibri"/>
                <a:cs typeface="Calibri"/>
                <a:sym typeface="Calibri"/>
              </a:rPr>
              <a:t>abarca únicamente en los módulos de ventas, registro e inventario.</a:t>
            </a:r>
            <a:endParaRPr b="1" i="0" sz="1800" u="none" cap="none" strike="noStrike">
              <a:solidFill>
                <a:srgbClr val="212121"/>
              </a:solidFill>
              <a:latin typeface="Calibri"/>
              <a:ea typeface="Calibri"/>
              <a:cs typeface="Calibri"/>
              <a:sym typeface="Calibri"/>
            </a:endParaRPr>
          </a:p>
          <a:p>
            <a:pPr indent="-342900" lvl="0" marL="457200" marR="0" rtl="0" algn="just">
              <a:lnSpc>
                <a:spcPct val="100000"/>
              </a:lnSpc>
              <a:spcBef>
                <a:spcPts val="0"/>
              </a:spcBef>
              <a:spcAft>
                <a:spcPts val="0"/>
              </a:spcAft>
              <a:buClr>
                <a:srgbClr val="212121"/>
              </a:buClr>
              <a:buSzPts val="1800"/>
              <a:buFont typeface="Calibri"/>
              <a:buChar char="●"/>
            </a:pPr>
            <a:r>
              <a:rPr b="1" i="0" lang="es-ES" sz="1800" u="none" cap="none" strike="noStrike">
                <a:solidFill>
                  <a:srgbClr val="212121"/>
                </a:solidFill>
                <a:latin typeface="Calibri"/>
                <a:ea typeface="Calibri"/>
                <a:cs typeface="Calibri"/>
                <a:sym typeface="Calibri"/>
              </a:rPr>
              <a:t>Con el sistema de información se pretende, acceder y agregar fácilmente los datos de usuarios de la empresa, tener un control sobre el inventario y generar ventas.</a:t>
            </a:r>
            <a:endParaRPr b="1" i="0" sz="1800" u="none" cap="none" strike="noStrike">
              <a:solidFill>
                <a:srgbClr val="212121"/>
              </a:solidFill>
              <a:latin typeface="Calibri"/>
              <a:ea typeface="Calibri"/>
              <a:cs typeface="Calibri"/>
              <a:sym typeface="Calibri"/>
            </a:endParaRPr>
          </a:p>
          <a:p>
            <a:pPr indent="-342900" lvl="0" marL="457200" marR="0" rtl="0" algn="just">
              <a:lnSpc>
                <a:spcPct val="100000"/>
              </a:lnSpc>
              <a:spcBef>
                <a:spcPts val="0"/>
              </a:spcBef>
              <a:spcAft>
                <a:spcPts val="0"/>
              </a:spcAft>
              <a:buClr>
                <a:srgbClr val="212121"/>
              </a:buClr>
              <a:buSzPts val="1800"/>
              <a:buFont typeface="Calibri"/>
              <a:buChar char="●"/>
            </a:pPr>
            <a:r>
              <a:rPr b="1" i="0" lang="es-ES" sz="1800" u="none" cap="none" strike="noStrike">
                <a:solidFill>
                  <a:srgbClr val="212121"/>
                </a:solidFill>
                <a:latin typeface="Calibri"/>
                <a:ea typeface="Calibri"/>
                <a:cs typeface="Calibri"/>
                <a:sym typeface="Calibri"/>
              </a:rPr>
              <a:t>Con el sistema de información no se podrán hacer domicilios. </a:t>
            </a:r>
            <a:endParaRPr b="1" i="0" sz="1800" u="none" cap="none" strike="noStrike">
              <a:solidFill>
                <a:srgbClr val="212121"/>
              </a:solidFill>
              <a:latin typeface="Calibri"/>
              <a:ea typeface="Calibri"/>
              <a:cs typeface="Calibri"/>
              <a:sym typeface="Calibri"/>
            </a:endParaRPr>
          </a:p>
          <a:p>
            <a:pPr indent="-342900" lvl="0" marL="457200" marR="0" rtl="0" algn="just">
              <a:lnSpc>
                <a:spcPct val="115000"/>
              </a:lnSpc>
              <a:spcBef>
                <a:spcPts val="0"/>
              </a:spcBef>
              <a:spcAft>
                <a:spcPts val="0"/>
              </a:spcAft>
              <a:buClr>
                <a:srgbClr val="212121"/>
              </a:buClr>
              <a:buSzPts val="1800"/>
              <a:buFont typeface="Calibri"/>
              <a:buChar char="●"/>
            </a:pPr>
            <a:r>
              <a:rPr b="1" i="0" lang="es-ES" sz="1800" u="none" cap="none" strike="noStrike">
                <a:solidFill>
                  <a:srgbClr val="212121"/>
                </a:solidFill>
                <a:latin typeface="Calibri"/>
                <a:ea typeface="Calibri"/>
                <a:cs typeface="Calibri"/>
                <a:sym typeface="Calibri"/>
              </a:rPr>
              <a:t>Tenispincop no va a interferir con los pagos a los vendedores.</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none" cap="none" strike="noStrike">
                <a:solidFill>
                  <a:srgbClr val="212121"/>
                </a:solidFill>
                <a:latin typeface="Calibri"/>
                <a:ea typeface="Calibri"/>
                <a:cs typeface="Calibri"/>
                <a:sym typeface="Calibri"/>
              </a:rPr>
              <a:t> </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Impactos</a:t>
            </a:r>
            <a:endParaRPr b="1" i="0" sz="40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5bcc57ddbb_0_7"/>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Impactos</a:t>
            </a:r>
            <a:endParaRPr b="1" i="0" sz="3600" u="none" cap="none" strike="noStrike">
              <a:solidFill>
                <a:schemeClr val="lt1"/>
              </a:solidFill>
              <a:latin typeface="Calibri"/>
              <a:ea typeface="Calibri"/>
              <a:cs typeface="Calibri"/>
              <a:sym typeface="Calibri"/>
            </a:endParaRPr>
          </a:p>
        </p:txBody>
      </p:sp>
      <p:sp>
        <p:nvSpPr>
          <p:cNvPr id="122" name="Google Shape;122;g15bcc57ddbb_0_7"/>
          <p:cNvSpPr txBox="1"/>
          <p:nvPr/>
        </p:nvSpPr>
        <p:spPr>
          <a:xfrm>
            <a:off x="367500" y="1275300"/>
            <a:ext cx="8409000" cy="32325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sng" cap="none" strike="noStrike">
                <a:solidFill>
                  <a:srgbClr val="212121"/>
                </a:solidFill>
                <a:latin typeface="Calibri"/>
                <a:ea typeface="Calibri"/>
                <a:cs typeface="Calibri"/>
                <a:sym typeface="Calibri"/>
              </a:rPr>
              <a:t>Impacto Ambiental:</a:t>
            </a:r>
            <a:r>
              <a:rPr b="1" i="0" lang="es-ES" sz="1800" u="none" cap="none" strike="noStrike">
                <a:solidFill>
                  <a:srgbClr val="212121"/>
                </a:solidFill>
                <a:latin typeface="Calibri"/>
                <a:ea typeface="Calibri"/>
                <a:cs typeface="Calibri"/>
                <a:sym typeface="Calibri"/>
              </a:rPr>
              <a:t> Se reduce el uso del papel que se usaba a la hora de guardar los registros de los clientes, ventas y facturas.</a:t>
            </a:r>
            <a:endParaRPr b="1" i="0" sz="1800" u="none" cap="none" strike="noStrike">
              <a:solidFill>
                <a:srgbClr val="21212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sng" cap="none" strike="noStrike">
                <a:solidFill>
                  <a:srgbClr val="212121"/>
                </a:solidFill>
                <a:latin typeface="Calibri"/>
                <a:ea typeface="Calibri"/>
                <a:cs typeface="Calibri"/>
                <a:sym typeface="Calibri"/>
              </a:rPr>
              <a:t>Impacto Tecnológico:</a:t>
            </a:r>
            <a:r>
              <a:rPr b="1" i="0" lang="es-ES" sz="1800" u="none" cap="none" strike="noStrike">
                <a:solidFill>
                  <a:srgbClr val="212121"/>
                </a:solidFill>
                <a:latin typeface="Calibri"/>
                <a:ea typeface="Calibri"/>
                <a:cs typeface="Calibri"/>
                <a:sym typeface="Calibri"/>
              </a:rPr>
              <a:t> Implica el uso de los computadores y celulares a la hora de realizar los procesos de la empresa y de los clientes al realizar una compra al tener que usar los medios tecnológicos de la empresa como la aplicación web o página. </a:t>
            </a:r>
            <a:endParaRPr b="1" i="0" sz="1800" u="none" cap="none" strike="noStrike">
              <a:solidFill>
                <a:srgbClr val="21212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sng" cap="none" strike="noStrike">
                <a:solidFill>
                  <a:srgbClr val="212121"/>
                </a:solidFill>
                <a:latin typeface="Calibri"/>
                <a:ea typeface="Calibri"/>
                <a:cs typeface="Calibri"/>
                <a:sym typeface="Calibri"/>
              </a:rPr>
              <a:t>Impacto Económico: </a:t>
            </a:r>
            <a:r>
              <a:rPr b="1" i="0" lang="es-ES" sz="1800" u="none" cap="none" strike="noStrike">
                <a:solidFill>
                  <a:srgbClr val="212121"/>
                </a:solidFill>
                <a:latin typeface="Calibri"/>
                <a:ea typeface="Calibri"/>
                <a:cs typeface="Calibri"/>
                <a:sym typeface="Calibri"/>
              </a:rPr>
              <a:t>Mayor alcance a todas las personas y creación de empleos.</a:t>
            </a:r>
            <a:endParaRPr b="1" i="0" sz="1800" u="none" cap="none" strike="noStrike">
              <a:solidFill>
                <a:srgbClr val="21212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800"/>
              <a:buFont typeface="Arial"/>
              <a:buNone/>
            </a:pPr>
            <a:r>
              <a:rPr b="1" i="0" lang="es-ES" sz="1800" u="none" cap="none" strike="noStrike">
                <a:solidFill>
                  <a:srgbClr val="212121"/>
                </a:solidFill>
                <a:latin typeface="Calibri"/>
                <a:ea typeface="Calibri"/>
                <a:cs typeface="Calibri"/>
                <a:sym typeface="Calibri"/>
              </a:rPr>
              <a:t> </a:t>
            </a:r>
            <a:endParaRPr b="1" i="0" sz="1800" u="none" cap="none" strike="noStrike">
              <a:solidFill>
                <a:srgbClr val="21212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5bcc57ddbb_0_3"/>
          <p:cNvSpPr txBox="1"/>
          <p:nvPr/>
        </p:nvSpPr>
        <p:spPr>
          <a:xfrm>
            <a:off x="2474259" y="22068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Diagrama de Procesos</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Procesos</a:t>
            </a:r>
            <a:endParaRPr b="0" i="0" sz="1400" u="none" cap="none" strike="noStrike">
              <a:solidFill>
                <a:srgbClr val="000000"/>
              </a:solidFill>
              <a:latin typeface="Arial"/>
              <a:ea typeface="Arial"/>
              <a:cs typeface="Arial"/>
              <a:sym typeface="Arial"/>
            </a:endParaRPr>
          </a:p>
        </p:txBody>
      </p:sp>
      <p:pic>
        <p:nvPicPr>
          <p:cNvPr id="133" name="Google Shape;133;p15"/>
          <p:cNvPicPr preferRelativeResize="0"/>
          <p:nvPr/>
        </p:nvPicPr>
        <p:blipFill rotWithShape="1">
          <a:blip r:embed="rId3">
            <a:alphaModFix/>
          </a:blip>
          <a:srcRect b="14704" l="0" r="0" t="0"/>
          <a:stretch/>
        </p:blipFill>
        <p:spPr>
          <a:xfrm>
            <a:off x="416100" y="1091800"/>
            <a:ext cx="8311777" cy="380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Casos de Uso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Casos de Uso</a:t>
            </a:r>
            <a:endParaRPr b="0" i="0" sz="1400" u="none" cap="none" strike="noStrike">
              <a:solidFill>
                <a:srgbClr val="000000"/>
              </a:solidFill>
              <a:latin typeface="Arial"/>
              <a:ea typeface="Arial"/>
              <a:cs typeface="Arial"/>
              <a:sym typeface="Arial"/>
            </a:endParaRPr>
          </a:p>
        </p:txBody>
      </p:sp>
      <p:pic>
        <p:nvPicPr>
          <p:cNvPr id="144" name="Google Shape;144;p17"/>
          <p:cNvPicPr preferRelativeResize="0"/>
          <p:nvPr/>
        </p:nvPicPr>
        <p:blipFill rotWithShape="1">
          <a:blip r:embed="rId3">
            <a:alphaModFix/>
          </a:blip>
          <a:srcRect b="0" l="0" r="0" t="0"/>
          <a:stretch/>
        </p:blipFill>
        <p:spPr>
          <a:xfrm>
            <a:off x="2754000" y="1079650"/>
            <a:ext cx="3636001" cy="406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nvSpPr>
        <p:spPr>
          <a:xfrm>
            <a:off x="1178850" y="1909950"/>
            <a:ext cx="67863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Levantamiento de Información Mediante</a:t>
            </a:r>
            <a:r>
              <a:rPr b="1" baseline="30000" i="0" lang="es-ES" sz="4000" u="none" cap="none" strike="noStrike">
                <a:solidFill>
                  <a:srgbClr val="3F3F3F"/>
                </a:solidFill>
                <a:latin typeface="Calibri"/>
                <a:ea typeface="Calibri"/>
                <a:cs typeface="Calibri"/>
                <a:sym typeface="Calibri"/>
              </a:rPr>
              <a:t> </a:t>
            </a:r>
            <a:r>
              <a:rPr b="1" i="0" lang="es-ES" sz="4000" u="none" cap="none" strike="noStrike">
                <a:solidFill>
                  <a:srgbClr val="3F3F3F"/>
                </a:solidFill>
                <a:latin typeface="Calibri"/>
                <a:ea typeface="Calibri"/>
                <a:cs typeface="Calibri"/>
                <a:sym typeface="Calibri"/>
              </a:rPr>
              <a:t>Entrevista</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5bcc57ddbb_0_18"/>
          <p:cNvSpPr txBox="1"/>
          <p:nvPr/>
        </p:nvSpPr>
        <p:spPr>
          <a:xfrm>
            <a:off x="382877" y="249500"/>
            <a:ext cx="7397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p:txBody>
      </p:sp>
      <p:pic>
        <p:nvPicPr>
          <p:cNvPr id="155" name="Google Shape;155;g15bcc57ddbb_0_18"/>
          <p:cNvPicPr preferRelativeResize="0"/>
          <p:nvPr/>
        </p:nvPicPr>
        <p:blipFill rotWithShape="1">
          <a:blip r:embed="rId3">
            <a:alphaModFix/>
          </a:blip>
          <a:srcRect b="0" l="0" r="0" t="0"/>
          <a:stretch/>
        </p:blipFill>
        <p:spPr>
          <a:xfrm>
            <a:off x="1263900" y="1058875"/>
            <a:ext cx="6616199" cy="408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Integrantes</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2827052" y="2110048"/>
            <a:ext cx="34899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800">
                <a:latin typeface="Calibri"/>
                <a:ea typeface="Calibri"/>
                <a:cs typeface="Calibri"/>
                <a:sym typeface="Calibri"/>
              </a:rPr>
              <a:t>Santiago Gómez Estepa</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Juan David Romero </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Michael Campos </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Pablo Mondragón </a:t>
            </a:r>
            <a:endParaRPr b="1" sz="1800">
              <a:solidFill>
                <a:srgbClr val="40404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5bcc57ddbb_0_23"/>
          <p:cNvSpPr txBox="1"/>
          <p:nvPr/>
        </p:nvSpPr>
        <p:spPr>
          <a:xfrm>
            <a:off x="382877" y="249500"/>
            <a:ext cx="7413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p:txBody>
      </p:sp>
      <p:pic>
        <p:nvPicPr>
          <p:cNvPr id="161" name="Google Shape;161;g15bcc57ddbb_0_23"/>
          <p:cNvPicPr preferRelativeResize="0"/>
          <p:nvPr/>
        </p:nvPicPr>
        <p:blipFill rotWithShape="1">
          <a:blip r:embed="rId3">
            <a:alphaModFix/>
          </a:blip>
          <a:srcRect b="0" l="0" r="0" t="0"/>
          <a:stretch/>
        </p:blipFill>
        <p:spPr>
          <a:xfrm>
            <a:off x="1264825" y="1037925"/>
            <a:ext cx="6614324" cy="4105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5bcc57ddbb_0_27"/>
          <p:cNvSpPr txBox="1"/>
          <p:nvPr/>
        </p:nvSpPr>
        <p:spPr>
          <a:xfrm>
            <a:off x="382876" y="249500"/>
            <a:ext cx="7298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p:txBody>
      </p:sp>
      <p:pic>
        <p:nvPicPr>
          <p:cNvPr id="167" name="Google Shape;167;g15bcc57ddbb_0_27"/>
          <p:cNvPicPr preferRelativeResize="0"/>
          <p:nvPr/>
        </p:nvPicPr>
        <p:blipFill rotWithShape="1">
          <a:blip r:embed="rId3">
            <a:alphaModFix/>
          </a:blip>
          <a:srcRect b="0" l="0" r="0" t="0"/>
          <a:stretch/>
        </p:blipFill>
        <p:spPr>
          <a:xfrm>
            <a:off x="1188250" y="1058900"/>
            <a:ext cx="6767499" cy="408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5bcc57ddbb_0_31"/>
          <p:cNvSpPr txBox="1"/>
          <p:nvPr/>
        </p:nvSpPr>
        <p:spPr>
          <a:xfrm>
            <a:off x="382877" y="249500"/>
            <a:ext cx="742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p:txBody>
      </p:sp>
      <p:pic>
        <p:nvPicPr>
          <p:cNvPr id="173" name="Google Shape;173;g15bcc57ddbb_0_31"/>
          <p:cNvPicPr preferRelativeResize="0"/>
          <p:nvPr/>
        </p:nvPicPr>
        <p:blipFill rotWithShape="1">
          <a:blip r:embed="rId3">
            <a:alphaModFix/>
          </a:blip>
          <a:srcRect b="0" l="0" r="0" t="0"/>
          <a:stretch/>
        </p:blipFill>
        <p:spPr>
          <a:xfrm>
            <a:off x="902925" y="1058875"/>
            <a:ext cx="7338124" cy="408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5bcc57ddbb_0_14"/>
          <p:cNvSpPr txBox="1"/>
          <p:nvPr/>
        </p:nvSpPr>
        <p:spPr>
          <a:xfrm>
            <a:off x="2635809" y="1909943"/>
            <a:ext cx="38724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Historias de Usuario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graphicFrame>
        <p:nvGraphicFramePr>
          <p:cNvPr id="184" name="Google Shape;184;p19"/>
          <p:cNvGraphicFramePr/>
          <p:nvPr/>
        </p:nvGraphicFramePr>
        <p:xfrm>
          <a:off x="150363" y="1200850"/>
          <a:ext cx="3000000" cy="3000000"/>
        </p:xfrm>
        <a:graphic>
          <a:graphicData uri="http://schemas.openxmlformats.org/drawingml/2006/table">
            <a:tbl>
              <a:tblPr>
                <a:noFill/>
                <a:tableStyleId>{59CC0665-5182-491E-A0A9-75424E80B0B4}</a:tableStyleId>
              </a:tblPr>
              <a:tblGrid>
                <a:gridCol w="671050"/>
                <a:gridCol w="562850"/>
                <a:gridCol w="762325"/>
                <a:gridCol w="770700"/>
                <a:gridCol w="615875"/>
                <a:gridCol w="1038725"/>
                <a:gridCol w="1755750"/>
                <a:gridCol w="772175"/>
                <a:gridCol w="1884425"/>
              </a:tblGrid>
              <a:tr h="457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0:0"/>
                      </a:ext>
                    </a:extLst>
                  </a:tcPr>
                </a:tc>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Enunciado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0:1"/>
                      </a:ext>
                    </a:extLst>
                  </a:tcPr>
                </a:tc>
                <a:tc hMerge="1"/>
                <a:tc hMerge="1"/>
                <a:tc hMerge="1"/>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Criterios de aceptación</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0:5"/>
                      </a:ext>
                    </a:extLst>
                  </a:tcPr>
                </a:tc>
                <a:tc hMerge="1"/>
                <a:tc hMerge="1"/>
                <a:tc hMerge="1"/>
              </a:tr>
              <a:tr h="1091975">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Identificador (ID)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0"/>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Rol</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1"/>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Característica / Funcionalidad</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2"/>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Razón / Resultado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Número (#) de escenario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 de aceptación (Título)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Contexto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Evento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Resultado / Comportamiento esperado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84:1:8"/>
                      </a:ext>
                    </a:extLst>
                  </a:tcPr>
                </a:tc>
              </a:tr>
              <a:tr h="1091975">
                <a:tc rowSpan="2">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TP-001</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0"/>
                      </a:ext>
                    </a:extLst>
                  </a:tcPr>
                </a:tc>
                <a:tc rowSpan="2">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Gerente</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1"/>
                      </a:ext>
                    </a:extLst>
                  </a:tcPr>
                </a:tc>
                <a:tc rowSpan="2">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El gerente necesita agregar un producto a un listado de inventarios.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2"/>
                      </a:ext>
                    </a:extLst>
                  </a:tcPr>
                </a:tc>
                <a:tc rowSpan="2">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Con la finalidad de almacenar un nuevo producto a la lista de inventario.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Ya registrado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Cuando al ejecutar la búsqueda ya hay productos en la lista.</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sobre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Este producto ya se encuentra registrado.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2:8"/>
                      </a:ext>
                    </a:extLst>
                  </a:tcPr>
                </a:tc>
              </a:tr>
              <a:tr h="1091975">
                <a:tc vMerge="1"/>
                <a:tc vMerge="1"/>
                <a:tc vMerge="1"/>
                <a:tc vMerge="1"/>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2</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3: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Producto agregado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3: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Cuando al ejecutar la búsqueda no se encuentra el producto, se agregará.</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3: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sobre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3: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Producto añadido a la lista con éxito.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84:3:8"/>
                      </a:ext>
                    </a:extLs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89b503421_1_15"/>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graphicFrame>
        <p:nvGraphicFramePr>
          <p:cNvPr id="190" name="Google Shape;190;g1589b503421_1_15"/>
          <p:cNvGraphicFramePr/>
          <p:nvPr/>
        </p:nvGraphicFramePr>
        <p:xfrm>
          <a:off x="65725" y="1125685"/>
          <a:ext cx="3000000" cy="3000000"/>
        </p:xfrm>
        <a:graphic>
          <a:graphicData uri="http://schemas.openxmlformats.org/drawingml/2006/table">
            <a:tbl>
              <a:tblPr>
                <a:noFill/>
                <a:tableStyleId>{59CC0665-5182-491E-A0A9-75424E80B0B4}</a:tableStyleId>
              </a:tblPr>
              <a:tblGrid>
                <a:gridCol w="684625"/>
                <a:gridCol w="672700"/>
                <a:gridCol w="677925"/>
                <a:gridCol w="787600"/>
                <a:gridCol w="628350"/>
                <a:gridCol w="1059750"/>
                <a:gridCol w="1791250"/>
                <a:gridCol w="787775"/>
                <a:gridCol w="1922550"/>
              </a:tblGrid>
              <a:tr h="417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0:0"/>
                      </a:ext>
                    </a:extLst>
                  </a:tcPr>
                </a:tc>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Enunciado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0:1"/>
                      </a:ext>
                    </a:extLst>
                  </a:tcPr>
                </a:tc>
                <a:tc hMerge="1"/>
                <a:tc hMerge="1"/>
                <a:tc hMerge="1"/>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Criterios de aceptación</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0:5"/>
                      </a:ext>
                    </a:extLst>
                  </a:tcPr>
                </a:tc>
                <a:tc hMerge="1"/>
                <a:tc hMerge="1"/>
                <a:tc hMerge="1"/>
              </a:tr>
              <a:tr h="995375">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Identificador (ID)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0"/>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Rol</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1"/>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Característica / Funcionalidad</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2"/>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Razón / Resultado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Número (#) de escenario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 de aceptación (Título)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Contexto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Evento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Resultado / Comportamiento esperado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0:1:8"/>
                      </a:ext>
                    </a:extLst>
                  </a:tcPr>
                </a:tc>
              </a:tr>
              <a:tr h="794700">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TP-005</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0"/>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Vendedor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1"/>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momento de iniciar la venta se consulta el producto.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2"/>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Conocer la existencia del producto.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Existe el producto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ejecutar la búsqueda está registrado en el sistema.</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Si hay unidades disponibles.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2:8"/>
                      </a:ext>
                    </a:extLst>
                  </a:tcPr>
                </a:tc>
              </a:tr>
              <a:tr h="794700">
                <a:tc vMerge="1"/>
                <a:tc vMerge="1"/>
                <a:tc vMerge="1"/>
                <a:tc vMerge="1"/>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2</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3: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Existe pero no está registrado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3: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ejecutar la búsqueda está registrado pero no hay unidades.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3: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3: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Si está registrado pero no hay unidades.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3:8"/>
                      </a:ext>
                    </a:extLst>
                  </a:tcPr>
                </a:tc>
              </a:tr>
              <a:tr h="794700">
                <a:tc vMerge="1"/>
                <a:tc vMerge="1"/>
                <a:tc vMerge="1"/>
                <a:tc vMerge="1"/>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3</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4: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No existe el producto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4: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ejecutar la búsqueda no se encuentra el producto.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4: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4: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No se encuentran unidades registradas.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0:4:8"/>
                      </a:ext>
                    </a:extLs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589b503421_1_29"/>
          <p:cNvSpPr txBox="1"/>
          <p:nvPr/>
        </p:nvSpPr>
        <p:spPr>
          <a:xfrm>
            <a:off x="382868" y="249495"/>
            <a:ext cx="601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Historias de Usuario</a:t>
            </a:r>
            <a:endParaRPr b="1" i="0" sz="3600" u="none" cap="none" strike="noStrike">
              <a:solidFill>
                <a:schemeClr val="lt1"/>
              </a:solidFill>
              <a:latin typeface="Calibri"/>
              <a:ea typeface="Calibri"/>
              <a:cs typeface="Calibri"/>
              <a:sym typeface="Calibri"/>
            </a:endParaRPr>
          </a:p>
        </p:txBody>
      </p:sp>
      <p:graphicFrame>
        <p:nvGraphicFramePr>
          <p:cNvPr id="196" name="Google Shape;196;g1589b503421_1_29"/>
          <p:cNvGraphicFramePr/>
          <p:nvPr/>
        </p:nvGraphicFramePr>
        <p:xfrm>
          <a:off x="49338" y="1379500"/>
          <a:ext cx="3000000" cy="3000000"/>
        </p:xfrm>
        <a:graphic>
          <a:graphicData uri="http://schemas.openxmlformats.org/drawingml/2006/table">
            <a:tbl>
              <a:tblPr>
                <a:noFill/>
                <a:tableStyleId>{59CC0665-5182-491E-A0A9-75424E80B0B4}</a:tableStyleId>
              </a:tblPr>
              <a:tblGrid>
                <a:gridCol w="687100"/>
                <a:gridCol w="611675"/>
                <a:gridCol w="753050"/>
                <a:gridCol w="781300"/>
                <a:gridCol w="630625"/>
                <a:gridCol w="1063600"/>
                <a:gridCol w="1797775"/>
                <a:gridCol w="790650"/>
                <a:gridCol w="1929550"/>
              </a:tblGrid>
              <a:tr h="3982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0:0"/>
                      </a:ext>
                    </a:extLst>
                  </a:tcPr>
                </a:tc>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Enunciado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0:1"/>
                      </a:ext>
                    </a:extLst>
                  </a:tcPr>
                </a:tc>
                <a:tc hMerge="1"/>
                <a:tc hMerge="1"/>
                <a:tc hMerge="1"/>
                <a:tc gridSpan="4">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Criterios de aceptación</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0:5"/>
                      </a:ext>
                    </a:extLst>
                  </a:tcPr>
                </a:tc>
                <a:tc hMerge="1"/>
                <a:tc hMerge="1"/>
                <a:tc hMerge="1"/>
              </a:tr>
              <a:tr h="949775">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Identificador (ID) de la historia</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0"/>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Rol</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1"/>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Característica / Funcionalidad</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2"/>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Razón / Resultado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Número (#) de escenario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Criterio de aceptación (Título)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Contexto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Evento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solidFill>
                            <a:srgbClr val="FFFFFF"/>
                          </a:solidFill>
                          <a:latin typeface="Calibri"/>
                          <a:ea typeface="Calibri"/>
                          <a:cs typeface="Calibri"/>
                          <a:sym typeface="Calibri"/>
                        </a:rPr>
                        <a:t>Resultado / Comportamiento esperado</a:t>
                      </a:r>
                      <a:endParaRPr sz="1100" u="none" cap="none" strike="noStrike">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F497D"/>
                    </a:solidFill>
                    <a:extLst>
                      <a:ext uri="http://customooxmlschemas.google.com/">
                        <go:slidesCustomData xmlns:go="http://customooxmlschemas.google.com/" cellId="196:1:8"/>
                      </a:ext>
                    </a:extLst>
                  </a:tcPr>
                </a:tc>
              </a:tr>
              <a:tr h="758300">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TP-010</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0"/>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Vendedor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1"/>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El vendedor necesita consultar a los clientes registrados.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2"/>
                      </a:ext>
                    </a:extLst>
                  </a:tcPr>
                </a:tc>
                <a:tc rowSpan="3">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Con la finalidad de consultar los clientes registrados.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3"/>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1</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Se consultará la existencia del cliente</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Se hace una consulta de la existencia de los clientes.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Se mostrará el cliente consultado.</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2:8"/>
                      </a:ext>
                    </a:extLst>
                  </a:tcPr>
                </a:tc>
              </a:tr>
              <a:tr h="758300">
                <a:tc vMerge="1"/>
                <a:tc vMerge="1"/>
                <a:tc vMerge="1"/>
                <a:tc vMerge="1"/>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2</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3: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No habrá existencia del cliente</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3: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El cliente no estará registrado en el sistema.</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3: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3: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el cliente no se encuentra registrado en el sistema.</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3:8"/>
                      </a:ext>
                    </a:extLst>
                  </a:tcPr>
                </a:tc>
              </a:tr>
              <a:tr h="758300">
                <a:tc vMerge="1"/>
                <a:tc vMerge="1"/>
                <a:tc vMerge="1"/>
                <a:tc vMerge="1"/>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3</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4:4"/>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Fallo al consultar la existencia del cliente</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4:5"/>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Los datos para realizar la consulta del cliente son incorrectos o insuficientes.</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4:6"/>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Al hacer clic en el botón consultar</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4:7"/>
                      </a:ext>
                    </a:extLst>
                  </a:tcPr>
                </a:tc>
                <a:tc>
                  <a:txBody>
                    <a:bodyPr/>
                    <a:lstStyle/>
                    <a:p>
                      <a:pPr indent="0" lvl="0" marL="0" marR="0" rtl="0" algn="ctr">
                        <a:lnSpc>
                          <a:spcPct val="115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Mensaje: La información registrada es insuficiente o incorrecta.</a:t>
                      </a:r>
                      <a:endParaRPr sz="1100" u="none" cap="none" strike="noStrike">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96:4:8"/>
                      </a:ext>
                    </a:extLst>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Requerimientos del Sistema</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Funcionales</a:t>
            </a:r>
            <a:endParaRPr b="0" i="0" sz="1400" u="none" cap="none" strike="noStrike">
              <a:solidFill>
                <a:srgbClr val="000000"/>
              </a:solidFill>
              <a:latin typeface="Arial"/>
              <a:ea typeface="Arial"/>
              <a:cs typeface="Arial"/>
              <a:sym typeface="Arial"/>
            </a:endParaRPr>
          </a:p>
        </p:txBody>
      </p:sp>
      <p:pic>
        <p:nvPicPr>
          <p:cNvPr id="207" name="Google Shape;207;p21"/>
          <p:cNvPicPr preferRelativeResize="0"/>
          <p:nvPr/>
        </p:nvPicPr>
        <p:blipFill rotWithShape="1">
          <a:blip r:embed="rId3">
            <a:alphaModFix/>
          </a:blip>
          <a:srcRect b="0" l="0" r="0" t="0"/>
          <a:stretch/>
        </p:blipFill>
        <p:spPr>
          <a:xfrm>
            <a:off x="1657400" y="1139675"/>
            <a:ext cx="5829176" cy="40038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Requisitos No Funcionales</a:t>
            </a:r>
            <a:endParaRPr b="0" i="0" sz="1400" u="none" cap="none" strike="noStrike">
              <a:solidFill>
                <a:srgbClr val="000000"/>
              </a:solidFill>
              <a:latin typeface="Arial"/>
              <a:ea typeface="Arial"/>
              <a:cs typeface="Arial"/>
              <a:sym typeface="Arial"/>
            </a:endParaRPr>
          </a:p>
        </p:txBody>
      </p:sp>
      <p:pic>
        <p:nvPicPr>
          <p:cNvPr id="213" name="Google Shape;213;p22"/>
          <p:cNvPicPr preferRelativeResize="0"/>
          <p:nvPr/>
        </p:nvPicPr>
        <p:blipFill rotWithShape="1">
          <a:blip r:embed="rId3">
            <a:alphaModFix/>
          </a:blip>
          <a:srcRect b="0" l="0" r="0" t="0"/>
          <a:stretch/>
        </p:blipFill>
        <p:spPr>
          <a:xfrm>
            <a:off x="1121350" y="1048225"/>
            <a:ext cx="6901296" cy="4095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Planteamiento del Problema</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1516950" y="1387575"/>
            <a:ext cx="6225600" cy="3386700"/>
          </a:xfrm>
          <a:prstGeom prst="rect">
            <a:avLst/>
          </a:prstGeom>
          <a:noFill/>
          <a:ln>
            <a:noFill/>
          </a:ln>
        </p:spPr>
        <p:txBody>
          <a:bodyPr anchorCtr="0" anchor="t" bIns="45700" lIns="91425" spcFirstLastPara="1" rIns="91425" wrap="square" tIns="45700">
            <a:spAutoFit/>
          </a:bodyPr>
          <a:lstStyle/>
          <a:p>
            <a:pPr indent="0" lvl="0" marL="0" marR="381000" rtl="0" algn="just">
              <a:lnSpc>
                <a:spcPct val="99000"/>
              </a:lnSpc>
              <a:spcBef>
                <a:spcPts val="11200"/>
              </a:spcBef>
              <a:spcAft>
                <a:spcPts val="0"/>
              </a:spcAft>
              <a:buClr>
                <a:schemeClr val="dk1"/>
              </a:buClr>
              <a:buSzPts val="1100"/>
              <a:buFont typeface="Arial"/>
              <a:buNone/>
            </a:pPr>
            <a:r>
              <a:rPr b="1" lang="es-ES" sz="1800">
                <a:solidFill>
                  <a:srgbClr val="3F3F3F"/>
                </a:solidFill>
                <a:latin typeface="Calibri"/>
                <a:ea typeface="Calibri"/>
                <a:cs typeface="Calibri"/>
                <a:sym typeface="Calibri"/>
              </a:rPr>
              <a:t>La empresa de calzado PinCop, se dedica a la venta de tenis al por mayor y al detal, el problema que esta enfrenta es cómo mejorar la gestión de su inventario para evitar la acumulación excesiva de stock y garantizar que los niveles de inventario correspondan con las ventas. La empresa necesita determinar si el problema se debe a una falta con los problemas en la cadena de suministro, una gestión ineficiente del inventario o una combinación de estos factores. Además, PinCop deberá encontrar formas de optimizar su inventario y reducir los costos asociados con el almacenamiento y la gestión del stock.  </a:t>
            </a:r>
            <a:endParaRPr b="1"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nvSpPr>
        <p:spPr>
          <a:xfrm>
            <a:off x="2474259" y="2206843"/>
            <a:ext cx="387228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Justificación del Proyecto</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83" name="Google Shape;83;p8"/>
          <p:cNvSpPr txBox="1"/>
          <p:nvPr/>
        </p:nvSpPr>
        <p:spPr>
          <a:xfrm>
            <a:off x="2217299" y="1577524"/>
            <a:ext cx="4709400" cy="286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s-ES" sz="1800" u="none" cap="none" strike="noStrike">
                <a:solidFill>
                  <a:srgbClr val="3F3F3F"/>
                </a:solidFill>
                <a:latin typeface="Calibri"/>
                <a:ea typeface="Calibri"/>
                <a:cs typeface="Calibri"/>
                <a:sym typeface="Calibri"/>
              </a:rPr>
              <a:t>El sistema de información VT (Tenispincop) propuesto para la empresa PinCop apoya los registros, gestión de ventas, organización y control del material del stock, facilitando que se tenga una información precisa al generar informes, lo cuál será más fácil para el vendedor realizar una venta, el distribuidor lleva productos en consignación y se maneja un inventario de estos productos en consignación.</a:t>
            </a:r>
            <a:endParaRPr b="1" i="0" sz="18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txBox="1"/>
          <p:nvPr/>
        </p:nvSpPr>
        <p:spPr>
          <a:xfrm>
            <a:off x="2474259" y="2206843"/>
            <a:ext cx="3872283"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rgbClr val="3F3F3F"/>
                </a:solidFill>
                <a:latin typeface="Calibri"/>
                <a:ea typeface="Calibri"/>
                <a:cs typeface="Calibri"/>
                <a:sym typeface="Calibri"/>
              </a:rPr>
              <a:t>Objetivos</a:t>
            </a:r>
            <a:endParaRPr b="1" i="0" sz="40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p:txBody>
      </p:sp>
      <p:sp>
        <p:nvSpPr>
          <p:cNvPr id="94" name="Google Shape;94;p10"/>
          <p:cNvSpPr txBox="1"/>
          <p:nvPr/>
        </p:nvSpPr>
        <p:spPr>
          <a:xfrm>
            <a:off x="1504750" y="1694400"/>
            <a:ext cx="5417100" cy="2289300"/>
          </a:xfrm>
          <a:prstGeom prst="rect">
            <a:avLst/>
          </a:prstGeom>
          <a:noFill/>
          <a:ln>
            <a:noFill/>
          </a:ln>
        </p:spPr>
        <p:txBody>
          <a:bodyPr anchorCtr="0" anchor="t" bIns="45700" lIns="91425" spcFirstLastPara="1" rIns="91425" wrap="square" tIns="45700">
            <a:spAutoFit/>
          </a:bodyPr>
          <a:lstStyle/>
          <a:p>
            <a:pPr indent="-342900" lvl="0" marL="457200" marR="711200" rtl="0" algn="just">
              <a:lnSpc>
                <a:spcPct val="99000"/>
              </a:lnSpc>
              <a:spcBef>
                <a:spcPts val="11200"/>
              </a:spcBef>
              <a:spcAft>
                <a:spcPts val="0"/>
              </a:spcAft>
              <a:buClr>
                <a:srgbClr val="3F3F3F"/>
              </a:buClr>
              <a:buSzPts val="1800"/>
              <a:buFont typeface="Calibri"/>
              <a:buChar char="●"/>
            </a:pPr>
            <a:r>
              <a:rPr b="1" lang="es-ES" sz="1800">
                <a:solidFill>
                  <a:srgbClr val="3F3F3F"/>
                </a:solidFill>
                <a:latin typeface="Calibri"/>
                <a:ea typeface="Calibri"/>
                <a:cs typeface="Calibri"/>
                <a:sym typeface="Calibri"/>
              </a:rPr>
              <a:t>Desarrollar un software, para la empresa TPC (Tenis PinCop), que  opta por convertirse en una marca líder en la venta de calzado en línea, ofreciendo productos de alta -calidad, una experiencia de compra excepcional y como meta el aumento de rentabilidad de la empresa .</a:t>
            </a:r>
            <a:endParaRPr b="1" i="0" sz="1800" u="none" cap="none" strike="noStrike">
              <a:solidFill>
                <a:srgbClr val="40404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0404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Objetivo Específicos</a:t>
            </a:r>
            <a:endParaRPr b="0" i="0" sz="1400" u="none" cap="none" strike="noStrike">
              <a:solidFill>
                <a:srgbClr val="000000"/>
              </a:solidFill>
              <a:latin typeface="Arial"/>
              <a:ea typeface="Arial"/>
              <a:cs typeface="Arial"/>
              <a:sym typeface="Arial"/>
            </a:endParaRPr>
          </a:p>
        </p:txBody>
      </p:sp>
      <p:sp>
        <p:nvSpPr>
          <p:cNvPr id="100" name="Google Shape;100;p11"/>
          <p:cNvSpPr txBox="1"/>
          <p:nvPr/>
        </p:nvSpPr>
        <p:spPr>
          <a:xfrm>
            <a:off x="1846725" y="1693250"/>
            <a:ext cx="5266500" cy="25860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Realizar un registro de las ventas por medio del sistema de información.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Facilitar el ingreso de los datos de los clientes para la realización de las entregas.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Facilitar el manejo del inventario, identificando el stock de tenis.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Ejecutar las funciones de administrador, para la gestión del sistema.</a:t>
            </a:r>
            <a:endParaRPr sz="1800">
              <a:solidFill>
                <a:srgbClr val="40404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04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