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ihLFJa+9A6DPeSy8QNFOcPIxst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37C87B-F81A-4DDA-A4BA-8A37A287BACF}">
  <a:tblStyle styleId="{F837C87B-F81A-4DDA-A4BA-8A37A287BAC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DEEE8"/>
          </a:solidFill>
        </a:fill>
      </a:tcStyle>
    </a:wholeTbl>
    <a:band1H>
      <a:tcTxStyle b="off" i="off"/>
      <a:tcStyle>
        <a:fill>
          <a:solidFill>
            <a:srgbClr val="FCDCCE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CDCCE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 b="off" i="off"/>
    </a:neCell>
    <a:nwCell>
      <a:tcTxStyle b="off" i="off"/>
    </a:nwCell>
  </a:tblStyle>
  <a:tblStyle styleId="{BF4D9C5E-421C-4090-82D5-05B9295E422A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accent6">
              <a:alpha val="20000"/>
            </a:schemeClr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accent6">
              <a:alpha val="20000"/>
            </a:scheme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09d23a5b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09d23a5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09d23a5bf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409d23a5b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09d23a5bf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409d23a5b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95293720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59529372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12" name="Google Shape;1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14" name="Google Shape;1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16" name="Google Shape;1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18" name="Google Shape;1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20" name="Google Shape;2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+textura.png" id="22" name="Google Shape;2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>
  <p:cSld name="Sólo el títul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naranja.png" id="24" name="Google Shape;2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8" name="Google Shape;28;p27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2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8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6" name="Google Shape;36;p2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uc80XDcY2gE" TargetMode="External"/><Relationship Id="rId4" Type="http://schemas.openxmlformats.org/officeDocument/2006/relationships/image" Target="../media/image14.jpg"/><Relationship Id="rId5" Type="http://schemas.openxmlformats.org/officeDocument/2006/relationships/hyperlink" Target="http://www.youtube.com/watch?v=63t9l1O8Qsg" TargetMode="External"/><Relationship Id="rId6" Type="http://schemas.openxmlformats.org/officeDocument/2006/relationships/image" Target="../media/image2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18.png"/><Relationship Id="rId7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6040068" y="667383"/>
            <a:ext cx="27570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Nombre </a:t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Gaes 1</a:t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Tecnisuelos pavimentos y concretos  </a:t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564204" y="2009800"/>
            <a:ext cx="36816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Mateo Prieto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Jhonatan Torres 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Tatiana Marin 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Santiago Velazco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Manuel Duarte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/>
          <p:nvPr/>
        </p:nvSpPr>
        <p:spPr>
          <a:xfrm>
            <a:off x="428017" y="252918"/>
            <a:ext cx="54694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Recolección de información: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1" name="Google Shape;111;p12"/>
          <p:cNvGraphicFramePr/>
          <p:nvPr/>
        </p:nvGraphicFramePr>
        <p:xfrm>
          <a:off x="1817252" y="10754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{F837C87B-F81A-4DDA-A4BA-8A37A287BACF}</a:tableStyleId>
              </a:tblPr>
              <a:tblGrid>
                <a:gridCol w="5225475"/>
              </a:tblGrid>
              <a:tr h="52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Ficha técnica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432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2" name="Google Shape;112;p12"/>
          <p:cNvGraphicFramePr/>
          <p:nvPr/>
        </p:nvGraphicFramePr>
        <p:xfrm>
          <a:off x="1817240" y="15239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{BF4D9C5E-421C-4090-82D5-05B9295E422A}</a:tableStyleId>
              </a:tblPr>
              <a:tblGrid>
                <a:gridCol w="2590350"/>
                <a:gridCol w="2590350"/>
              </a:tblGrid>
              <a:tr h="50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s-CO" sz="1400" u="none" cap="none" strike="noStrike"/>
                        <a:t>TecniSuelos Pavimentos y Concretos </a:t>
                      </a:r>
                      <a:endParaRPr b="0" sz="1400" u="none" cap="none" strike="noStrike"/>
                    </a:p>
                  </a:txBody>
                  <a:tcPr marT="45725" marB="45725" marR="91450" marL="91450"/>
                </a:tc>
              </a:tr>
              <a:tr h="50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Razón social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400" u="none" cap="none" strike="noStrike"/>
                        <a:t>TecniSuelos Pavimentos y Concretos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5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Domicilio social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400" u="none" cap="none" strike="noStrike"/>
                        <a:t>Cl 23 #127-8 HB - Fontibon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78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Teléfono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400" u="none" cap="none" strike="noStrike"/>
                        <a:t>+57 300 8667602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782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Email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400" u="none" cap="none" strike="noStrike"/>
                        <a:t>wlaboratorios@gmail.com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400" u="none" cap="none" strike="noStrike"/>
                        <a:t>tecnisueloswlaboratorios2@gmail.com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0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Servicios principales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400" u="none" cap="none" strike="noStrike"/>
                        <a:t>Proveer ensayos de laboratorio (pruebas de suelo)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CO" sz="1400" u="none" cap="none" strike="noStrike"/>
                        <a:t>Persona de contacto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400" u="none" cap="none" strike="noStrike"/>
                        <a:t>Camilo Pintor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/>
          <p:nvPr/>
        </p:nvSpPr>
        <p:spPr>
          <a:xfrm>
            <a:off x="428040" y="252925"/>
            <a:ext cx="7667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Técnicas de E-licitación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3" title="Entrevista a Camilo Pintor TECNISUELOS Pavimentos y Concretos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2175" y="2342863"/>
            <a:ext cx="2577826" cy="19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3" title="Instalaciones (TECNISUELOS pavimentos y concretos)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3700" y="2363913"/>
            <a:ext cx="2521650" cy="189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3"/>
          <p:cNvSpPr txBox="1"/>
          <p:nvPr/>
        </p:nvSpPr>
        <p:spPr>
          <a:xfrm>
            <a:off x="184000" y="1192325"/>
            <a:ext cx="36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técnica que implementamos fue entrevista.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3"/>
          <p:cNvSpPr txBox="1"/>
          <p:nvPr/>
        </p:nvSpPr>
        <p:spPr>
          <a:xfrm>
            <a:off x="4482175" y="4276225"/>
            <a:ext cx="36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Entrevista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3"/>
          <p:cNvSpPr txBox="1"/>
          <p:nvPr/>
        </p:nvSpPr>
        <p:spPr>
          <a:xfrm>
            <a:off x="488800" y="1497125"/>
            <a:ext cx="36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técnica que implementamos fue entrevista.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569900" y="4276225"/>
            <a:ext cx="362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Infraestructura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409d23a5bf_0_5"/>
          <p:cNvPicPr preferRelativeResize="0"/>
          <p:nvPr/>
        </p:nvPicPr>
        <p:blipFill rotWithShape="1">
          <a:blip r:embed="rId3">
            <a:alphaModFix/>
          </a:blip>
          <a:srcRect b="18685" l="0" r="704" t="0"/>
          <a:stretch/>
        </p:blipFill>
        <p:spPr>
          <a:xfrm>
            <a:off x="1552575" y="1496625"/>
            <a:ext cx="5996424" cy="25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1409d23a5bf_0_11"/>
          <p:cNvPicPr preferRelativeResize="0"/>
          <p:nvPr/>
        </p:nvPicPr>
        <p:blipFill rotWithShape="1">
          <a:blip r:embed="rId3">
            <a:alphaModFix/>
          </a:blip>
          <a:srcRect b="0" l="0" r="0" t="31511"/>
          <a:stretch/>
        </p:blipFill>
        <p:spPr>
          <a:xfrm>
            <a:off x="1552575" y="1598950"/>
            <a:ext cx="6038850" cy="266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1409d23a5bf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575" y="1468325"/>
            <a:ext cx="60388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/>
        </p:nvSpPr>
        <p:spPr>
          <a:xfrm>
            <a:off x="428017" y="252918"/>
            <a:ext cx="44477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procesos: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0749"/>
            <a:ext cx="8839200" cy="3059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/>
        </p:nvSpPr>
        <p:spPr>
          <a:xfrm>
            <a:off x="428017" y="252918"/>
            <a:ext cx="51193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Casos de uso de alto nivel: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8750" y="973800"/>
            <a:ext cx="6334424" cy="43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952937202_0_5"/>
          <p:cNvSpPr txBox="1"/>
          <p:nvPr/>
        </p:nvSpPr>
        <p:spPr>
          <a:xfrm>
            <a:off x="428017" y="252918"/>
            <a:ext cx="5119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Historia de usuario 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g15952937202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00" y="2264768"/>
            <a:ext cx="8839198" cy="957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/>
        </p:nvSpPr>
        <p:spPr>
          <a:xfrm>
            <a:off x="519441" y="266968"/>
            <a:ext cx="478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Requisitos Funcionales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525" y="2961850"/>
            <a:ext cx="8839200" cy="388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6"/>
          <p:cNvSpPr txBox="1"/>
          <p:nvPr/>
        </p:nvSpPr>
        <p:spPr>
          <a:xfrm>
            <a:off x="205825" y="936175"/>
            <a:ext cx="28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Inventario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825" y="3723600"/>
            <a:ext cx="8839200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 txBox="1"/>
          <p:nvPr/>
        </p:nvSpPr>
        <p:spPr>
          <a:xfrm>
            <a:off x="205825" y="1737451"/>
            <a:ext cx="28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Cartera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241225" y="2538726"/>
            <a:ext cx="28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Cronograma de actividades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205825" y="3350263"/>
            <a:ext cx="28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Informe de laboratorio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241225" y="4123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Pruebas de campo 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5825" y="4558075"/>
            <a:ext cx="8874601" cy="43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1225" y="1244100"/>
            <a:ext cx="8874601" cy="6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1225" y="2074913"/>
            <a:ext cx="8874605" cy="5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/>
        </p:nvSpPr>
        <p:spPr>
          <a:xfrm>
            <a:off x="428017" y="252918"/>
            <a:ext cx="61180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Requerimientos no funcionales: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369975" y="1180200"/>
            <a:ext cx="7636500" cy="39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088" y="1287875"/>
            <a:ext cx="8885826" cy="34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/>
          <p:nvPr/>
        </p:nvSpPr>
        <p:spPr>
          <a:xfrm>
            <a:off x="291830" y="1638552"/>
            <a:ext cx="821014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CO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Formulación del proyecto:</a:t>
            </a:r>
            <a:endParaRPr b="1" i="0" sz="5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"/>
          <p:cNvSpPr txBox="1"/>
          <p:nvPr/>
        </p:nvSpPr>
        <p:spPr>
          <a:xfrm>
            <a:off x="428017" y="252918"/>
            <a:ext cx="563667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problema: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4"/>
          <p:cNvSpPr txBox="1"/>
          <p:nvPr/>
        </p:nvSpPr>
        <p:spPr>
          <a:xfrm>
            <a:off x="616950" y="1674875"/>
            <a:ext cx="7910100" cy="3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s-CO" sz="17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“Tecnisuelos pavimentos y concretos” </a:t>
            </a:r>
            <a:r>
              <a:rPr lang="es-CO" sz="17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 una empresa que se encarga de proveer ensayos de laboratorio para mejorar la calidad de las obras </a:t>
            </a:r>
            <a:r>
              <a:rPr lang="es-CO" sz="17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públicas</a:t>
            </a:r>
            <a:r>
              <a:rPr lang="es-CO" sz="17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El problema nace </a:t>
            </a:r>
            <a:r>
              <a:rPr b="0" i="0" lang="es-CO" sz="17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 un carente sistema de información donde se pueda unificar tod</a:t>
            </a:r>
            <a:r>
              <a:rPr lang="es-CO" sz="17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las</a:t>
            </a:r>
            <a:r>
              <a:rPr b="0" i="0" lang="es-CO" sz="17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s-CO" sz="17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actividades </a:t>
            </a:r>
            <a:r>
              <a:rPr b="0" i="0" lang="es-CO" sz="17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del negocio,</a:t>
            </a:r>
            <a:r>
              <a:rPr lang="es-CO" sz="17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</a:t>
            </a:r>
            <a:r>
              <a:rPr b="0" i="0" lang="es-CO" sz="17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ierta información se trabaja clásicamente</a:t>
            </a:r>
            <a:r>
              <a:rPr lang="es-CO" sz="17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i="0" lang="es-CO" sz="17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CO" sz="17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b="0" i="0" lang="es-CO" sz="17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sto genera una inconformidad debido a tiempos de ejecución largos, la generación de reportes lleva días y adicionalmente se puede ver comprometida por actores externos</a:t>
            </a:r>
            <a:r>
              <a:rPr lang="es-CO" sz="17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/>
          <p:nvPr/>
        </p:nvSpPr>
        <p:spPr>
          <a:xfrm>
            <a:off x="428017" y="252918"/>
            <a:ext cx="25801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Justificación: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568500" y="1961875"/>
            <a:ext cx="8007000" cy="17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CO" sz="17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Requieren de un sistema el cual les permita administrar la información que entregan a los usuarios de una forma fácil, rápida y segura. </a:t>
            </a:r>
            <a:endParaRPr b="0" i="0" sz="1700" u="none" cap="none" strike="noStrike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s-CO" sz="17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Adicionalmente mantener un control total de todos sus proyectos regulados por invias y el IDU. Ya que estos requieren de protocolos o normativas que varían según la regulación.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/>
        </p:nvSpPr>
        <p:spPr>
          <a:xfrm>
            <a:off x="428017" y="252918"/>
            <a:ext cx="33977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general: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6"/>
          <p:cNvSpPr txBox="1"/>
          <p:nvPr/>
        </p:nvSpPr>
        <p:spPr>
          <a:xfrm>
            <a:off x="441175" y="1398850"/>
            <a:ext cx="78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6"/>
          <p:cNvSpPr txBox="1"/>
          <p:nvPr/>
        </p:nvSpPr>
        <p:spPr>
          <a:xfrm>
            <a:off x="516500" y="1947650"/>
            <a:ext cx="79197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CO" sz="17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 problema</a:t>
            </a:r>
            <a:r>
              <a:rPr lang="es-CO" sz="17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CO" sz="17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nace de un carente sistema de información donde se pueda unificar todas las actividades del negocio </a:t>
            </a:r>
            <a:r>
              <a:rPr b="0" i="0" lang="es-CO" sz="17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 presenta actualmente la empresa </a:t>
            </a:r>
            <a:r>
              <a:rPr b="1" lang="es-CO" sz="17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b="1" i="0" lang="es-CO" sz="17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TecniSuelos</a:t>
            </a:r>
            <a:r>
              <a:rPr b="1" lang="es-CO" sz="17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s-CO" sz="17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pavimentos y concretos</a:t>
            </a:r>
            <a:r>
              <a:rPr b="1" lang="es-CO" sz="17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”</a:t>
            </a:r>
            <a:r>
              <a:rPr b="0" i="0" lang="es-CO" sz="17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desarrollando un software a la medida el cual incluya los módulos inventarios, cartera, programación de actividades, informes de laboratorio, pruebas en campo y así dar gestión oportuna a sus requerimientos mejorando drásticamente su tiempo de respuesta.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/>
          <p:nvPr/>
        </p:nvSpPr>
        <p:spPr>
          <a:xfrm>
            <a:off x="428017" y="252918"/>
            <a:ext cx="42328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específicos: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7"/>
          <p:cNvSpPr txBox="1"/>
          <p:nvPr/>
        </p:nvSpPr>
        <p:spPr>
          <a:xfrm>
            <a:off x="92725" y="1075900"/>
            <a:ext cx="8815200" cy="3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CO" sz="1700">
                <a:solidFill>
                  <a:schemeClr val="dk1"/>
                </a:solidFill>
              </a:rPr>
              <a:t>Implementar un módulo el cual gestione los recursos tangibles de la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700">
                <a:solidFill>
                  <a:schemeClr val="dk1"/>
                </a:solidFill>
              </a:rPr>
              <a:t>empresa tales como piezas de laboratorio, muestras y la maquinaria que se utilizan en las p</a:t>
            </a:r>
            <a:r>
              <a:rPr lang="es-CO" sz="1700">
                <a:solidFill>
                  <a:schemeClr val="dk1"/>
                </a:solidFill>
              </a:rPr>
              <a:t>ruebas</a:t>
            </a:r>
            <a:r>
              <a:rPr lang="es-CO" sz="1700">
                <a:solidFill>
                  <a:schemeClr val="dk1"/>
                </a:solidFill>
              </a:rPr>
              <a:t> de campo.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CO" sz="1700">
                <a:solidFill>
                  <a:schemeClr val="dk1"/>
                </a:solidFill>
              </a:rPr>
              <a:t> Gestionar las cuentas de los contratos logrando hacer seguimiento.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CO" sz="1700">
                <a:solidFill>
                  <a:schemeClr val="dk1"/>
                </a:solidFill>
              </a:rPr>
              <a:t>Implementar una programación de actividades en las cuales se pueda organizar los tiempos para los trabajos en donde la información de fechas y horarios se pueda ver de forma organizada para visualizar desde cualquier dispositivo.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CO" sz="1700">
                <a:solidFill>
                  <a:schemeClr val="dk1"/>
                </a:solidFill>
              </a:rPr>
              <a:t>Facilitar la gestión de elaboración de laboratorio, tomando las mejores decisiones.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CO" sz="1700">
                <a:solidFill>
                  <a:schemeClr val="dk1"/>
                </a:solidFill>
              </a:rPr>
              <a:t>Implementar un módulo dinámico que se ajuste a cada prueba de campo que se requiera ya sea para estudios de suelos, muestras o pruebas de calidad.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/>
          <p:nvPr/>
        </p:nvSpPr>
        <p:spPr>
          <a:xfrm>
            <a:off x="428017" y="252918"/>
            <a:ext cx="1761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Alcance: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8"/>
          <p:cNvSpPr txBox="1"/>
          <p:nvPr/>
        </p:nvSpPr>
        <p:spPr>
          <a:xfrm>
            <a:off x="509725" y="1180200"/>
            <a:ext cx="8238600" cy="39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Char char="●"/>
            </a:pPr>
            <a:r>
              <a:rPr lang="es-CO" sz="1700">
                <a:solidFill>
                  <a:srgbClr val="202124"/>
                </a:solidFill>
                <a:highlight>
                  <a:schemeClr val="lt1"/>
                </a:highlight>
              </a:rPr>
              <a:t>No se podrá alterar la información reciente antes de 24 horas para mejorar la seguridad de los materiales y recursos que ingresan y salen.</a:t>
            </a:r>
            <a:endParaRPr sz="17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Char char="●"/>
            </a:pPr>
            <a:r>
              <a:rPr lang="es-CO" sz="1700">
                <a:solidFill>
                  <a:srgbClr val="202124"/>
                </a:solidFill>
                <a:highlight>
                  <a:schemeClr val="lt1"/>
                </a:highlight>
              </a:rPr>
              <a:t>Los datos que se almacenen solo pueden ser alterados por personal autorizado para mejorar la seguridad de las finanzas de la empresa</a:t>
            </a:r>
            <a:endParaRPr sz="17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8750"/>
              <a:buChar char="●"/>
            </a:pPr>
            <a:r>
              <a:rPr lang="es-CO" sz="1600">
                <a:solidFill>
                  <a:srgbClr val="202124"/>
                </a:solidFill>
                <a:highlight>
                  <a:schemeClr val="lt1"/>
                </a:highlight>
              </a:rPr>
              <a:t>Los terceros únicamente pueden visualizar la información más no podrán modificarla pues el cronograma de actividades es un dato público para los clientes</a:t>
            </a:r>
            <a:endParaRPr sz="16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647"/>
              <a:buChar char="●"/>
            </a:pPr>
            <a:r>
              <a:rPr lang="es-CO" sz="1700">
                <a:solidFill>
                  <a:srgbClr val="202124"/>
                </a:solidFill>
                <a:highlight>
                  <a:schemeClr val="lt1"/>
                </a:highlight>
              </a:rPr>
              <a:t>Los informes de laboratorio podrán ser editados una única vez, si el laboratorista comete algún error y guarda el informe, debe generar un nuevo informe.</a:t>
            </a:r>
            <a:endParaRPr sz="17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>
                <a:solidFill>
                  <a:srgbClr val="202124"/>
                </a:solidFill>
                <a:highlight>
                  <a:schemeClr val="lt1"/>
                </a:highlight>
              </a:rPr>
              <a:t> </a:t>
            </a:r>
            <a:endParaRPr sz="17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Char char="●"/>
            </a:pPr>
            <a:r>
              <a:rPr lang="es-CO" sz="1600">
                <a:solidFill>
                  <a:srgbClr val="202124"/>
                </a:solidFill>
                <a:highlight>
                  <a:schemeClr val="lt1"/>
                </a:highlight>
              </a:rPr>
              <a:t>Gestiona las pruebas de campo, cuando el formato sea previamente diligenciado no se podrá hacer modificaciones ni actualizaciones después de finalizado.</a:t>
            </a:r>
            <a:endParaRPr sz="16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/>
          <p:nvPr/>
        </p:nvSpPr>
        <p:spPr>
          <a:xfrm>
            <a:off x="428016" y="252918"/>
            <a:ext cx="2401447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Impactos: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0"/>
          <p:cNvSpPr txBox="1"/>
          <p:nvPr/>
        </p:nvSpPr>
        <p:spPr>
          <a:xfrm>
            <a:off x="428016" y="1157475"/>
            <a:ext cx="8000100" cy="20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s-CO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TECNOLÓGICO: </a:t>
            </a:r>
            <a:r>
              <a:rPr b="0" i="0" lang="es-CO" sz="1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Fortalecerá por medio de herramientas tecnológicas la gestión y recolección de datos en la empresa pues el fin es agilizar y monitorizar el proceso de digitalización y tiempo de respuesta.</a:t>
            </a:r>
            <a:r>
              <a:rPr b="0" i="0" lang="es-CO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s-CO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AMBIENTAL: </a:t>
            </a:r>
            <a:r>
              <a:rPr b="0" i="0" lang="es-CO" sz="13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 reducirá en gran medida la utilización de papel en la empresa gracias al almacenamiento de la información en la base de datos y en recursos directamente relacionados con la información digital para así disminuir el impacto ambiental.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s-CO" sz="2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SOCIAL: </a:t>
            </a:r>
            <a:r>
              <a:rPr b="0" i="0" lang="es-CO" sz="13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Tiene un gran desarrollo social porque a través del control de calidad de los materiales usados orientan a que las construcciones cumplan con los mejores estándares de calidad.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s-CO" sz="2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ECONÓMICO: </a:t>
            </a:r>
            <a:r>
              <a:rPr b="0" i="0" lang="es-CO" sz="13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Gracias a la reducción de medios físicos se ahorrarán gastos adicionales generando un impacto positivo en sus finanzas y adicionalmente por medio del software llevará se podrá llevar el manejo de la contabilidad de manera más controlada y precisa.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/>
          <p:nvPr/>
        </p:nvSpPr>
        <p:spPr>
          <a:xfrm>
            <a:off x="291830" y="1638552"/>
            <a:ext cx="88521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4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Soporte recolección de información:</a:t>
            </a:r>
            <a:endParaRPr b="1" i="0" sz="4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1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