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0" roundtripDataSignature="AMtx7mjTUTmhDcHfdQ4lQalbKRbP6dHP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ítulo y objetos">
  <p:cSld name="1_Título y objetos">
    <p:spTree>
      <p:nvGrpSpPr>
        <p:cNvPr id="11" name="Shape 11"/>
        <p:cNvGrpSpPr/>
        <p:nvPr/>
      </p:nvGrpSpPr>
      <p:grpSpPr>
        <a:xfrm>
          <a:off x="0" y="0"/>
          <a:ext cx="0" cy="0"/>
          <a:chOff x="0" y="0"/>
          <a:chExt cx="0" cy="0"/>
        </a:xfrm>
      </p:grpSpPr>
      <p:pic>
        <p:nvPicPr>
          <p:cNvPr descr="portada.png" id="12" name="Google Shape;12;p23"/>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omparación">
  <p:cSld name="9_Comparación">
    <p:spTree>
      <p:nvGrpSpPr>
        <p:cNvPr id="29" name="Shape 29"/>
        <p:cNvGrpSpPr/>
        <p:nvPr/>
      </p:nvGrpSpPr>
      <p:grpSpPr>
        <a:xfrm>
          <a:off x="0" y="0"/>
          <a:ext cx="0" cy="0"/>
          <a:chOff x="0" y="0"/>
          <a:chExt cx="0" cy="0"/>
        </a:xfrm>
      </p:grpSpPr>
      <p:pic>
        <p:nvPicPr>
          <p:cNvPr descr="interna-con-franja.png" id="30" name="Google Shape;30;p36"/>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omparación">
  <p:cSld name="10_Comparación">
    <p:spTree>
      <p:nvGrpSpPr>
        <p:cNvPr id="31" name="Shape 31"/>
        <p:cNvGrpSpPr/>
        <p:nvPr/>
      </p:nvGrpSpPr>
      <p:grpSpPr>
        <a:xfrm>
          <a:off x="0" y="0"/>
          <a:ext cx="0" cy="0"/>
          <a:chOff x="0" y="0"/>
          <a:chExt cx="0" cy="0"/>
        </a:xfrm>
      </p:grpSpPr>
      <p:pic>
        <p:nvPicPr>
          <p:cNvPr descr="interna-con-franja.png" id="32" name="Google Shape;32;p38"/>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omparación">
  <p:cSld name="11_Comparación">
    <p:spTree>
      <p:nvGrpSpPr>
        <p:cNvPr id="33" name="Shape 33"/>
        <p:cNvGrpSpPr/>
        <p:nvPr/>
      </p:nvGrpSpPr>
      <p:grpSpPr>
        <a:xfrm>
          <a:off x="0" y="0"/>
          <a:ext cx="0" cy="0"/>
          <a:chOff x="0" y="0"/>
          <a:chExt cx="0" cy="0"/>
        </a:xfrm>
      </p:grpSpPr>
      <p:pic>
        <p:nvPicPr>
          <p:cNvPr descr="interna-con-franja.png" id="34" name="Google Shape;34;p39"/>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5" name="Shape 35"/>
        <p:cNvGrpSpPr/>
        <p:nvPr/>
      </p:nvGrpSpPr>
      <p:grpSpPr>
        <a:xfrm>
          <a:off x="0" y="0"/>
          <a:ext cx="0" cy="0"/>
          <a:chOff x="0" y="0"/>
          <a:chExt cx="0" cy="0"/>
        </a:xfrm>
      </p:grpSpPr>
      <p:sp>
        <p:nvSpPr>
          <p:cNvPr id="36" name="Google Shape;36;p4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pic>
        <p:nvPicPr>
          <p:cNvPr descr="cierre.png" id="39" name="Google Shape;39;p40"/>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40" name="Shape 40"/>
        <p:cNvGrpSpPr/>
        <p:nvPr/>
      </p:nvGrpSpPr>
      <p:grpSpPr>
        <a:xfrm>
          <a:off x="0" y="0"/>
          <a:ext cx="0" cy="0"/>
          <a:chOff x="0" y="0"/>
          <a:chExt cx="0" cy="0"/>
        </a:xfrm>
      </p:grpSpPr>
      <p:sp>
        <p:nvSpPr>
          <p:cNvPr id="41" name="Google Shape;41;p41"/>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1"/>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43" name="Google Shape;43;p4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46" name="Shape 46"/>
        <p:cNvGrpSpPr/>
        <p:nvPr/>
      </p:nvGrpSpPr>
      <p:grpSpPr>
        <a:xfrm>
          <a:off x="0" y="0"/>
          <a:ext cx="0" cy="0"/>
          <a:chOff x="0" y="0"/>
          <a:chExt cx="0" cy="0"/>
        </a:xfrm>
      </p:grpSpPr>
      <p:sp>
        <p:nvSpPr>
          <p:cNvPr id="47" name="Google Shape;47;p42"/>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2"/>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9" name="Google Shape;49;p4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52" name="Shape 52"/>
        <p:cNvGrpSpPr/>
        <p:nvPr/>
      </p:nvGrpSpPr>
      <p:grpSpPr>
        <a:xfrm>
          <a:off x="0" y="0"/>
          <a:ext cx="0" cy="0"/>
          <a:chOff x="0" y="0"/>
          <a:chExt cx="0" cy="0"/>
        </a:xfrm>
      </p:grpSpPr>
      <p:sp>
        <p:nvSpPr>
          <p:cNvPr id="53" name="Google Shape;53;p43"/>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3"/>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55" name="Google Shape;55;p4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58" name="Shape 58"/>
        <p:cNvGrpSpPr/>
        <p:nvPr/>
      </p:nvGrpSpPr>
      <p:grpSpPr>
        <a:xfrm>
          <a:off x="0" y="0"/>
          <a:ext cx="0" cy="0"/>
          <a:chOff x="0" y="0"/>
          <a:chExt cx="0" cy="0"/>
        </a:xfrm>
      </p:grpSpPr>
      <p:sp>
        <p:nvSpPr>
          <p:cNvPr id="59" name="Google Shape;59;p44"/>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4"/>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1" name="Google Shape;61;p44"/>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2" name="Google Shape;62;p4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65" name="Shape 65"/>
        <p:cNvGrpSpPr/>
        <p:nvPr/>
      </p:nvGrpSpPr>
      <p:grpSpPr>
        <a:xfrm>
          <a:off x="0" y="0"/>
          <a:ext cx="0" cy="0"/>
          <a:chOff x="0" y="0"/>
          <a:chExt cx="0" cy="0"/>
        </a:xfrm>
      </p:grpSpPr>
      <p:sp>
        <p:nvSpPr>
          <p:cNvPr id="66" name="Google Shape;66;p45"/>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5"/>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68" name="Google Shape;68;p45"/>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9" name="Google Shape;69;p45"/>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70" name="Google Shape;70;p45"/>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1" name="Google Shape;71;p4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74" name="Shape 74"/>
        <p:cNvGrpSpPr/>
        <p:nvPr/>
      </p:nvGrpSpPr>
      <p:grpSpPr>
        <a:xfrm>
          <a:off x="0" y="0"/>
          <a:ext cx="0" cy="0"/>
          <a:chOff x="0" y="0"/>
          <a:chExt cx="0" cy="0"/>
        </a:xfrm>
      </p:grpSpPr>
      <p:sp>
        <p:nvSpPr>
          <p:cNvPr id="75" name="Google Shape;75;p46"/>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ación">
  <p:cSld name="1_Comparación">
    <p:spTree>
      <p:nvGrpSpPr>
        <p:cNvPr id="13" name="Shape 13"/>
        <p:cNvGrpSpPr/>
        <p:nvPr/>
      </p:nvGrpSpPr>
      <p:grpSpPr>
        <a:xfrm>
          <a:off x="0" y="0"/>
          <a:ext cx="0" cy="0"/>
          <a:chOff x="0" y="0"/>
          <a:chExt cx="0" cy="0"/>
        </a:xfrm>
      </p:grpSpPr>
      <p:pic>
        <p:nvPicPr>
          <p:cNvPr descr="interna-con-franja.png" id="14" name="Google Shape;14;p24"/>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79" name="Shape 79"/>
        <p:cNvGrpSpPr/>
        <p:nvPr/>
      </p:nvGrpSpPr>
      <p:grpSpPr>
        <a:xfrm>
          <a:off x="0" y="0"/>
          <a:ext cx="0" cy="0"/>
          <a:chOff x="0" y="0"/>
          <a:chExt cx="0" cy="0"/>
        </a:xfrm>
      </p:grpSpPr>
      <p:sp>
        <p:nvSpPr>
          <p:cNvPr id="80" name="Google Shape;80;p47"/>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47"/>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82" name="Google Shape;82;p47"/>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83" name="Google Shape;83;p4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86" name="Shape 86"/>
        <p:cNvGrpSpPr/>
        <p:nvPr/>
      </p:nvGrpSpPr>
      <p:grpSpPr>
        <a:xfrm>
          <a:off x="0" y="0"/>
          <a:ext cx="0" cy="0"/>
          <a:chOff x="0" y="0"/>
          <a:chExt cx="0" cy="0"/>
        </a:xfrm>
      </p:grpSpPr>
      <p:sp>
        <p:nvSpPr>
          <p:cNvPr id="87" name="Google Shape;87;p48"/>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48"/>
          <p:cNvSpPr/>
          <p:nvPr>
            <p:ph idx="2" type="pic"/>
          </p:nvPr>
        </p:nvSpPr>
        <p:spPr>
          <a:xfrm>
            <a:off x="3887391" y="740569"/>
            <a:ext cx="4629150" cy="3655219"/>
          </a:xfrm>
          <a:prstGeom prst="rect">
            <a:avLst/>
          </a:prstGeom>
          <a:noFill/>
          <a:ln>
            <a:noFill/>
          </a:ln>
        </p:spPr>
      </p:sp>
      <p:sp>
        <p:nvSpPr>
          <p:cNvPr id="89" name="Google Shape;89;p48"/>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90" name="Google Shape;90;p4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93" name="Shape 93"/>
        <p:cNvGrpSpPr/>
        <p:nvPr/>
      </p:nvGrpSpPr>
      <p:grpSpPr>
        <a:xfrm>
          <a:off x="0" y="0"/>
          <a:ext cx="0" cy="0"/>
          <a:chOff x="0" y="0"/>
          <a:chExt cx="0" cy="0"/>
        </a:xfrm>
      </p:grpSpPr>
      <p:sp>
        <p:nvSpPr>
          <p:cNvPr id="94" name="Google Shape;94;p49"/>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49"/>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6" name="Google Shape;96;p4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4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99" name="Shape 99"/>
        <p:cNvGrpSpPr/>
        <p:nvPr/>
      </p:nvGrpSpPr>
      <p:grpSpPr>
        <a:xfrm>
          <a:off x="0" y="0"/>
          <a:ext cx="0" cy="0"/>
          <a:chOff x="0" y="0"/>
          <a:chExt cx="0" cy="0"/>
        </a:xfrm>
      </p:grpSpPr>
      <p:sp>
        <p:nvSpPr>
          <p:cNvPr id="100" name="Google Shape;100;p50"/>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50"/>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2" name="Google Shape;102;p5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5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5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spTree>
      <p:nvGrpSpPr>
        <p:cNvPr id="105" name="Shape 105"/>
        <p:cNvGrpSpPr/>
        <p:nvPr/>
      </p:nvGrpSpPr>
      <p:grpSpPr>
        <a:xfrm>
          <a:off x="0" y="0"/>
          <a:ext cx="0" cy="0"/>
          <a:chOff x="0" y="0"/>
          <a:chExt cx="0" cy="0"/>
        </a:xfrm>
      </p:grpSpPr>
      <p:pic>
        <p:nvPicPr>
          <p:cNvPr descr="portada-gobierno.png" id="106" name="Google Shape;106;p51"/>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ncabezado de sección">
  <p:cSld name="1_Encabezado de sección">
    <p:spTree>
      <p:nvGrpSpPr>
        <p:cNvPr id="107" name="Shape 107"/>
        <p:cNvGrpSpPr/>
        <p:nvPr/>
      </p:nvGrpSpPr>
      <p:grpSpPr>
        <a:xfrm>
          <a:off x="0" y="0"/>
          <a:ext cx="0" cy="0"/>
          <a:chOff x="0" y="0"/>
          <a:chExt cx="0" cy="0"/>
        </a:xfrm>
      </p:grpSpPr>
      <p:pic>
        <p:nvPicPr>
          <p:cNvPr descr="interna.png" id="108" name="Google Shape;108;p52"/>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p:cSld name="Sólo el título">
    <p:spTree>
      <p:nvGrpSpPr>
        <p:cNvPr id="109" name="Shape 109"/>
        <p:cNvGrpSpPr/>
        <p:nvPr/>
      </p:nvGrpSpPr>
      <p:grpSpPr>
        <a:xfrm>
          <a:off x="0" y="0"/>
          <a:ext cx="0" cy="0"/>
          <a:chOff x="0" y="0"/>
          <a:chExt cx="0" cy="0"/>
        </a:xfrm>
      </p:grpSpPr>
      <p:pic>
        <p:nvPicPr>
          <p:cNvPr descr="interna-naranja.png" id="110" name="Google Shape;110;p53"/>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mparación">
  <p:cSld name="2_Comparación">
    <p:spTree>
      <p:nvGrpSpPr>
        <p:cNvPr id="15" name="Shape 15"/>
        <p:cNvGrpSpPr/>
        <p:nvPr/>
      </p:nvGrpSpPr>
      <p:grpSpPr>
        <a:xfrm>
          <a:off x="0" y="0"/>
          <a:ext cx="0" cy="0"/>
          <a:chOff x="0" y="0"/>
          <a:chExt cx="0" cy="0"/>
        </a:xfrm>
      </p:grpSpPr>
      <p:pic>
        <p:nvPicPr>
          <p:cNvPr descr="interna-con-franja.png" id="16" name="Google Shape;16;p25"/>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mparación">
  <p:cSld name="3_Comparación">
    <p:spTree>
      <p:nvGrpSpPr>
        <p:cNvPr id="17" name="Shape 17"/>
        <p:cNvGrpSpPr/>
        <p:nvPr/>
      </p:nvGrpSpPr>
      <p:grpSpPr>
        <a:xfrm>
          <a:off x="0" y="0"/>
          <a:ext cx="0" cy="0"/>
          <a:chOff x="0" y="0"/>
          <a:chExt cx="0" cy="0"/>
        </a:xfrm>
      </p:grpSpPr>
      <p:pic>
        <p:nvPicPr>
          <p:cNvPr descr="interna-con-franja.png" id="18" name="Google Shape;18;p26"/>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omparación">
  <p:cSld name="4_Comparación">
    <p:spTree>
      <p:nvGrpSpPr>
        <p:cNvPr id="19" name="Shape 19"/>
        <p:cNvGrpSpPr/>
        <p:nvPr/>
      </p:nvGrpSpPr>
      <p:grpSpPr>
        <a:xfrm>
          <a:off x="0" y="0"/>
          <a:ext cx="0" cy="0"/>
          <a:chOff x="0" y="0"/>
          <a:chExt cx="0" cy="0"/>
        </a:xfrm>
      </p:grpSpPr>
      <p:pic>
        <p:nvPicPr>
          <p:cNvPr descr="interna-con-franja.png" id="20" name="Google Shape;20;p27"/>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omparación">
  <p:cSld name="5_Comparación">
    <p:spTree>
      <p:nvGrpSpPr>
        <p:cNvPr id="21" name="Shape 21"/>
        <p:cNvGrpSpPr/>
        <p:nvPr/>
      </p:nvGrpSpPr>
      <p:grpSpPr>
        <a:xfrm>
          <a:off x="0" y="0"/>
          <a:ext cx="0" cy="0"/>
          <a:chOff x="0" y="0"/>
          <a:chExt cx="0" cy="0"/>
        </a:xfrm>
      </p:grpSpPr>
      <p:pic>
        <p:nvPicPr>
          <p:cNvPr descr="interna-con-franja.png" id="22" name="Google Shape;22;p28"/>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omparación">
  <p:cSld name="6_Comparación">
    <p:spTree>
      <p:nvGrpSpPr>
        <p:cNvPr id="23" name="Shape 23"/>
        <p:cNvGrpSpPr/>
        <p:nvPr/>
      </p:nvGrpSpPr>
      <p:grpSpPr>
        <a:xfrm>
          <a:off x="0" y="0"/>
          <a:ext cx="0" cy="0"/>
          <a:chOff x="0" y="0"/>
          <a:chExt cx="0" cy="0"/>
        </a:xfrm>
      </p:grpSpPr>
      <p:pic>
        <p:nvPicPr>
          <p:cNvPr descr="interna-con-franja.png" id="24" name="Google Shape;24;p30"/>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omparación">
  <p:cSld name="7_Comparación">
    <p:spTree>
      <p:nvGrpSpPr>
        <p:cNvPr id="25" name="Shape 25"/>
        <p:cNvGrpSpPr/>
        <p:nvPr/>
      </p:nvGrpSpPr>
      <p:grpSpPr>
        <a:xfrm>
          <a:off x="0" y="0"/>
          <a:ext cx="0" cy="0"/>
          <a:chOff x="0" y="0"/>
          <a:chExt cx="0" cy="0"/>
        </a:xfrm>
      </p:grpSpPr>
      <p:pic>
        <p:nvPicPr>
          <p:cNvPr descr="interna-con-franja.png" id="26" name="Google Shape;26;p32"/>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omparación">
  <p:cSld name="8_Comparación">
    <p:spTree>
      <p:nvGrpSpPr>
        <p:cNvPr id="27" name="Shape 27"/>
        <p:cNvGrpSpPr/>
        <p:nvPr/>
      </p:nvGrpSpPr>
      <p:grpSpPr>
        <a:xfrm>
          <a:off x="0" y="0"/>
          <a:ext cx="0" cy="0"/>
          <a:chOff x="0" y="0"/>
          <a:chExt cx="0" cy="0"/>
        </a:xfrm>
      </p:grpSpPr>
      <p:pic>
        <p:nvPicPr>
          <p:cNvPr descr="interna-con-franja.png" id="28" name="Google Shape;28;p34"/>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B081">
            <a:alpha val="25490"/>
          </a:srgbClr>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2"/>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CO" sz="3600" u="none" cap="none" strike="noStrike">
                <a:solidFill>
                  <a:schemeClr val="lt1"/>
                </a:solidFill>
                <a:latin typeface="Calibri"/>
                <a:ea typeface="Calibri"/>
                <a:cs typeface="Calibri"/>
                <a:sym typeface="Calibri"/>
              </a:rPr>
              <a:t>Planteamiento del Problema</a:t>
            </a:r>
            <a:endParaRPr b="0" i="0" sz="1400" u="none" cap="none" strike="noStrike">
              <a:solidFill>
                <a:srgbClr val="000000"/>
              </a:solidFill>
              <a:latin typeface="Arial"/>
              <a:ea typeface="Arial"/>
              <a:cs typeface="Arial"/>
              <a:sym typeface="Arial"/>
            </a:endParaRPr>
          </a:p>
        </p:txBody>
      </p:sp>
      <p:sp>
        <p:nvSpPr>
          <p:cNvPr id="116" name="Google Shape;116;p3"/>
          <p:cNvSpPr txBox="1"/>
          <p:nvPr/>
        </p:nvSpPr>
        <p:spPr>
          <a:xfrm>
            <a:off x="382875" y="1367872"/>
            <a:ext cx="8567700" cy="2586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La empresa Zayro disfraces, dedicada a la </a:t>
            </a:r>
            <a:r>
              <a:rPr lang="es-CO" sz="1800">
                <a:solidFill>
                  <a:schemeClr val="dk1"/>
                </a:solidFill>
                <a:latin typeface="Calibri"/>
                <a:ea typeface="Calibri"/>
                <a:cs typeface="Calibri"/>
                <a:sym typeface="Calibri"/>
              </a:rPr>
              <a:t>confección</a:t>
            </a:r>
            <a:r>
              <a:rPr b="0" i="0" lang="es-CO" sz="1800" u="none" cap="none" strike="noStrike">
                <a:solidFill>
                  <a:schemeClr val="dk1"/>
                </a:solidFill>
                <a:latin typeface="Calibri"/>
                <a:ea typeface="Calibri"/>
                <a:cs typeface="Calibri"/>
                <a:sym typeface="Calibri"/>
              </a:rPr>
              <a:t> de disfraces para su alquiler o venta, presenta desaciertos en el manejo de inventario, ya que no cuentan con la organización de la materia prima que recibe el negocio, ni tampoco de sus disfraces disponibles, Se evidencian falencias en el seguimiento de los productos que se alquilan o venden incluyendo la información de los clientes que adquieren dichos servicios, esto genera dificultades a la hora de realizar las facturas, al momento de la elaboración de  disfraces no se tiene en cuenta la cantidad de materia prima utilizada, el tiempo de elaboración con relación a dicho servicio, generando retraso en la producción y entrega del disfraz dando como resultado pérdida para la empresa.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CO" sz="3600" u="none" cap="none" strike="noStrike">
                <a:solidFill>
                  <a:schemeClr val="lt1"/>
                </a:solidFill>
                <a:latin typeface="Calibri"/>
                <a:ea typeface="Calibri"/>
                <a:cs typeface="Calibri"/>
                <a:sym typeface="Calibri"/>
              </a:rPr>
              <a:t>Justificación del Proyecto</a:t>
            </a:r>
            <a:endParaRPr b="0" i="0" sz="1400" u="none" cap="none" strike="noStrike">
              <a:solidFill>
                <a:srgbClr val="000000"/>
              </a:solidFill>
              <a:latin typeface="Arial"/>
              <a:ea typeface="Arial"/>
              <a:cs typeface="Arial"/>
              <a:sym typeface="Arial"/>
            </a:endParaRPr>
          </a:p>
        </p:txBody>
      </p:sp>
      <p:sp>
        <p:nvSpPr>
          <p:cNvPr id="122" name="Google Shape;122;p4"/>
          <p:cNvSpPr txBox="1"/>
          <p:nvPr/>
        </p:nvSpPr>
        <p:spPr>
          <a:xfrm>
            <a:off x="382868" y="1241502"/>
            <a:ext cx="8365800" cy="2308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El sistema de información favorecerá la eficacia del almacenamiento y la gestión de la información de materia prima que ingresa a la empresa y de los productos terminados que dispone la empresa, buscando una optimización los procesos de fabricación al momento de realizar las tareas, registrando las cantidades de materia prima que se gastan evitando pérdidas materiales y de la misma manera almacenará la información de los clientes y los productos a vender o alquilar. Estos módulos contribuirán en el control y optimización en los procesos de fabricación y en la organización de la información de inventario y ventas.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CO" sz="3600" u="none" cap="none" strike="noStrike">
                <a:solidFill>
                  <a:schemeClr val="lt1"/>
                </a:solidFill>
                <a:latin typeface="Calibri"/>
                <a:ea typeface="Calibri"/>
                <a:cs typeface="Calibri"/>
                <a:sym typeface="Calibri"/>
              </a:rPr>
              <a:t>Objetivo General</a:t>
            </a:r>
            <a:endParaRPr b="0" i="0" sz="1400" u="none" cap="none" strike="noStrike">
              <a:solidFill>
                <a:srgbClr val="000000"/>
              </a:solidFill>
              <a:latin typeface="Arial"/>
              <a:ea typeface="Arial"/>
              <a:cs typeface="Arial"/>
              <a:sym typeface="Arial"/>
            </a:endParaRPr>
          </a:p>
        </p:txBody>
      </p:sp>
      <p:sp>
        <p:nvSpPr>
          <p:cNvPr id="128" name="Google Shape;128;p5"/>
          <p:cNvSpPr txBox="1"/>
          <p:nvPr/>
        </p:nvSpPr>
        <p:spPr>
          <a:xfrm>
            <a:off x="483219" y="1323278"/>
            <a:ext cx="8385717" cy="156966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s-CO" sz="2400" u="none" cap="none" strike="noStrike">
                <a:solidFill>
                  <a:schemeClr val="dk1"/>
                </a:solidFill>
                <a:latin typeface="Calibri"/>
                <a:ea typeface="Calibri"/>
                <a:cs typeface="Calibri"/>
                <a:sym typeface="Calibri"/>
              </a:rPr>
              <a:t>Desarrollar un sistema de información, que apoye el control del inventario, la productividad y correcto manejo de las actividades de fabricación y la administración y gestión de información de los clientes y productos de la empresa.</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CO" sz="3600" u="none" cap="none" strike="noStrike">
                <a:solidFill>
                  <a:schemeClr val="lt1"/>
                </a:solidFill>
                <a:latin typeface="Calibri"/>
                <a:ea typeface="Calibri"/>
                <a:cs typeface="Calibri"/>
                <a:sym typeface="Calibri"/>
              </a:rPr>
              <a:t>Objetivo Específicos</a:t>
            </a:r>
            <a:endParaRPr b="0" i="0" sz="1400" u="none" cap="none" strike="noStrike">
              <a:solidFill>
                <a:srgbClr val="000000"/>
              </a:solidFill>
              <a:latin typeface="Arial"/>
              <a:ea typeface="Arial"/>
              <a:cs typeface="Arial"/>
              <a:sym typeface="Arial"/>
            </a:endParaRPr>
          </a:p>
        </p:txBody>
      </p:sp>
      <p:sp>
        <p:nvSpPr>
          <p:cNvPr id="134" name="Google Shape;134;p6"/>
          <p:cNvSpPr txBox="1"/>
          <p:nvPr/>
        </p:nvSpPr>
        <p:spPr>
          <a:xfrm>
            <a:off x="241369" y="1321904"/>
            <a:ext cx="8102400" cy="20319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1800"/>
              <a:buFont typeface="Calibri"/>
              <a:buAutoNum type="arabicPeriod"/>
            </a:pPr>
            <a:r>
              <a:rPr b="0" i="0" lang="es-CO" sz="1800" u="none" cap="none" strike="noStrike">
                <a:solidFill>
                  <a:schemeClr val="dk1"/>
                </a:solidFill>
                <a:latin typeface="Calibri"/>
                <a:ea typeface="Calibri"/>
                <a:cs typeface="Calibri"/>
                <a:sym typeface="Calibri"/>
              </a:rPr>
              <a:t>Almacenar y controlar la entrada y salida de materia prima y los productos terminados.</a:t>
            </a:r>
            <a:endParaRPr b="0" i="0" sz="1800" u="none" cap="none" strike="noStrik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1800"/>
              <a:buFont typeface="Calibri"/>
              <a:buAutoNum type="arabicPeriod"/>
            </a:pPr>
            <a:r>
              <a:rPr b="0" i="0" lang="es-CO" sz="1800" u="none" cap="none" strike="noStrike">
                <a:solidFill>
                  <a:schemeClr val="dk1"/>
                </a:solidFill>
                <a:latin typeface="Calibri"/>
                <a:ea typeface="Calibri"/>
                <a:cs typeface="Calibri"/>
                <a:sym typeface="Calibri"/>
              </a:rPr>
              <a:t>Asignar tareas optimizando los procesos de fabricación.</a:t>
            </a:r>
            <a:endParaRPr/>
          </a:p>
          <a:p>
            <a:pPr indent="-342900" lvl="0" marL="342900" marR="0" rtl="0" algn="just">
              <a:lnSpc>
                <a:spcPct val="100000"/>
              </a:lnSpc>
              <a:spcBef>
                <a:spcPts val="0"/>
              </a:spcBef>
              <a:spcAft>
                <a:spcPts val="0"/>
              </a:spcAft>
              <a:buClr>
                <a:schemeClr val="dk1"/>
              </a:buClr>
              <a:buSzPts val="1800"/>
              <a:buFont typeface="Calibri"/>
              <a:buAutoNum type="arabicPeriod"/>
            </a:pPr>
            <a:r>
              <a:rPr b="0" i="0" lang="es-CO" sz="1800" u="none" cap="none" strike="noStrike">
                <a:solidFill>
                  <a:schemeClr val="dk1"/>
                </a:solidFill>
                <a:latin typeface="Calibri"/>
                <a:ea typeface="Calibri"/>
                <a:cs typeface="Calibri"/>
                <a:sym typeface="Calibri"/>
              </a:rPr>
              <a:t>Gestionar de manera organizada datos de los clientes y productos al realizar las facturas.</a:t>
            </a:r>
            <a:endParaRPr b="0" i="0" sz="1800" u="none" cap="none" strike="noStrik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1800"/>
              <a:buFont typeface="Calibri"/>
              <a:buAutoNum type="arabicPeriod"/>
            </a:pPr>
            <a:r>
              <a:rPr lang="es-CO" sz="1800">
                <a:solidFill>
                  <a:schemeClr val="dk1"/>
                </a:solidFill>
                <a:latin typeface="Calibri"/>
                <a:ea typeface="Calibri"/>
                <a:cs typeface="Calibri"/>
                <a:sym typeface="Calibri"/>
              </a:rPr>
              <a:t>Proporcionar un sistema de compras en línea, con los detalles de cada producto y sus accesorios.</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2019-11-27T03:16:21Z</dcterms:created>
  <dc:creator>Leonardo Cantor</dc:creator>
</cp:coreProperties>
</file>