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Lm2ZbrvdNxvo3U8VeEJNgJOTJ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59FF4D-9002-44ED-BDFC-35C0FC196BE8}">
  <a:tblStyle styleId="{B759FF4D-9002-44ED-BDFC-35C0FC196BE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2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3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8"/>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9"/>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3" name="Shape 13"/>
        <p:cNvGrpSpPr/>
        <p:nvPr/>
      </p:nvGrpSpPr>
      <p:grpSpPr>
        <a:xfrm>
          <a:off x="0" y="0"/>
          <a:ext cx="0" cy="0"/>
          <a:chOff x="0" y="0"/>
          <a:chExt cx="0" cy="0"/>
        </a:xfrm>
      </p:grpSpPr>
      <p:pic>
        <p:nvPicPr>
          <p:cNvPr descr="interna-con-franja.png" id="14" name="Google Shape;14;p3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descr="interna+textura.png" id="16" name="Google Shape;16;p3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7" name="Shape 17"/>
        <p:cNvGrpSpPr/>
        <p:nvPr/>
      </p:nvGrpSpPr>
      <p:grpSpPr>
        <a:xfrm>
          <a:off x="0" y="0"/>
          <a:ext cx="0" cy="0"/>
          <a:chOff x="0" y="0"/>
          <a:chExt cx="0" cy="0"/>
        </a:xfrm>
      </p:grpSpPr>
      <p:pic>
        <p:nvPicPr>
          <p:cNvPr descr="interna.png" id="18" name="Google Shape;18;p3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 name="Shape 19"/>
        <p:cNvGrpSpPr/>
        <p:nvPr/>
      </p:nvGrpSpPr>
      <p:grpSpPr>
        <a:xfrm>
          <a:off x="0" y="0"/>
          <a:ext cx="0" cy="0"/>
          <a:chOff x="0" y="0"/>
          <a:chExt cx="0" cy="0"/>
        </a:xfrm>
      </p:grpSpPr>
      <p:pic>
        <p:nvPicPr>
          <p:cNvPr descr="cierre.png" id="20" name="Google Shape;20;p3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1" name="Shape 21"/>
        <p:cNvGrpSpPr/>
        <p:nvPr/>
      </p:nvGrpSpPr>
      <p:grpSpPr>
        <a:xfrm>
          <a:off x="0" y="0"/>
          <a:ext cx="0" cy="0"/>
          <a:chOff x="0" y="0"/>
          <a:chExt cx="0" cy="0"/>
        </a:xfrm>
      </p:grpSpPr>
      <p:pic>
        <p:nvPicPr>
          <p:cNvPr descr="portada-gobierno.png" id="22" name="Google Shape;22;p3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3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36"/>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6"/>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 name="Google Shape;28;p36"/>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 name="Google Shape;29;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37"/>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7"/>
          <p:cNvSpPr/>
          <p:nvPr>
            <p:ph idx="2" type="pic"/>
          </p:nvPr>
        </p:nvSpPr>
        <p:spPr>
          <a:xfrm>
            <a:off x="1792288" y="459581"/>
            <a:ext cx="5486400" cy="3086100"/>
          </a:xfrm>
          <a:prstGeom prst="rect">
            <a:avLst/>
          </a:prstGeom>
          <a:noFill/>
          <a:ln>
            <a:noFill/>
          </a:ln>
        </p:spPr>
      </p:sp>
      <p:sp>
        <p:nvSpPr>
          <p:cNvPr id="35" name="Google Shape;35;p37"/>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 name="Google Shape;36;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9.jpg"/><Relationship Id="rId6"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901908"/>
            <a:ext cx="2756985" cy="95410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800" u="none" cap="none" strike="noStrike">
                <a:solidFill>
                  <a:srgbClr val="3F3F3F"/>
                </a:solidFill>
                <a:latin typeface="Calibri"/>
                <a:ea typeface="Calibri"/>
                <a:cs typeface="Calibri"/>
                <a:sym typeface="Calibri"/>
              </a:rPr>
              <a:t>Sistema de Información BAI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Objetivo General</a:t>
            </a:r>
            <a:endParaRPr/>
          </a:p>
        </p:txBody>
      </p:sp>
      <p:sp>
        <p:nvSpPr>
          <p:cNvPr id="109" name="Google Shape;109;p10"/>
          <p:cNvSpPr txBox="1"/>
          <p:nvPr/>
        </p:nvSpPr>
        <p:spPr>
          <a:xfrm>
            <a:off x="345057" y="1843897"/>
            <a:ext cx="467982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latin typeface="Calibri"/>
                <a:ea typeface="Calibri"/>
                <a:cs typeface="Calibri"/>
                <a:sym typeface="Calibri"/>
              </a:rPr>
              <a:t>Diseñar un sistema de información orientado a la web, que agilice las gestiones internas como el manejo de productos y servicios, el control de citas y que además sea de fácil acceso.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Objetivo Específicos</a:t>
            </a:r>
            <a:endParaRPr/>
          </a:p>
        </p:txBody>
      </p:sp>
      <p:sp>
        <p:nvSpPr>
          <p:cNvPr id="115" name="Google Shape;115;p11"/>
          <p:cNvSpPr txBox="1"/>
          <p:nvPr/>
        </p:nvSpPr>
        <p:spPr>
          <a:xfrm>
            <a:off x="1132216" y="1477272"/>
            <a:ext cx="6221801" cy="3139321"/>
          </a:xfrm>
          <a:prstGeom prst="rect">
            <a:avLst/>
          </a:prstGeom>
          <a:noFill/>
          <a:ln>
            <a:noFill/>
          </a:ln>
        </p:spPr>
        <p:txBody>
          <a:bodyPr anchorCtr="0" anchor="t" bIns="45700" lIns="91425" spcFirstLastPara="1" rIns="91425" wrap="square" tIns="45700">
            <a:spAutoFit/>
          </a:bodyPr>
          <a:lstStyle/>
          <a:p>
            <a:pPr indent="-342900" lvl="1" marL="800100" marR="0" rtl="0" algn="l">
              <a:spcBef>
                <a:spcPts val="0"/>
              </a:spcBef>
              <a:spcAft>
                <a:spcPts val="0"/>
              </a:spcAft>
              <a:buClr>
                <a:srgbClr val="3F3F3F"/>
              </a:buClr>
              <a:buSzPts val="1800"/>
              <a:buFont typeface="Calibri"/>
              <a:buAutoNum type="arabicPeriod"/>
            </a:pPr>
            <a:r>
              <a:rPr b="0" i="0" lang="en-US" sz="1800" u="none" cap="none" strike="noStrike">
                <a:solidFill>
                  <a:srgbClr val="3F3F3F"/>
                </a:solidFill>
                <a:latin typeface="Calibri"/>
                <a:ea typeface="Calibri"/>
                <a:cs typeface="Calibri"/>
                <a:sym typeface="Calibri"/>
              </a:rPr>
              <a:t>Registrar los productos y servicios, en el momento que el administrador ingrese los datos al SI.</a:t>
            </a:r>
            <a:endParaRPr b="0" i="0" sz="1800" u="none" cap="none" strike="noStrike">
              <a:solidFill>
                <a:srgbClr val="3F3F3F"/>
              </a:solidFill>
              <a:latin typeface="Calibri"/>
              <a:ea typeface="Calibri"/>
              <a:cs typeface="Calibri"/>
              <a:sym typeface="Calibri"/>
            </a:endParaRPr>
          </a:p>
          <a:p>
            <a:pPr indent="-342900" lvl="1" marL="800100" marR="0" rtl="0" algn="l">
              <a:spcBef>
                <a:spcPts val="0"/>
              </a:spcBef>
              <a:spcAft>
                <a:spcPts val="0"/>
              </a:spcAft>
              <a:buClr>
                <a:srgbClr val="3F3F3F"/>
              </a:buClr>
              <a:buSzPts val="1800"/>
              <a:buFont typeface="Calibri"/>
              <a:buAutoNum type="arabicPeriod"/>
            </a:pPr>
            <a:r>
              <a:rPr b="0" i="0" lang="en-US" sz="1800" u="none" cap="none" strike="noStrike">
                <a:solidFill>
                  <a:srgbClr val="3F3F3F"/>
                </a:solidFill>
                <a:latin typeface="Calibri"/>
                <a:ea typeface="Calibri"/>
                <a:cs typeface="Calibri"/>
                <a:sym typeface="Calibri"/>
              </a:rPr>
              <a:t>Facilitar el control de ventas, mostrando un catálogo de los productos disponibles.</a:t>
            </a:r>
            <a:endParaRPr b="0" i="0" sz="1800" u="none" cap="none" strike="noStrike">
              <a:solidFill>
                <a:srgbClr val="3F3F3F"/>
              </a:solidFill>
              <a:latin typeface="Calibri"/>
              <a:ea typeface="Calibri"/>
              <a:cs typeface="Calibri"/>
              <a:sym typeface="Calibri"/>
            </a:endParaRPr>
          </a:p>
          <a:p>
            <a:pPr indent="-342900" lvl="1" marL="800100" marR="0" rtl="0" algn="l">
              <a:spcBef>
                <a:spcPts val="0"/>
              </a:spcBef>
              <a:spcAft>
                <a:spcPts val="0"/>
              </a:spcAft>
              <a:buClr>
                <a:srgbClr val="3F3F3F"/>
              </a:buClr>
              <a:buSzPts val="1800"/>
              <a:buFont typeface="Calibri"/>
              <a:buAutoNum type="arabicPeriod"/>
            </a:pPr>
            <a:r>
              <a:rPr b="0" i="0" lang="en-US" sz="1800" u="none" cap="none" strike="noStrike">
                <a:solidFill>
                  <a:srgbClr val="3F3F3F"/>
                </a:solidFill>
                <a:latin typeface="Calibri"/>
                <a:ea typeface="Calibri"/>
                <a:cs typeface="Calibri"/>
                <a:sym typeface="Calibri"/>
              </a:rPr>
              <a:t>Facilitar una mejora en la atención al cliente, gestionando los tiempos de atención y mostrando los servicios que se les ofrece, con las fechas y horas disponibles para la atención.</a:t>
            </a:r>
            <a:endParaRPr b="0" i="0" sz="1800" u="none" cap="none" strike="noStrike">
              <a:solidFill>
                <a:srgbClr val="3F3F3F"/>
              </a:solidFill>
              <a:latin typeface="Calibri"/>
              <a:ea typeface="Calibri"/>
              <a:cs typeface="Calibri"/>
              <a:sym typeface="Calibri"/>
            </a:endParaRPr>
          </a:p>
          <a:p>
            <a:pPr indent="-342900" lvl="1" marL="800100" marR="0" rtl="0" algn="l">
              <a:spcBef>
                <a:spcPts val="0"/>
              </a:spcBef>
              <a:spcAft>
                <a:spcPts val="0"/>
              </a:spcAft>
              <a:buClr>
                <a:srgbClr val="3F3F3F"/>
              </a:buClr>
              <a:buSzPts val="1800"/>
              <a:buFont typeface="Calibri"/>
              <a:buAutoNum type="arabicPeriod"/>
            </a:pPr>
            <a:r>
              <a:rPr b="0" i="0" lang="en-US" sz="1800" u="none" cap="none" strike="noStrike">
                <a:solidFill>
                  <a:srgbClr val="3F3F3F"/>
                </a:solidFill>
                <a:latin typeface="Calibri"/>
                <a:ea typeface="Calibri"/>
                <a:cs typeface="Calibri"/>
                <a:sym typeface="Calibri"/>
              </a:rPr>
              <a:t>Registrar los procesos y productos utilizados en los clientes luego de un tratamiento, para su próxima consulta.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Delimitación y Alcance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Delimitación y Alcance</a:t>
            </a:r>
            <a:endParaRPr/>
          </a:p>
        </p:txBody>
      </p:sp>
      <p:sp>
        <p:nvSpPr>
          <p:cNvPr id="126" name="Google Shape;126;p13"/>
          <p:cNvSpPr txBox="1"/>
          <p:nvPr/>
        </p:nvSpPr>
        <p:spPr>
          <a:xfrm>
            <a:off x="-377406" y="1143000"/>
            <a:ext cx="4571999" cy="2862322"/>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595959"/>
              </a:buClr>
              <a:buSzPts val="1800"/>
              <a:buFont typeface="Arial"/>
              <a:buChar char="•"/>
            </a:pPr>
            <a:r>
              <a:rPr b="0" i="0" lang="en-US" sz="1800" u="none" cap="none" strike="noStrike">
                <a:solidFill>
                  <a:srgbClr val="595959"/>
                </a:solidFill>
                <a:latin typeface="Calibri"/>
                <a:ea typeface="Calibri"/>
                <a:cs typeface="Calibri"/>
                <a:sym typeface="Calibri"/>
              </a:rPr>
              <a:t>Este programa no abarca situaciones fuera de lo tecnológico, ni situaciones fuera del concepto de la empresa.</a:t>
            </a:r>
            <a:endParaRPr b="0" i="0" sz="18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800"/>
              <a:buFont typeface="Arial"/>
              <a:buChar char="•"/>
            </a:pPr>
            <a:r>
              <a:rPr b="0" i="0" lang="en-US" sz="1800" u="none" cap="none" strike="noStrike">
                <a:solidFill>
                  <a:srgbClr val="595959"/>
                </a:solidFill>
                <a:latin typeface="Calibri"/>
                <a:ea typeface="Calibri"/>
                <a:cs typeface="Calibri"/>
                <a:sym typeface="Calibri"/>
              </a:rPr>
              <a:t>Debe contarse con conexión a internet para que el programa funcione de la forma esperada.</a:t>
            </a:r>
            <a:endParaRPr/>
          </a:p>
          <a:p>
            <a:pPr indent="-285750" lvl="1" marL="742950" marR="0" rtl="0" algn="l">
              <a:spcBef>
                <a:spcPts val="0"/>
              </a:spcBef>
              <a:spcAft>
                <a:spcPts val="0"/>
              </a:spcAft>
              <a:buClr>
                <a:srgbClr val="595959"/>
              </a:buClr>
              <a:buSzPts val="1800"/>
              <a:buFont typeface="Arial"/>
              <a:buChar char="•"/>
            </a:pPr>
            <a:r>
              <a:rPr b="0" i="0" lang="en-US" sz="1800" u="none" cap="none" strike="noStrike">
                <a:solidFill>
                  <a:srgbClr val="595959"/>
                </a:solidFill>
                <a:latin typeface="Calibri"/>
                <a:ea typeface="Calibri"/>
                <a:cs typeface="Calibri"/>
                <a:sym typeface="Calibri"/>
              </a:rPr>
              <a:t>La información base, es la proporcionada por la empresa, por lo tanto el SI no hará acciones extras o no especificadas claramente. </a:t>
            </a:r>
            <a:endParaRPr/>
          </a:p>
        </p:txBody>
      </p:sp>
      <p:sp>
        <p:nvSpPr>
          <p:cNvPr id="127" name="Google Shape;127;p13"/>
          <p:cNvSpPr txBox="1"/>
          <p:nvPr/>
        </p:nvSpPr>
        <p:spPr>
          <a:xfrm>
            <a:off x="3741708" y="1143000"/>
            <a:ext cx="5229763" cy="2862322"/>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595959"/>
              </a:buClr>
              <a:buSzPts val="1800"/>
              <a:buFont typeface="Arial"/>
              <a:buChar char="•"/>
            </a:pPr>
            <a:r>
              <a:rPr b="0" i="0" lang="en-US" sz="1800" u="none" cap="none" strike="noStrike">
                <a:solidFill>
                  <a:srgbClr val="595959"/>
                </a:solidFill>
                <a:latin typeface="Calibri"/>
                <a:ea typeface="Calibri"/>
                <a:cs typeface="Calibri"/>
                <a:sym typeface="Calibri"/>
              </a:rPr>
              <a:t>Los módulos que abarca este programa son: el inventario, la tienda virtual, un control de historial de tratamientos de clientes y un control de citas.</a:t>
            </a:r>
            <a:endParaRPr/>
          </a:p>
          <a:p>
            <a:pPr indent="-285750" lvl="1" marL="742950" marR="0" rtl="0" algn="l">
              <a:spcBef>
                <a:spcPts val="0"/>
              </a:spcBef>
              <a:spcAft>
                <a:spcPts val="0"/>
              </a:spcAft>
              <a:buClr>
                <a:srgbClr val="595959"/>
              </a:buClr>
              <a:buSzPts val="1800"/>
              <a:buFont typeface="Arial"/>
              <a:buChar char="•"/>
            </a:pPr>
            <a:r>
              <a:rPr b="0" i="0" lang="en-US" sz="1800" u="none" cap="none" strike="noStrike">
                <a:solidFill>
                  <a:srgbClr val="595959"/>
                </a:solidFill>
                <a:latin typeface="Calibri"/>
                <a:ea typeface="Calibri"/>
                <a:cs typeface="Calibri"/>
                <a:sym typeface="Calibri"/>
              </a:rPr>
              <a:t>Se pretende mejorar el control de productos y clientes.</a:t>
            </a:r>
            <a:endParaRPr/>
          </a:p>
          <a:p>
            <a:pPr indent="-285750" lvl="1" marL="742950" marR="0" rtl="0" algn="l">
              <a:spcBef>
                <a:spcPts val="0"/>
              </a:spcBef>
              <a:spcAft>
                <a:spcPts val="0"/>
              </a:spcAft>
              <a:buClr>
                <a:srgbClr val="595959"/>
              </a:buClr>
              <a:buSzPts val="1800"/>
              <a:buFont typeface="Arial"/>
              <a:buChar char="•"/>
            </a:pPr>
            <a:r>
              <a:rPr b="0" i="0" lang="en-US" sz="1800" u="none" cap="none" strike="noStrike">
                <a:solidFill>
                  <a:srgbClr val="595959"/>
                </a:solidFill>
                <a:latin typeface="Calibri"/>
                <a:ea typeface="Calibri"/>
                <a:cs typeface="Calibri"/>
                <a:sym typeface="Calibri"/>
              </a:rPr>
              <a:t>El programa no está diseñado para transacciones monetarias.</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rgbClr val="595959"/>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rgbClr val="59595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Impactos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nvSpPr>
        <p:spPr>
          <a:xfrm>
            <a:off x="-437156" y="222768"/>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Impactos:</a:t>
            </a:r>
            <a:endParaRPr/>
          </a:p>
        </p:txBody>
      </p:sp>
      <p:sp>
        <p:nvSpPr>
          <p:cNvPr id="138" name="Google Shape;138;p15"/>
          <p:cNvSpPr txBox="1"/>
          <p:nvPr/>
        </p:nvSpPr>
        <p:spPr>
          <a:xfrm>
            <a:off x="-377406" y="1143000"/>
            <a:ext cx="9172574" cy="286232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800" u="none" cap="none" strike="noStrike">
                <a:solidFill>
                  <a:srgbClr val="3F3F3F"/>
                </a:solidFill>
                <a:latin typeface="Calibri"/>
                <a:ea typeface="Calibri"/>
                <a:cs typeface="Calibri"/>
                <a:sym typeface="Calibri"/>
              </a:rPr>
              <a:t>Tecnológicos:</a:t>
            </a:r>
            <a:endParaRPr/>
          </a:p>
          <a:p>
            <a:pPr indent="0" lvl="1" marL="457200" marR="0" rtl="0" algn="l">
              <a:spcBef>
                <a:spcPts val="0"/>
              </a:spcBef>
              <a:spcAft>
                <a:spcPts val="0"/>
              </a:spcAft>
              <a:buNone/>
            </a:pPr>
            <a:r>
              <a:rPr b="0" i="0" lang="en-US" sz="1800" u="none" cap="none" strike="noStrike">
                <a:solidFill>
                  <a:srgbClr val="3F3F3F"/>
                </a:solidFill>
                <a:latin typeface="Calibri"/>
                <a:ea typeface="Calibri"/>
                <a:cs typeface="Calibri"/>
                <a:sym typeface="Calibri"/>
              </a:rPr>
              <a:t>El sistema se posicionará como un factor de producción para la empresa.</a:t>
            </a:r>
            <a:endParaRPr b="0" i="0" sz="1800" u="none" cap="none" strike="noStrike">
              <a:solidFill>
                <a:srgbClr val="3F3F3F"/>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rgbClr val="3F3F3F"/>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3F3F3F"/>
                </a:solidFill>
                <a:latin typeface="Calibri"/>
                <a:ea typeface="Calibri"/>
                <a:cs typeface="Calibri"/>
                <a:sym typeface="Calibri"/>
              </a:rPr>
              <a:t>Sociales:</a:t>
            </a:r>
            <a:endParaRPr/>
          </a:p>
          <a:p>
            <a:pPr indent="0" lvl="1" marL="457200" marR="0" rtl="0" algn="l">
              <a:spcBef>
                <a:spcPts val="0"/>
              </a:spcBef>
              <a:spcAft>
                <a:spcPts val="0"/>
              </a:spcAft>
              <a:buNone/>
            </a:pPr>
            <a:r>
              <a:rPr b="0" i="0" lang="en-US" sz="1800" u="none" cap="none" strike="noStrike">
                <a:solidFill>
                  <a:srgbClr val="3F3F3F"/>
                </a:solidFill>
                <a:latin typeface="Calibri"/>
                <a:ea typeface="Calibri"/>
                <a:cs typeface="Calibri"/>
                <a:sym typeface="Calibri"/>
              </a:rPr>
              <a:t>Mejorará la convivencia en el lugar de trabajo al tener un mejor manejo del tiempo y un mejor acceso a la información.</a:t>
            </a:r>
            <a:endParaRPr b="0" i="0" sz="1800" u="none" cap="none" strike="noStrike">
              <a:solidFill>
                <a:srgbClr val="3F3F3F"/>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rgbClr val="3F3F3F"/>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3F3F3F"/>
                </a:solidFill>
                <a:latin typeface="Calibri"/>
                <a:ea typeface="Calibri"/>
                <a:cs typeface="Calibri"/>
                <a:sym typeface="Calibri"/>
              </a:rPr>
              <a:t>Ambientales:</a:t>
            </a:r>
            <a:endParaRPr b="0" i="0" sz="1800" u="none" cap="none" strike="noStrike">
              <a:solidFill>
                <a:srgbClr val="3F3F3F"/>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3F3F3F"/>
                </a:solidFill>
                <a:latin typeface="Calibri"/>
                <a:ea typeface="Calibri"/>
                <a:cs typeface="Calibri"/>
                <a:sym typeface="Calibri"/>
              </a:rPr>
              <a:t>Descenderá el uso del papel al almacenar toda la información en el sistema.</a:t>
            </a:r>
            <a:endParaRPr/>
          </a:p>
          <a:p>
            <a:pPr indent="0" lvl="1" marL="457200" marR="0" rtl="0" algn="l">
              <a:spcBef>
                <a:spcPts val="0"/>
              </a:spcBef>
              <a:spcAft>
                <a:spcPts val="0"/>
              </a:spcAft>
              <a:buNone/>
            </a:pPr>
            <a:r>
              <a:t/>
            </a:r>
            <a:endParaRPr b="0" i="0" sz="1800" u="none" cap="none" strike="noStrike">
              <a:solidFill>
                <a:srgbClr val="595959"/>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Diagrama de Procesos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nvSpPr>
        <p:spPr>
          <a:xfrm>
            <a:off x="354293" y="1845"/>
            <a:ext cx="385054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Diagrama de Procesos</a:t>
            </a:r>
            <a:endParaRPr/>
          </a:p>
        </p:txBody>
      </p:sp>
      <p:pic>
        <p:nvPicPr>
          <p:cNvPr descr="Diagrama, Esquemático&#10;&#10;Descripción generada automáticamente" id="149" name="Google Shape;149;p17"/>
          <p:cNvPicPr preferRelativeResize="0"/>
          <p:nvPr/>
        </p:nvPicPr>
        <p:blipFill rotWithShape="1">
          <a:blip r:embed="rId3">
            <a:alphaModFix/>
          </a:blip>
          <a:srcRect b="12120" l="0" r="277" t="56"/>
          <a:stretch/>
        </p:blipFill>
        <p:spPr>
          <a:xfrm>
            <a:off x="3273958" y="-15215"/>
            <a:ext cx="4577127" cy="516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Casos de Uso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Casos de Uso</a:t>
            </a:r>
            <a:endParaRPr/>
          </a:p>
        </p:txBody>
      </p:sp>
      <p:pic>
        <p:nvPicPr>
          <p:cNvPr descr="Diagrama&#10;&#10;Descripción generada automáticamente" id="160" name="Google Shape;160;p19"/>
          <p:cNvPicPr preferRelativeResize="0"/>
          <p:nvPr/>
        </p:nvPicPr>
        <p:blipFill rotWithShape="1">
          <a:blip r:embed="rId3">
            <a:alphaModFix/>
          </a:blip>
          <a:srcRect b="0" l="0" r="0" t="0"/>
          <a:stretch/>
        </p:blipFill>
        <p:spPr>
          <a:xfrm>
            <a:off x="3259607" y="571253"/>
            <a:ext cx="4858602" cy="40914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Cultivo con relleno sólido" id="60" name="Google Shape;60;p2"/>
          <p:cNvPicPr preferRelativeResize="0"/>
          <p:nvPr/>
        </p:nvPicPr>
        <p:blipFill rotWithShape="1">
          <a:blip r:embed="rId3">
            <a:alphaModFix/>
          </a:blip>
          <a:srcRect b="0" l="0" r="0" t="0"/>
          <a:stretch/>
        </p:blipFill>
        <p:spPr>
          <a:xfrm rot="-2820000">
            <a:off x="2394598" y="1277643"/>
            <a:ext cx="3944426" cy="3955209"/>
          </a:xfrm>
          <a:prstGeom prst="rect">
            <a:avLst/>
          </a:prstGeom>
          <a:noFill/>
          <a:ln>
            <a:noFill/>
          </a:ln>
        </p:spPr>
      </p:pic>
      <p:sp>
        <p:nvSpPr>
          <p:cNvPr id="61" name="Google Shape;61;p2"/>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lt1"/>
                </a:solidFill>
                <a:latin typeface="Calibri"/>
                <a:ea typeface="Calibri"/>
                <a:cs typeface="Calibri"/>
                <a:sym typeface="Calibri"/>
              </a:rPr>
              <a:t>Integrantes</a:t>
            </a:r>
            <a:endParaRPr/>
          </a:p>
        </p:txBody>
      </p:sp>
      <p:sp>
        <p:nvSpPr>
          <p:cNvPr id="62" name="Google Shape;62;p2"/>
          <p:cNvSpPr txBox="1"/>
          <p:nvPr/>
        </p:nvSpPr>
        <p:spPr>
          <a:xfrm>
            <a:off x="1229264" y="2081122"/>
            <a:ext cx="1714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Camila Medina</a:t>
            </a:r>
            <a:endParaRPr sz="1800">
              <a:solidFill>
                <a:schemeClr val="dk1"/>
              </a:solidFill>
              <a:latin typeface="Calibri"/>
              <a:ea typeface="Calibri"/>
              <a:cs typeface="Calibri"/>
              <a:sym typeface="Calibri"/>
            </a:endParaRPr>
          </a:p>
        </p:txBody>
      </p:sp>
      <p:sp>
        <p:nvSpPr>
          <p:cNvPr id="63" name="Google Shape;63;p2"/>
          <p:cNvSpPr txBox="1"/>
          <p:nvPr/>
        </p:nvSpPr>
        <p:spPr>
          <a:xfrm>
            <a:off x="1229264" y="3752490"/>
            <a:ext cx="1714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Nikol Ramirez</a:t>
            </a:r>
            <a:endParaRPr sz="1800">
              <a:solidFill>
                <a:schemeClr val="dk1"/>
              </a:solidFill>
              <a:latin typeface="Calibri"/>
              <a:ea typeface="Calibri"/>
              <a:cs typeface="Calibri"/>
              <a:sym typeface="Calibri"/>
            </a:endParaRPr>
          </a:p>
        </p:txBody>
      </p:sp>
      <p:sp>
        <p:nvSpPr>
          <p:cNvPr id="64" name="Google Shape;64;p2"/>
          <p:cNvSpPr txBox="1"/>
          <p:nvPr/>
        </p:nvSpPr>
        <p:spPr>
          <a:xfrm>
            <a:off x="5822830" y="3752489"/>
            <a:ext cx="1897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Santiago Moreno</a:t>
            </a:r>
            <a:endParaRPr sz="1800">
              <a:solidFill>
                <a:schemeClr val="dk1"/>
              </a:solidFill>
              <a:latin typeface="Calibri"/>
              <a:ea typeface="Calibri"/>
              <a:cs typeface="Calibri"/>
              <a:sym typeface="Calibri"/>
            </a:endParaRPr>
          </a:p>
        </p:txBody>
      </p:sp>
      <p:sp>
        <p:nvSpPr>
          <p:cNvPr id="65" name="Google Shape;65;p2"/>
          <p:cNvSpPr txBox="1"/>
          <p:nvPr/>
        </p:nvSpPr>
        <p:spPr>
          <a:xfrm>
            <a:off x="5919876" y="2081121"/>
            <a:ext cx="1714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María Andrade</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2441910" y="1602994"/>
            <a:ext cx="3872283"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E-Licitaciones e Historias de Usuario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nvSpPr>
        <p:spPr>
          <a:xfrm>
            <a:off x="58863" y="265900"/>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Ficha Técnica</a:t>
            </a:r>
            <a:endParaRPr/>
          </a:p>
        </p:txBody>
      </p:sp>
      <p:graphicFrame>
        <p:nvGraphicFramePr>
          <p:cNvPr id="171" name="Google Shape;171;p21"/>
          <p:cNvGraphicFramePr/>
          <p:nvPr/>
        </p:nvGraphicFramePr>
        <p:xfrm>
          <a:off x="1397048" y="1088999"/>
          <a:ext cx="3000000" cy="3000000"/>
        </p:xfrm>
        <a:graphic>
          <a:graphicData uri="http://schemas.openxmlformats.org/drawingml/2006/table">
            <a:tbl>
              <a:tblPr bandRow="1" firstRow="1">
                <a:noFill/>
                <a:tableStyleId>{B759FF4D-9002-44ED-BDFC-35C0FC196BE8}</a:tableStyleId>
              </a:tblPr>
              <a:tblGrid>
                <a:gridCol w="3083275"/>
                <a:gridCol w="3083275"/>
              </a:tblGrid>
              <a:tr h="437700">
                <a:tc gridSpan="2">
                  <a:txBody>
                    <a:bodyPr/>
                    <a:lstStyle/>
                    <a:p>
                      <a:pPr indent="0" lvl="0" marL="0" marR="0" rtl="0" algn="ctr">
                        <a:spcBef>
                          <a:spcPts val="0"/>
                        </a:spcBef>
                        <a:spcAft>
                          <a:spcPts val="0"/>
                        </a:spcAft>
                        <a:buClr>
                          <a:schemeClr val="dk1"/>
                        </a:buClr>
                        <a:buSzPts val="1800"/>
                        <a:buFont typeface="Calibri"/>
                        <a:buNone/>
                      </a:pPr>
                      <a:r>
                        <a:rPr lang="en-US" sz="1800" u="none" cap="none" strike="noStrike"/>
                        <a:t>Ficha Técnica</a:t>
                      </a:r>
                      <a:endParaRPr/>
                    </a:p>
                  </a:txBody>
                  <a:tcPr marT="45725" marB="45725" marR="91450" marL="91450">
                    <a:solidFill>
                      <a:srgbClr val="F59D56"/>
                    </a:solidFill>
                  </a:tcPr>
                </a:tc>
                <a:tc hMerge="1"/>
              </a:tr>
              <a:tr h="746650">
                <a:tc>
                  <a:txBody>
                    <a:bodyPr/>
                    <a:lstStyle/>
                    <a:p>
                      <a:pPr indent="0" lvl="0" marL="0" marR="0" rtl="0" algn="l">
                        <a:spcBef>
                          <a:spcPts val="0"/>
                        </a:spcBef>
                        <a:spcAft>
                          <a:spcPts val="0"/>
                        </a:spcAft>
                        <a:buNone/>
                      </a:pPr>
                      <a:r>
                        <a:rPr lang="en-US" sz="1800" u="none" cap="none" strike="noStrike"/>
                        <a:t>Nombre</a:t>
                      </a:r>
                      <a:endParaRPr/>
                    </a:p>
                  </a:txBody>
                  <a:tcPr marT="45725" marB="45725" marR="91450" marL="91450">
                    <a:solidFill>
                      <a:srgbClr val="FABF8E"/>
                    </a:solidFill>
                  </a:tcPr>
                </a:tc>
                <a:tc>
                  <a:txBody>
                    <a:bodyPr/>
                    <a:lstStyle/>
                    <a:p>
                      <a:pPr indent="0" lvl="0" marL="0" marR="0" rtl="0" algn="l">
                        <a:spcBef>
                          <a:spcPts val="0"/>
                        </a:spcBef>
                        <a:spcAft>
                          <a:spcPts val="0"/>
                        </a:spcAft>
                        <a:buNone/>
                      </a:pPr>
                      <a:r>
                        <a:rPr lang="en-US" sz="1800"/>
                        <a:t>Salón de Belleza Olga Look</a:t>
                      </a:r>
                      <a:endParaRPr/>
                    </a:p>
                  </a:txBody>
                  <a:tcPr marT="45725" marB="45725" marR="91450" marL="91450">
                    <a:solidFill>
                      <a:srgbClr val="FBD4B4"/>
                    </a:solidFill>
                  </a:tcPr>
                </a:tc>
              </a:tr>
              <a:tr h="437700">
                <a:tc>
                  <a:txBody>
                    <a:bodyPr/>
                    <a:lstStyle/>
                    <a:p>
                      <a:pPr indent="0" lvl="0" marL="0" marR="0" rtl="0" algn="l">
                        <a:spcBef>
                          <a:spcPts val="0"/>
                        </a:spcBef>
                        <a:spcAft>
                          <a:spcPts val="0"/>
                        </a:spcAft>
                        <a:buNone/>
                      </a:pPr>
                      <a:r>
                        <a:rPr lang="en-US" sz="1800"/>
                        <a:t>Razón Social</a:t>
                      </a:r>
                      <a:endParaRPr/>
                    </a:p>
                  </a:txBody>
                  <a:tcPr marT="45725" marB="45725" marR="91450" marL="91450">
                    <a:solidFill>
                      <a:srgbClr val="FABF8E"/>
                    </a:solidFill>
                  </a:tcPr>
                </a:tc>
                <a:tc>
                  <a:txBody>
                    <a:bodyPr/>
                    <a:lstStyle/>
                    <a:p>
                      <a:pPr indent="0" lvl="0" marL="0" marR="0" rtl="0" algn="l">
                        <a:spcBef>
                          <a:spcPts val="0"/>
                        </a:spcBef>
                        <a:spcAft>
                          <a:spcPts val="0"/>
                        </a:spcAft>
                        <a:buNone/>
                      </a:pPr>
                      <a:r>
                        <a:rPr lang="en-US" sz="1800"/>
                        <a:t>Olga Look</a:t>
                      </a:r>
                      <a:endParaRPr/>
                    </a:p>
                  </a:txBody>
                  <a:tcPr marT="45725" marB="45725" marR="91450" marL="91450">
                    <a:solidFill>
                      <a:srgbClr val="FBD4B4"/>
                    </a:solidFill>
                  </a:tcPr>
                </a:tc>
              </a:tr>
              <a:tr h="437700">
                <a:tc>
                  <a:txBody>
                    <a:bodyPr/>
                    <a:lstStyle/>
                    <a:p>
                      <a:pPr indent="0" lvl="0" marL="0" marR="0" rtl="0" algn="l">
                        <a:spcBef>
                          <a:spcPts val="0"/>
                        </a:spcBef>
                        <a:spcAft>
                          <a:spcPts val="0"/>
                        </a:spcAft>
                        <a:buNone/>
                      </a:pPr>
                      <a:r>
                        <a:rPr lang="en-US" sz="1800"/>
                        <a:t>Domicilio Social</a:t>
                      </a:r>
                      <a:endParaRPr/>
                    </a:p>
                  </a:txBody>
                  <a:tcPr marT="45725" marB="45725" marR="91450" marL="91450">
                    <a:solidFill>
                      <a:srgbClr val="FABF8E"/>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latin typeface="Calibri"/>
                          <a:ea typeface="Calibri"/>
                          <a:cs typeface="Calibri"/>
                          <a:sym typeface="Calibri"/>
                        </a:rPr>
                        <a:t>Carrera 21 #54-14</a:t>
                      </a:r>
                      <a:endParaRPr sz="1800"/>
                    </a:p>
                  </a:txBody>
                  <a:tcPr marT="45725" marB="45725" marR="91450" marL="91450">
                    <a:solidFill>
                      <a:srgbClr val="FBD4B4"/>
                    </a:solidFill>
                  </a:tcPr>
                </a:tc>
              </a:tr>
              <a:tr h="437700">
                <a:tc>
                  <a:txBody>
                    <a:bodyPr/>
                    <a:lstStyle/>
                    <a:p>
                      <a:pPr indent="0" lvl="0" marL="0" marR="0" rtl="0" algn="l">
                        <a:spcBef>
                          <a:spcPts val="0"/>
                        </a:spcBef>
                        <a:spcAft>
                          <a:spcPts val="0"/>
                        </a:spcAft>
                        <a:buNone/>
                      </a:pPr>
                      <a:r>
                        <a:rPr lang="en-US" sz="1800"/>
                        <a:t>Teléfono</a:t>
                      </a:r>
                      <a:endParaRPr/>
                    </a:p>
                  </a:txBody>
                  <a:tcPr marT="45725" marB="45725" marR="91450" marL="91450">
                    <a:solidFill>
                      <a:srgbClr val="FABF8E"/>
                    </a:solidFill>
                  </a:tcPr>
                </a:tc>
                <a:tc>
                  <a:txBody>
                    <a:bodyPr/>
                    <a:lstStyle/>
                    <a:p>
                      <a:pPr indent="0" lvl="0" marL="0" marR="0" rtl="0" algn="l">
                        <a:spcBef>
                          <a:spcPts val="0"/>
                        </a:spcBef>
                        <a:spcAft>
                          <a:spcPts val="0"/>
                        </a:spcAft>
                        <a:buNone/>
                      </a:pPr>
                      <a:r>
                        <a:rPr lang="en-US" sz="1800"/>
                        <a:t>+57 3114539176</a:t>
                      </a:r>
                      <a:endParaRPr/>
                    </a:p>
                  </a:txBody>
                  <a:tcPr marT="45725" marB="45725" marR="91450" marL="91450">
                    <a:solidFill>
                      <a:srgbClr val="FBD4B4"/>
                    </a:solidFill>
                  </a:tcPr>
                </a:tc>
              </a:tr>
              <a:tr h="437700">
                <a:tc>
                  <a:txBody>
                    <a:bodyPr/>
                    <a:lstStyle/>
                    <a:p>
                      <a:pPr indent="0" lvl="0" marL="0" marR="0" rtl="0" algn="l">
                        <a:spcBef>
                          <a:spcPts val="0"/>
                        </a:spcBef>
                        <a:spcAft>
                          <a:spcPts val="0"/>
                        </a:spcAft>
                        <a:buNone/>
                      </a:pPr>
                      <a:r>
                        <a:rPr lang="en-US" sz="1800"/>
                        <a:t>Email</a:t>
                      </a:r>
                      <a:endParaRPr/>
                    </a:p>
                  </a:txBody>
                  <a:tcPr marT="45725" marB="45725" marR="91450" marL="91450">
                    <a:solidFill>
                      <a:srgbClr val="FABF8E"/>
                    </a:solidFill>
                  </a:tcPr>
                </a:tc>
                <a:tc>
                  <a:txBody>
                    <a:bodyPr/>
                    <a:lstStyle/>
                    <a:p>
                      <a:pPr indent="0" lvl="0" marL="0" marR="0" rtl="0" algn="l">
                        <a:spcBef>
                          <a:spcPts val="0"/>
                        </a:spcBef>
                        <a:spcAft>
                          <a:spcPts val="0"/>
                        </a:spcAft>
                        <a:buNone/>
                      </a:pPr>
                      <a:r>
                        <a:t/>
                      </a:r>
                      <a:endParaRPr sz="1800"/>
                    </a:p>
                  </a:txBody>
                  <a:tcPr marT="45725" marB="45725" marR="91450" marL="91450">
                    <a:solidFill>
                      <a:srgbClr val="FBD4B4"/>
                    </a:solidFill>
                  </a:tcPr>
                </a:tc>
              </a:tr>
              <a:tr h="437700">
                <a:tc>
                  <a:txBody>
                    <a:bodyPr/>
                    <a:lstStyle/>
                    <a:p>
                      <a:pPr indent="0" lvl="0" marL="0" marR="0" rtl="0" algn="l">
                        <a:spcBef>
                          <a:spcPts val="0"/>
                        </a:spcBef>
                        <a:spcAft>
                          <a:spcPts val="0"/>
                        </a:spcAft>
                        <a:buNone/>
                      </a:pPr>
                      <a:r>
                        <a:rPr lang="en-US" sz="1800"/>
                        <a:t>Servicios Principales</a:t>
                      </a:r>
                      <a:endParaRPr/>
                    </a:p>
                  </a:txBody>
                  <a:tcPr marT="45725" marB="45725" marR="91450" marL="91450">
                    <a:solidFill>
                      <a:srgbClr val="FABF8E"/>
                    </a:solidFill>
                  </a:tcPr>
                </a:tc>
                <a:tc>
                  <a:txBody>
                    <a:bodyPr/>
                    <a:lstStyle/>
                    <a:p>
                      <a:pPr indent="0" lvl="0" marL="0" marR="0" rtl="0" algn="l">
                        <a:spcBef>
                          <a:spcPts val="0"/>
                        </a:spcBef>
                        <a:spcAft>
                          <a:spcPts val="0"/>
                        </a:spcAft>
                        <a:buNone/>
                      </a:pPr>
                      <a:r>
                        <a:rPr lang="en-US" sz="1800"/>
                        <a:t>Peluquería, Manicure, depilación</a:t>
                      </a:r>
                      <a:endParaRPr/>
                    </a:p>
                  </a:txBody>
                  <a:tcPr marT="45725" marB="45725" marR="91450" marL="91450">
                    <a:solidFill>
                      <a:srgbClr val="FBD4B4"/>
                    </a:solidFill>
                  </a:tcPr>
                </a:tc>
              </a:tr>
              <a:tr h="437700">
                <a:tc>
                  <a:txBody>
                    <a:bodyPr/>
                    <a:lstStyle/>
                    <a:p>
                      <a:pPr indent="0" lvl="0" marL="0" marR="0" rtl="0" algn="l">
                        <a:spcBef>
                          <a:spcPts val="0"/>
                        </a:spcBef>
                        <a:spcAft>
                          <a:spcPts val="0"/>
                        </a:spcAft>
                        <a:buNone/>
                      </a:pPr>
                      <a:r>
                        <a:rPr lang="en-US" sz="1800"/>
                        <a:t>Persona de Contacto</a:t>
                      </a:r>
                      <a:endParaRPr/>
                    </a:p>
                  </a:txBody>
                  <a:tcPr marT="45725" marB="45725" marR="91450" marL="91450">
                    <a:solidFill>
                      <a:srgbClr val="FABF8E"/>
                    </a:solidFill>
                  </a:tcPr>
                </a:tc>
                <a:tc>
                  <a:txBody>
                    <a:bodyPr/>
                    <a:lstStyle/>
                    <a:p>
                      <a:pPr indent="0" lvl="0" marL="0" marR="0" rtl="0" algn="l">
                        <a:spcBef>
                          <a:spcPts val="0"/>
                        </a:spcBef>
                        <a:spcAft>
                          <a:spcPts val="0"/>
                        </a:spcAft>
                        <a:buClr>
                          <a:schemeClr val="dk1"/>
                        </a:buClr>
                        <a:buSzPts val="1800"/>
                        <a:buFont typeface="Calibri"/>
                        <a:buNone/>
                      </a:pPr>
                      <a:r>
                        <a:rPr lang="en-US" sz="1800"/>
                        <a:t>Olga Cendales</a:t>
                      </a:r>
                      <a:endParaRPr/>
                    </a:p>
                  </a:txBody>
                  <a:tcPr marT="45725" marB="45725" marR="91450" marL="91450">
                    <a:solidFill>
                      <a:srgbClr val="FBD4B4"/>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58863" y="265900"/>
            <a:ext cx="554365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Técnica de Recolección</a:t>
            </a:r>
            <a:endParaRPr/>
          </a:p>
        </p:txBody>
      </p:sp>
      <p:sp>
        <p:nvSpPr>
          <p:cNvPr id="177" name="Google Shape;177;p22"/>
          <p:cNvSpPr txBox="1"/>
          <p:nvPr/>
        </p:nvSpPr>
        <p:spPr>
          <a:xfrm>
            <a:off x="-92099" y="2573466"/>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Entrevista</a:t>
            </a:r>
            <a:endParaRPr/>
          </a:p>
        </p:txBody>
      </p:sp>
      <p:sp>
        <p:nvSpPr>
          <p:cNvPr id="178" name="Google Shape;178;p22"/>
          <p:cNvSpPr txBox="1"/>
          <p:nvPr/>
        </p:nvSpPr>
        <p:spPr>
          <a:xfrm>
            <a:off x="4620080" y="1117758"/>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Observación</a:t>
            </a:r>
            <a:endParaRPr/>
          </a:p>
        </p:txBody>
      </p:sp>
      <p:pic>
        <p:nvPicPr>
          <p:cNvPr id="179" name="Google Shape;179;p22"/>
          <p:cNvPicPr preferRelativeResize="0"/>
          <p:nvPr/>
        </p:nvPicPr>
        <p:blipFill rotWithShape="1">
          <a:blip r:embed="rId3">
            <a:alphaModFix/>
          </a:blip>
          <a:srcRect b="25393" l="0" r="-584" t="21848"/>
          <a:stretch/>
        </p:blipFill>
        <p:spPr>
          <a:xfrm>
            <a:off x="6180178" y="3301320"/>
            <a:ext cx="1334121" cy="1556317"/>
          </a:xfrm>
          <a:prstGeom prst="rect">
            <a:avLst/>
          </a:prstGeom>
          <a:noFill/>
          <a:ln>
            <a:noFill/>
          </a:ln>
        </p:spPr>
      </p:pic>
      <p:pic>
        <p:nvPicPr>
          <p:cNvPr id="180" name="Google Shape;180;p22"/>
          <p:cNvPicPr preferRelativeResize="0"/>
          <p:nvPr/>
        </p:nvPicPr>
        <p:blipFill rotWithShape="1">
          <a:blip r:embed="rId4">
            <a:alphaModFix/>
          </a:blip>
          <a:srcRect b="0" l="0" r="0" t="0"/>
          <a:stretch/>
        </p:blipFill>
        <p:spPr>
          <a:xfrm>
            <a:off x="4918566" y="1819095"/>
            <a:ext cx="1269377" cy="2810055"/>
          </a:xfrm>
          <a:prstGeom prst="rect">
            <a:avLst/>
          </a:prstGeom>
          <a:noFill/>
          <a:ln>
            <a:noFill/>
          </a:ln>
        </p:spPr>
      </p:pic>
      <p:pic>
        <p:nvPicPr>
          <p:cNvPr id="181" name="Google Shape;181;p22"/>
          <p:cNvPicPr preferRelativeResize="0"/>
          <p:nvPr/>
        </p:nvPicPr>
        <p:blipFill rotWithShape="1">
          <a:blip r:embed="rId5">
            <a:alphaModFix/>
          </a:blip>
          <a:srcRect b="21728" l="0" r="-584" t="28796"/>
          <a:stretch/>
        </p:blipFill>
        <p:spPr>
          <a:xfrm>
            <a:off x="6190961" y="1851444"/>
            <a:ext cx="1323338" cy="1442794"/>
          </a:xfrm>
          <a:prstGeom prst="rect">
            <a:avLst/>
          </a:prstGeom>
          <a:noFill/>
          <a:ln>
            <a:noFill/>
          </a:ln>
        </p:spPr>
      </p:pic>
      <p:pic>
        <p:nvPicPr>
          <p:cNvPr id="182" name="Google Shape;182;p22"/>
          <p:cNvPicPr preferRelativeResize="0"/>
          <p:nvPr/>
        </p:nvPicPr>
        <p:blipFill rotWithShape="1">
          <a:blip r:embed="rId6">
            <a:alphaModFix/>
          </a:blip>
          <a:srcRect b="0" l="0" r="0" t="0"/>
          <a:stretch/>
        </p:blipFill>
        <p:spPr>
          <a:xfrm>
            <a:off x="7452575" y="1840661"/>
            <a:ext cx="913538" cy="20444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Historias de Usuario</a:t>
            </a:r>
            <a:endParaRPr/>
          </a:p>
        </p:txBody>
      </p:sp>
      <p:graphicFrame>
        <p:nvGraphicFramePr>
          <p:cNvPr id="188" name="Google Shape;188;p23"/>
          <p:cNvGraphicFramePr/>
          <p:nvPr/>
        </p:nvGraphicFramePr>
        <p:xfrm>
          <a:off x="0" y="1056736"/>
          <a:ext cx="3000000" cy="3000000"/>
        </p:xfrm>
        <a:graphic>
          <a:graphicData uri="http://schemas.openxmlformats.org/drawingml/2006/table">
            <a:tbl>
              <a:tblPr bandRow="1" firstRow="1">
                <a:noFill/>
                <a:tableStyleId>{B759FF4D-9002-44ED-BDFC-35C0FC196BE8}</a:tableStyleId>
              </a:tblPr>
              <a:tblGrid>
                <a:gridCol w="547150"/>
                <a:gridCol w="531950"/>
                <a:gridCol w="645950"/>
                <a:gridCol w="683925"/>
                <a:gridCol w="851125"/>
                <a:gridCol w="1428675"/>
                <a:gridCol w="1428675"/>
                <a:gridCol w="1527475"/>
                <a:gridCol w="1527475"/>
              </a:tblGrid>
              <a:tr h="645375">
                <a:tc>
                  <a:txBody>
                    <a:bodyPr/>
                    <a:lstStyle/>
                    <a:p>
                      <a:pPr indent="0" lvl="0" marL="0" marR="0" rtl="0" algn="ctr">
                        <a:spcBef>
                          <a:spcPts val="0"/>
                        </a:spcBef>
                        <a:spcAft>
                          <a:spcPts val="0"/>
                        </a:spcAft>
                        <a:buNone/>
                      </a:pPr>
                      <a:r>
                        <a:rPr lang="en-US" sz="1100"/>
                        <a:t>Identificador (ID) de la historia</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Rol</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Característica / Funcionalidad</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Razón / Resultado</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Número (#) de escenario</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Criterio de aceptación (Título)</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Contexto</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Evento</a:t>
                      </a:r>
                      <a:endParaRPr sz="1100">
                        <a:solidFill>
                          <a:srgbClr val="FFFFFF"/>
                        </a:solidFill>
                        <a:latin typeface="Calibri"/>
                        <a:ea typeface="Calibri"/>
                        <a:cs typeface="Calibri"/>
                        <a:sym typeface="Calibri"/>
                      </a:endParaRPr>
                    </a:p>
                  </a:txBody>
                  <a:tcPr marT="9525" marB="45725" marR="9525" marL="9525" anchor="ctr">
                    <a:solidFill>
                      <a:srgbClr val="F0841F"/>
                    </a:solidFill>
                  </a:tcPr>
                </a:tc>
                <a:tc>
                  <a:txBody>
                    <a:bodyPr/>
                    <a:lstStyle/>
                    <a:p>
                      <a:pPr indent="0" lvl="0" marL="0" marR="0" rtl="0" algn="ctr">
                        <a:spcBef>
                          <a:spcPts val="0"/>
                        </a:spcBef>
                        <a:spcAft>
                          <a:spcPts val="0"/>
                        </a:spcAft>
                        <a:buNone/>
                      </a:pPr>
                      <a:r>
                        <a:rPr lang="en-US" sz="1100"/>
                        <a:t>Resultado / Comportamiento esperado</a:t>
                      </a:r>
                      <a:endParaRPr sz="1100">
                        <a:solidFill>
                          <a:srgbClr val="FFFFFF"/>
                        </a:solidFill>
                        <a:latin typeface="Calibri"/>
                        <a:ea typeface="Calibri"/>
                        <a:cs typeface="Calibri"/>
                        <a:sym typeface="Calibri"/>
                      </a:endParaRPr>
                    </a:p>
                  </a:txBody>
                  <a:tcPr marT="9525" marB="45725" marR="9525" marL="9525" anchor="ctr">
                    <a:solidFill>
                      <a:srgbClr val="F0841F"/>
                    </a:solidFill>
                  </a:tcPr>
                </a:tc>
              </a:tr>
              <a:tr h="878125">
                <a:tc rowSpan="2">
                  <a:txBody>
                    <a:bodyPr/>
                    <a:lstStyle/>
                    <a:p>
                      <a:pPr indent="0" lvl="0" marL="0" marR="0" rtl="0" algn="l">
                        <a:spcBef>
                          <a:spcPts val="0"/>
                        </a:spcBef>
                        <a:spcAft>
                          <a:spcPts val="0"/>
                        </a:spcAft>
                        <a:buNone/>
                      </a:pPr>
                      <a:r>
                        <a:rPr lang="en-US" sz="1100"/>
                        <a:t>BU-002</a:t>
                      </a:r>
                      <a:endParaRPr sz="1100">
                        <a:latin typeface="Calibri"/>
                        <a:ea typeface="Calibri"/>
                        <a:cs typeface="Calibri"/>
                        <a:sym typeface="Calibri"/>
                      </a:endParaRPr>
                    </a:p>
                  </a:txBody>
                  <a:tcPr marT="9525" marB="45725" marR="9525" marL="9525" anchor="ctr">
                    <a:solidFill>
                      <a:srgbClr val="F59D56"/>
                    </a:solidFill>
                  </a:tcPr>
                </a:tc>
                <a:tc rowSpan="2">
                  <a:txBody>
                    <a:bodyPr/>
                    <a:lstStyle/>
                    <a:p>
                      <a:pPr indent="0" lvl="0" marL="0" marR="0" rtl="0" algn="l">
                        <a:spcBef>
                          <a:spcPts val="0"/>
                        </a:spcBef>
                        <a:spcAft>
                          <a:spcPts val="0"/>
                        </a:spcAft>
                        <a:buNone/>
                      </a:pPr>
                      <a:r>
                        <a:rPr lang="en-US" sz="1100"/>
                        <a:t>Administrador </a:t>
                      </a:r>
                      <a:endParaRPr sz="1100">
                        <a:latin typeface="Calibri"/>
                        <a:ea typeface="Calibri"/>
                        <a:cs typeface="Calibri"/>
                        <a:sym typeface="Calibri"/>
                      </a:endParaRPr>
                    </a:p>
                  </a:txBody>
                  <a:tcPr marT="9525" marB="45725" marR="9525" marL="9525" anchor="ctr">
                    <a:solidFill>
                      <a:srgbClr val="F59D56"/>
                    </a:solidFill>
                  </a:tcPr>
                </a:tc>
                <a:tc rowSpan="2">
                  <a:txBody>
                    <a:bodyPr/>
                    <a:lstStyle/>
                    <a:p>
                      <a:pPr indent="0" lvl="0" marL="0" marR="0" rtl="0" algn="l">
                        <a:spcBef>
                          <a:spcPts val="0"/>
                        </a:spcBef>
                        <a:spcAft>
                          <a:spcPts val="0"/>
                        </a:spcAft>
                        <a:buNone/>
                      </a:pPr>
                      <a:r>
                        <a:rPr lang="en-US" sz="900"/>
                        <a:t>El administrador necesita registrar los productos que entran o salen.</a:t>
                      </a:r>
                      <a:endParaRPr sz="900">
                        <a:latin typeface="Calibri"/>
                        <a:ea typeface="Calibri"/>
                        <a:cs typeface="Calibri"/>
                        <a:sym typeface="Calibri"/>
                      </a:endParaRPr>
                    </a:p>
                  </a:txBody>
                  <a:tcPr marT="9525" marB="45725" marR="9525" marL="9525" anchor="ctr">
                    <a:solidFill>
                      <a:srgbClr val="F59D56"/>
                    </a:solidFill>
                  </a:tcPr>
                </a:tc>
                <a:tc rowSpan="2">
                  <a:txBody>
                    <a:bodyPr/>
                    <a:lstStyle/>
                    <a:p>
                      <a:pPr indent="0" lvl="0" marL="0" marR="0" rtl="0" algn="l">
                        <a:spcBef>
                          <a:spcPts val="0"/>
                        </a:spcBef>
                        <a:spcAft>
                          <a:spcPts val="0"/>
                        </a:spcAft>
                        <a:buNone/>
                      </a:pPr>
                      <a:r>
                        <a:rPr lang="en-US" sz="800"/>
                        <a:t>Con la finalidad de que se muestre la cantidad exacta entre los  productos existentes y los agregados.</a:t>
                      </a:r>
                      <a:endParaRPr sz="8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ctr">
                        <a:spcBef>
                          <a:spcPts val="0"/>
                        </a:spcBef>
                        <a:spcAft>
                          <a:spcPts val="0"/>
                        </a:spcAft>
                        <a:buNone/>
                      </a:pPr>
                      <a:r>
                        <a:rPr lang="en-US" sz="1100"/>
                        <a:t>1</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Aumenta la cantidad de un producto</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000"/>
                        <a:t>Al entrar a la descripcion del producto se muestra la cantidad de productos disponibles y se ve que aumento la cantidad de productos.</a:t>
                      </a:r>
                      <a:endParaRPr sz="10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hacer click sobre el boton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Se mostrara la cantidad exacta de productos  en el inventario.</a:t>
                      </a:r>
                      <a:endParaRPr sz="1100">
                        <a:latin typeface="Calibri"/>
                        <a:ea typeface="Calibri"/>
                        <a:cs typeface="Calibri"/>
                        <a:sym typeface="Calibri"/>
                      </a:endParaRPr>
                    </a:p>
                  </a:txBody>
                  <a:tcPr marT="9525" marB="45725" marR="9525" marL="9525" anchor="ctr">
                    <a:solidFill>
                      <a:srgbClr val="F59D56"/>
                    </a:solidFill>
                  </a:tcPr>
                </a:tc>
              </a:tr>
              <a:tr h="645375">
                <a:tc vMerge="1"/>
                <a:tc vMerge="1"/>
                <a:tc vMerge="1"/>
                <a:tc vMerge="1"/>
                <a:tc>
                  <a:txBody>
                    <a:bodyPr/>
                    <a:lstStyle/>
                    <a:p>
                      <a:pPr indent="0" lvl="0" marL="0" marR="0" rtl="0" algn="ctr">
                        <a:spcBef>
                          <a:spcPts val="0"/>
                        </a:spcBef>
                        <a:spcAft>
                          <a:spcPts val="0"/>
                        </a:spcAft>
                        <a:buNone/>
                      </a:pPr>
                      <a:r>
                        <a:rPr lang="en-US" sz="1100"/>
                        <a:t>2</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Disminuye la cantidad de un producto</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entar a la descripcion se evidencia que disminuyo la cantidad de productos</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hacer click sobre el boton "-"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Se mostrara la cantidad exacta de productos  en el inventario.</a:t>
                      </a:r>
                      <a:endParaRPr sz="1100">
                        <a:latin typeface="Calibri"/>
                        <a:ea typeface="Calibri"/>
                        <a:cs typeface="Calibri"/>
                        <a:sym typeface="Calibri"/>
                      </a:endParaRPr>
                    </a:p>
                  </a:txBody>
                  <a:tcPr marT="9525" marB="45725" marR="9525" marL="9525" anchor="ctr">
                    <a:solidFill>
                      <a:srgbClr val="F59D56"/>
                    </a:solidFill>
                  </a:tcPr>
                </a:tc>
              </a:tr>
              <a:tr h="201025">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ctr">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r>
              <a:tr h="1237825">
                <a:tc rowSpan="2">
                  <a:txBody>
                    <a:bodyPr/>
                    <a:lstStyle/>
                    <a:p>
                      <a:pPr indent="0" lvl="0" marL="0" marR="0" rtl="0" algn="l">
                        <a:spcBef>
                          <a:spcPts val="0"/>
                        </a:spcBef>
                        <a:spcAft>
                          <a:spcPts val="0"/>
                        </a:spcAft>
                        <a:buNone/>
                      </a:pPr>
                      <a:r>
                        <a:rPr lang="en-US" sz="1100"/>
                        <a:t>BU-005</a:t>
                      </a:r>
                      <a:endParaRPr sz="1100">
                        <a:latin typeface="Calibri"/>
                        <a:ea typeface="Calibri"/>
                        <a:cs typeface="Calibri"/>
                        <a:sym typeface="Calibri"/>
                      </a:endParaRPr>
                    </a:p>
                  </a:txBody>
                  <a:tcPr marT="9525" marB="45725" marR="9525" marL="9525" anchor="ctr">
                    <a:solidFill>
                      <a:srgbClr val="F59D56"/>
                    </a:solidFill>
                  </a:tcPr>
                </a:tc>
                <a:tc rowSpan="2">
                  <a:txBody>
                    <a:bodyPr/>
                    <a:lstStyle/>
                    <a:p>
                      <a:pPr indent="0" lvl="0" marL="0" marR="0" rtl="0" algn="l">
                        <a:spcBef>
                          <a:spcPts val="0"/>
                        </a:spcBef>
                        <a:spcAft>
                          <a:spcPts val="0"/>
                        </a:spcAft>
                        <a:buNone/>
                      </a:pPr>
                      <a:r>
                        <a:rPr lang="en-US" sz="1100"/>
                        <a:t>Cliente</a:t>
                      </a:r>
                      <a:endParaRPr sz="1100">
                        <a:latin typeface="Calibri"/>
                        <a:ea typeface="Calibri"/>
                        <a:cs typeface="Calibri"/>
                        <a:sym typeface="Calibri"/>
                      </a:endParaRPr>
                    </a:p>
                  </a:txBody>
                  <a:tcPr marT="9525" marB="45725" marR="9525" marL="9525" anchor="ctr">
                    <a:solidFill>
                      <a:srgbClr val="F59D56"/>
                    </a:solidFill>
                  </a:tcPr>
                </a:tc>
                <a:tc rowSpan="2">
                  <a:txBody>
                    <a:bodyPr/>
                    <a:lstStyle/>
                    <a:p>
                      <a:pPr indent="0" lvl="0" marL="0" marR="0" rtl="0" algn="l">
                        <a:spcBef>
                          <a:spcPts val="0"/>
                        </a:spcBef>
                        <a:spcAft>
                          <a:spcPts val="0"/>
                        </a:spcAft>
                        <a:buNone/>
                      </a:pPr>
                      <a:r>
                        <a:rPr lang="en-US" sz="1100"/>
                        <a:t>Necesita acceder al historial de tratamiento</a:t>
                      </a:r>
                      <a:endParaRPr sz="1100">
                        <a:latin typeface="Calibri"/>
                        <a:ea typeface="Calibri"/>
                        <a:cs typeface="Calibri"/>
                        <a:sym typeface="Calibri"/>
                      </a:endParaRPr>
                    </a:p>
                  </a:txBody>
                  <a:tcPr marT="9525" marB="45725" marR="9525" marL="9525" anchor="ctr">
                    <a:solidFill>
                      <a:srgbClr val="F59D56"/>
                    </a:solidFill>
                  </a:tcPr>
                </a:tc>
                <a:tc rowSpan="2">
                  <a:txBody>
                    <a:bodyPr/>
                    <a:lstStyle/>
                    <a:p>
                      <a:pPr indent="0" lvl="0" marL="0" marR="0" rtl="0" algn="l">
                        <a:spcBef>
                          <a:spcPts val="0"/>
                        </a:spcBef>
                        <a:spcAft>
                          <a:spcPts val="0"/>
                        </a:spcAft>
                        <a:buNone/>
                      </a:pPr>
                      <a:r>
                        <a:rPr lang="en-US" sz="1100"/>
                        <a:t>Con la finalidad de consultar como se esta llevando a cabo su tratamiento</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ctr">
                        <a:spcBef>
                          <a:spcPts val="0"/>
                        </a:spcBef>
                        <a:spcAft>
                          <a:spcPts val="0"/>
                        </a:spcAft>
                        <a:buNone/>
                      </a:pPr>
                      <a:r>
                        <a:rPr lang="en-US" sz="1100"/>
                        <a:t>1</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historial de tratamiento del cliente</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acceder al historial se mostraran sus datos junto con un botón consultar que muestra la información de su proceso, próximas citas, productos que se usaran etc.</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hacer click sobre el boton consultar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Se abrirá una ventana con toda la información del proceso del usuario</a:t>
                      </a:r>
                      <a:endParaRPr sz="1100">
                        <a:latin typeface="Calibri"/>
                        <a:ea typeface="Calibri"/>
                        <a:cs typeface="Calibri"/>
                        <a:sym typeface="Calibri"/>
                      </a:endParaRPr>
                    </a:p>
                  </a:txBody>
                  <a:tcPr marT="9525" marB="45725" marR="9525" marL="9525" anchor="ctr">
                    <a:solidFill>
                      <a:srgbClr val="F59D56"/>
                    </a:solidFill>
                  </a:tcPr>
                </a:tc>
              </a:tr>
              <a:tr h="645375">
                <a:tc vMerge="1"/>
                <a:tc vMerge="1"/>
                <a:tc vMerge="1"/>
                <a:tc vMerge="1"/>
                <a:tc>
                  <a:txBody>
                    <a:bodyPr/>
                    <a:lstStyle/>
                    <a:p>
                      <a:pPr indent="0" lvl="0" marL="0" marR="0" rtl="0" algn="ctr">
                        <a:spcBef>
                          <a:spcPts val="0"/>
                        </a:spcBef>
                        <a:spcAft>
                          <a:spcPts val="0"/>
                        </a:spcAft>
                        <a:buNone/>
                      </a:pPr>
                      <a:r>
                        <a:rPr lang="en-US" sz="1100"/>
                        <a:t>2</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no hay historial de tratamiento del cliente</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acceder al historial se mostraran sus datos junto con un botón consultar que esta vacio</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al hacer click sobre el boton consultar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Se mostrará un mensaje que diga "el usuario aún no cuenta con una historia de tratamiento"</a:t>
                      </a:r>
                      <a:endParaRPr sz="1100">
                        <a:latin typeface="Calibri"/>
                        <a:ea typeface="Calibri"/>
                        <a:cs typeface="Calibri"/>
                        <a:sym typeface="Calibri"/>
                      </a:endParaRPr>
                    </a:p>
                  </a:txBody>
                  <a:tcPr marT="9525" marB="45725" marR="9525" marL="9525" anchor="ctr">
                    <a:solidFill>
                      <a:srgbClr val="F59D56"/>
                    </a:solidFill>
                  </a:tcPr>
                </a:tc>
              </a:tr>
              <a:tr h="201025">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ctr">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t/>
                      </a:r>
                      <a:endParaRPr sz="1100">
                        <a:latin typeface="Calibri"/>
                        <a:ea typeface="Calibri"/>
                        <a:cs typeface="Calibri"/>
                        <a:sym typeface="Calibri"/>
                      </a:endParaRPr>
                    </a:p>
                  </a:txBody>
                  <a:tcPr marT="9525" marB="45725" marR="9525" marL="9525" anchor="ctr">
                    <a:solidFill>
                      <a:srgbClr val="F59D56"/>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Requerimientos del Sistema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Requisitos Funcionales</a:t>
            </a:r>
            <a:endParaRPr/>
          </a:p>
        </p:txBody>
      </p:sp>
      <p:sp>
        <p:nvSpPr>
          <p:cNvPr id="199" name="Google Shape;199;p25"/>
          <p:cNvSpPr/>
          <p:nvPr/>
        </p:nvSpPr>
        <p:spPr>
          <a:xfrm>
            <a:off x="146649" y="1070530"/>
            <a:ext cx="2844600" cy="342900"/>
          </a:xfrm>
          <a:prstGeom prst="rect">
            <a:avLst/>
          </a:prstGeom>
          <a:solidFill>
            <a:srgbClr val="F59D56"/>
          </a:solidFill>
          <a:ln cap="flat" cmpd="sng" w="9525">
            <a:solidFill>
              <a:srgbClr val="F59D5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Productos y Servicios:</a:t>
            </a:r>
            <a:endParaRPr sz="1800">
              <a:solidFill>
                <a:schemeClr val="lt1"/>
              </a:solidFill>
              <a:latin typeface="Calibri"/>
              <a:ea typeface="Calibri"/>
              <a:cs typeface="Calibri"/>
              <a:sym typeface="Calibri"/>
            </a:endParaRPr>
          </a:p>
        </p:txBody>
      </p:sp>
      <p:graphicFrame>
        <p:nvGraphicFramePr>
          <p:cNvPr id="200" name="Google Shape;200;p25"/>
          <p:cNvGraphicFramePr/>
          <p:nvPr/>
        </p:nvGraphicFramePr>
        <p:xfrm>
          <a:off x="79555" y="1478424"/>
          <a:ext cx="3000000" cy="3000000"/>
        </p:xfrm>
        <a:graphic>
          <a:graphicData uri="http://schemas.openxmlformats.org/drawingml/2006/table">
            <a:tbl>
              <a:tblPr bandRow="1" firstRow="1">
                <a:noFill/>
                <a:tableStyleId>{B759FF4D-9002-44ED-BDFC-35C0FC196BE8}</a:tableStyleId>
              </a:tblPr>
              <a:tblGrid>
                <a:gridCol w="633550"/>
                <a:gridCol w="5289325"/>
                <a:gridCol w="1016600"/>
                <a:gridCol w="1782750"/>
              </a:tblGrid>
              <a:tr h="190500">
                <a:tc>
                  <a:txBody>
                    <a:bodyPr/>
                    <a:lstStyle/>
                    <a:p>
                      <a:pPr indent="0" lvl="0" marL="0" marR="0" rtl="0" algn="ctr">
                        <a:spcBef>
                          <a:spcPts val="0"/>
                        </a:spcBef>
                        <a:spcAft>
                          <a:spcPts val="0"/>
                        </a:spcAft>
                        <a:buNone/>
                      </a:pPr>
                      <a:r>
                        <a:rPr b="1" lang="en-US" sz="1000">
                          <a:latin typeface="Calibri"/>
                          <a:ea typeface="Calibri"/>
                          <a:cs typeface="Calibri"/>
                          <a:sym typeface="Calibri"/>
                        </a:rPr>
                        <a:t>Nro.</a:t>
                      </a:r>
                      <a:endParaRPr/>
                    </a:p>
                  </a:txBody>
                  <a:tcPr marT="9525" marB="45725" marR="9525" marL="9525" anchor="b">
                    <a:solidFill>
                      <a:srgbClr val="F0841F"/>
                    </a:solidFill>
                  </a:tcPr>
                </a:tc>
                <a:tc>
                  <a:txBody>
                    <a:bodyPr/>
                    <a:lstStyle/>
                    <a:p>
                      <a:pPr indent="0" lvl="0" marL="0" marR="0" rtl="0" algn="ctr">
                        <a:spcBef>
                          <a:spcPts val="0"/>
                        </a:spcBef>
                        <a:spcAft>
                          <a:spcPts val="0"/>
                        </a:spcAft>
                        <a:buNone/>
                      </a:pPr>
                      <a:r>
                        <a:rPr b="1" lang="en-US" sz="1000">
                          <a:latin typeface="Calibri"/>
                          <a:ea typeface="Calibri"/>
                          <a:cs typeface="Calibri"/>
                          <a:sym typeface="Calibri"/>
                        </a:rPr>
                        <a:t>Descripción</a:t>
                      </a:r>
                      <a:endParaRPr b="1" sz="1000">
                        <a:latin typeface="Calibri"/>
                        <a:ea typeface="Calibri"/>
                        <a:cs typeface="Calibri"/>
                        <a:sym typeface="Calibri"/>
                      </a:endParaRPr>
                    </a:p>
                  </a:txBody>
                  <a:tcPr marT="9525" marB="45725" marR="9525" marL="9525" anchor="b">
                    <a:solidFill>
                      <a:srgbClr val="F0841F"/>
                    </a:solidFill>
                  </a:tcPr>
                </a:tc>
                <a:tc>
                  <a:txBody>
                    <a:bodyPr/>
                    <a:lstStyle/>
                    <a:p>
                      <a:pPr indent="0" lvl="0" marL="0" marR="0" rtl="0" algn="ctr">
                        <a:spcBef>
                          <a:spcPts val="0"/>
                        </a:spcBef>
                        <a:spcAft>
                          <a:spcPts val="0"/>
                        </a:spcAft>
                        <a:buNone/>
                      </a:pPr>
                      <a:r>
                        <a:rPr b="1" lang="en-US" sz="1000">
                          <a:latin typeface="Calibri"/>
                          <a:ea typeface="Calibri"/>
                          <a:cs typeface="Calibri"/>
                          <a:sym typeface="Calibri"/>
                        </a:rPr>
                        <a:t>Importancia</a:t>
                      </a:r>
                      <a:endParaRPr b="1" sz="1000">
                        <a:latin typeface="Calibri"/>
                        <a:ea typeface="Calibri"/>
                        <a:cs typeface="Calibri"/>
                        <a:sym typeface="Calibri"/>
                      </a:endParaRPr>
                    </a:p>
                  </a:txBody>
                  <a:tcPr marT="9525" marB="45725" marR="9525" marL="9525" anchor="b">
                    <a:solidFill>
                      <a:srgbClr val="F0841F"/>
                    </a:solidFill>
                  </a:tcPr>
                </a:tc>
                <a:tc>
                  <a:txBody>
                    <a:bodyPr/>
                    <a:lstStyle/>
                    <a:p>
                      <a:pPr indent="0" lvl="0" marL="0" marR="0" rtl="0" algn="ctr">
                        <a:spcBef>
                          <a:spcPts val="0"/>
                        </a:spcBef>
                        <a:spcAft>
                          <a:spcPts val="0"/>
                        </a:spcAft>
                        <a:buNone/>
                      </a:pPr>
                      <a:r>
                        <a:rPr b="1" lang="en-US" sz="1000">
                          <a:latin typeface="Calibri"/>
                          <a:ea typeface="Calibri"/>
                          <a:cs typeface="Calibri"/>
                          <a:sym typeface="Calibri"/>
                        </a:rPr>
                        <a:t>Responsable</a:t>
                      </a:r>
                      <a:endParaRPr b="1" sz="1000">
                        <a:latin typeface="Calibri"/>
                        <a:ea typeface="Calibri"/>
                        <a:cs typeface="Calibri"/>
                        <a:sym typeface="Calibri"/>
                      </a:endParaRPr>
                    </a:p>
                  </a:txBody>
                  <a:tcPr marT="9525" marB="45725" marR="9525" marL="9525" anchor="b">
                    <a:solidFill>
                      <a:srgbClr val="F0841F"/>
                    </a:solidFill>
                  </a:tcPr>
                </a:tc>
              </a:tr>
              <a:tr h="371475">
                <a:tc>
                  <a:txBody>
                    <a:bodyPr/>
                    <a:lstStyle/>
                    <a:p>
                      <a:pPr indent="0" lvl="0" marL="0" marR="0" rtl="0" algn="l">
                        <a:spcBef>
                          <a:spcPts val="0"/>
                        </a:spcBef>
                        <a:spcAft>
                          <a:spcPts val="0"/>
                        </a:spcAft>
                        <a:buNone/>
                      </a:pPr>
                      <a:r>
                        <a:rPr b="1" lang="en-US" sz="1000">
                          <a:latin typeface="Calibri"/>
                          <a:ea typeface="Calibri"/>
                          <a:cs typeface="Calibri"/>
                          <a:sym typeface="Calibri"/>
                        </a:rPr>
                        <a:t>RF 1.1</a:t>
                      </a:r>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b="1" lang="en-US" sz="1000">
                          <a:latin typeface="Calibri"/>
                          <a:ea typeface="Calibri"/>
                          <a:cs typeface="Calibri"/>
                          <a:sym typeface="Calibri"/>
                        </a:rPr>
                        <a:t>El SI debe permitir almacenar la información de cada producto</a:t>
                      </a:r>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b="1" lang="en-US" sz="1000">
                          <a:latin typeface="Calibri"/>
                          <a:ea typeface="Calibri"/>
                          <a:cs typeface="Calibri"/>
                          <a:sym typeface="Calibri"/>
                        </a:rPr>
                        <a:t>Alta</a:t>
                      </a:r>
                      <a:endParaRPr/>
                    </a:p>
                  </a:txBody>
                  <a:tcPr marT="9525" marB="45725" marR="9525" marL="9525" anchor="ctr">
                    <a:solidFill>
                      <a:srgbClr val="F59D56"/>
                    </a:solidFill>
                  </a:tcPr>
                </a:tc>
                <a:tc>
                  <a:txBody>
                    <a:bodyPr/>
                    <a:lstStyle/>
                    <a:p>
                      <a:pPr indent="0" lvl="0" marL="0" marR="0" rtl="0" algn="ctr">
                        <a:spcBef>
                          <a:spcPts val="0"/>
                        </a:spcBef>
                        <a:spcAft>
                          <a:spcPts val="0"/>
                        </a:spcAft>
                        <a:buNone/>
                      </a:pPr>
                      <a:r>
                        <a:rPr b="1" lang="en-US" sz="1000">
                          <a:latin typeface="Calibri"/>
                          <a:ea typeface="Calibri"/>
                          <a:cs typeface="Calibri"/>
                          <a:sym typeface="Calibri"/>
                        </a:rPr>
                        <a:t>Administrador</a:t>
                      </a:r>
                      <a:endParaRPr/>
                    </a:p>
                  </a:txBody>
                  <a:tcPr marT="9525" marB="45725" marR="9525" marL="9525" anchor="ctr">
                    <a:solidFill>
                      <a:srgbClr val="F59D56"/>
                    </a:solidFill>
                  </a:tcPr>
                </a:tc>
              </a:tr>
              <a:tr h="190500">
                <a:tc>
                  <a:txBody>
                    <a:bodyPr/>
                    <a:lstStyle/>
                    <a:p>
                      <a:pPr indent="0" lvl="0" marL="0" marR="0" rtl="0" algn="l">
                        <a:spcBef>
                          <a:spcPts val="0"/>
                        </a:spcBef>
                        <a:spcAft>
                          <a:spcPts val="0"/>
                        </a:spcAft>
                        <a:buNone/>
                      </a:pPr>
                      <a:r>
                        <a:rPr b="1" lang="en-US" sz="1000">
                          <a:latin typeface="Calibri"/>
                          <a:ea typeface="Calibri"/>
                          <a:cs typeface="Calibri"/>
                          <a:sym typeface="Calibri"/>
                        </a:rPr>
                        <a:t>RF 1.2</a:t>
                      </a:r>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b="1" lang="en-US" sz="1000">
                          <a:latin typeface="Calibri"/>
                          <a:ea typeface="Calibri"/>
                          <a:cs typeface="Calibri"/>
                          <a:sym typeface="Calibri"/>
                        </a:rPr>
                        <a:t>El SI debe permitir almacenar la información de los servicios</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latin typeface="Calibri"/>
                          <a:ea typeface="Calibri"/>
                          <a:cs typeface="Calibri"/>
                          <a:sym typeface="Calibri"/>
                        </a:rPr>
                        <a:t>Alta</a:t>
                      </a:r>
                      <a:endParaRPr/>
                    </a:p>
                  </a:txBody>
                  <a:tcPr marT="9525" marB="45725" marR="9525" marL="9525" anchor="ctr">
                    <a:solidFill>
                      <a:srgbClr val="F59D56"/>
                    </a:solidFill>
                  </a:tcPr>
                </a:tc>
                <a:tc>
                  <a:txBody>
                    <a:bodyPr/>
                    <a:lstStyle/>
                    <a:p>
                      <a:pPr indent="0" lvl="0" marL="0" marR="0" rtl="0" algn="ctr">
                        <a:spcBef>
                          <a:spcPts val="0"/>
                        </a:spcBef>
                        <a:spcAft>
                          <a:spcPts val="0"/>
                        </a:spcAft>
                        <a:buNone/>
                      </a:pPr>
                      <a:r>
                        <a:rPr b="1" lang="en-US" sz="1000">
                          <a:latin typeface="Calibri"/>
                          <a:ea typeface="Calibri"/>
                          <a:cs typeface="Calibri"/>
                          <a:sym typeface="Calibri"/>
                        </a:rPr>
                        <a:t>Administrador</a:t>
                      </a:r>
                      <a:endParaRPr/>
                    </a:p>
                  </a:txBody>
                  <a:tcPr marT="9525" marB="45725" marR="9525" marL="9525" anchor="ctr">
                    <a:solidFill>
                      <a:srgbClr val="F59D56"/>
                    </a:solidFill>
                  </a:tcPr>
                </a:tc>
              </a:tr>
            </a:tbl>
          </a:graphicData>
        </a:graphic>
      </p:graphicFrame>
      <p:sp>
        <p:nvSpPr>
          <p:cNvPr id="201" name="Google Shape;201;p25"/>
          <p:cNvSpPr/>
          <p:nvPr/>
        </p:nvSpPr>
        <p:spPr>
          <a:xfrm>
            <a:off x="146649" y="2330210"/>
            <a:ext cx="2844560" cy="342900"/>
          </a:xfrm>
          <a:prstGeom prst="rect">
            <a:avLst/>
          </a:prstGeom>
          <a:solidFill>
            <a:srgbClr val="F59D56"/>
          </a:solidFill>
          <a:ln cap="flat" cmpd="sng" w="9525">
            <a:solidFill>
              <a:srgbClr val="F59D5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Historial de Tratamientos:</a:t>
            </a:r>
            <a:endParaRPr sz="1800">
              <a:solidFill>
                <a:schemeClr val="lt1"/>
              </a:solidFill>
              <a:latin typeface="Calibri"/>
              <a:ea typeface="Calibri"/>
              <a:cs typeface="Calibri"/>
              <a:sym typeface="Calibri"/>
            </a:endParaRPr>
          </a:p>
        </p:txBody>
      </p:sp>
      <p:sp>
        <p:nvSpPr>
          <p:cNvPr id="202" name="Google Shape;202;p25"/>
          <p:cNvSpPr/>
          <p:nvPr/>
        </p:nvSpPr>
        <p:spPr>
          <a:xfrm>
            <a:off x="146649" y="3214417"/>
            <a:ext cx="2844560" cy="342900"/>
          </a:xfrm>
          <a:prstGeom prst="rect">
            <a:avLst/>
          </a:prstGeom>
          <a:solidFill>
            <a:srgbClr val="F59D56"/>
          </a:solidFill>
          <a:ln cap="flat" cmpd="sng" w="9525">
            <a:solidFill>
              <a:srgbClr val="F59D5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Gestion de Citas:</a:t>
            </a:r>
            <a:endParaRPr sz="1800">
              <a:solidFill>
                <a:schemeClr val="lt1"/>
              </a:solidFill>
              <a:latin typeface="Calibri"/>
              <a:ea typeface="Calibri"/>
              <a:cs typeface="Calibri"/>
              <a:sym typeface="Calibri"/>
            </a:endParaRPr>
          </a:p>
        </p:txBody>
      </p:sp>
      <p:sp>
        <p:nvSpPr>
          <p:cNvPr id="203" name="Google Shape;203;p25"/>
          <p:cNvSpPr/>
          <p:nvPr/>
        </p:nvSpPr>
        <p:spPr>
          <a:xfrm>
            <a:off x="146649" y="4130973"/>
            <a:ext cx="2844560" cy="342900"/>
          </a:xfrm>
          <a:prstGeom prst="rect">
            <a:avLst/>
          </a:prstGeom>
          <a:solidFill>
            <a:srgbClr val="F59D56"/>
          </a:solidFill>
          <a:ln cap="flat" cmpd="sng" w="9525">
            <a:solidFill>
              <a:srgbClr val="F59D5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E-COMMERCE:</a:t>
            </a:r>
            <a:endParaRPr sz="1800">
              <a:solidFill>
                <a:schemeClr val="lt1"/>
              </a:solidFill>
              <a:latin typeface="Calibri"/>
              <a:ea typeface="Calibri"/>
              <a:cs typeface="Calibri"/>
              <a:sym typeface="Calibri"/>
            </a:endParaRPr>
          </a:p>
        </p:txBody>
      </p:sp>
      <p:graphicFrame>
        <p:nvGraphicFramePr>
          <p:cNvPr id="204" name="Google Shape;204;p25"/>
          <p:cNvGraphicFramePr/>
          <p:nvPr/>
        </p:nvGraphicFramePr>
        <p:xfrm>
          <a:off x="49213" y="2730707"/>
          <a:ext cx="3000000" cy="3000000"/>
        </p:xfrm>
        <a:graphic>
          <a:graphicData uri="http://schemas.openxmlformats.org/drawingml/2006/table">
            <a:tbl>
              <a:tblPr bandRow="1" firstRow="1">
                <a:noFill/>
                <a:tableStyleId>{B759FF4D-9002-44ED-BDFC-35C0FC196BE8}</a:tableStyleId>
              </a:tblPr>
              <a:tblGrid>
                <a:gridCol w="630900"/>
                <a:gridCol w="5267200"/>
                <a:gridCol w="1012350"/>
                <a:gridCol w="1775300"/>
              </a:tblGrid>
              <a:tr h="213050">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RF 2.2</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El SI debe permitir documentar el proceso de cada cliente</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Alta</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Administrador/Empleado</a:t>
                      </a:r>
                      <a:endParaRPr/>
                    </a:p>
                  </a:txBody>
                  <a:tcPr marT="9525" marB="45725" marR="9525" marL="9525" anchor="b">
                    <a:solidFill>
                      <a:srgbClr val="F59D56"/>
                    </a:solidFill>
                  </a:tcPr>
                </a:tc>
              </a:tr>
              <a:tr h="213050">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RF 2.5</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El SI debe mostrar el valor de cada tratamiento del cliente </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Baja</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Administrador/Empleado</a:t>
                      </a:r>
                      <a:endParaRPr/>
                    </a:p>
                  </a:txBody>
                  <a:tcPr marT="9525" marB="45725" marR="9525" marL="9525" anchor="b">
                    <a:solidFill>
                      <a:srgbClr val="F59D56"/>
                    </a:solidFill>
                  </a:tcPr>
                </a:tc>
              </a:tr>
            </a:tbl>
          </a:graphicData>
        </a:graphic>
      </p:graphicFrame>
      <p:graphicFrame>
        <p:nvGraphicFramePr>
          <p:cNvPr id="205" name="Google Shape;205;p25"/>
          <p:cNvGraphicFramePr/>
          <p:nvPr/>
        </p:nvGraphicFramePr>
        <p:xfrm>
          <a:off x="-3" y="3606565"/>
          <a:ext cx="3000000" cy="3000000"/>
        </p:xfrm>
        <a:graphic>
          <a:graphicData uri="http://schemas.openxmlformats.org/drawingml/2006/table">
            <a:tbl>
              <a:tblPr bandRow="1" firstRow="1">
                <a:noFill/>
                <a:tableStyleId>{B759FF4D-9002-44ED-BDFC-35C0FC196BE8}</a:tableStyleId>
              </a:tblPr>
              <a:tblGrid>
                <a:gridCol w="632650"/>
                <a:gridCol w="5281950"/>
                <a:gridCol w="1015200"/>
                <a:gridCol w="1780275"/>
              </a:tblGrid>
              <a:tr h="237575">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RF 3.5</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El SI debe mostrar un formulario de atención</a:t>
                      </a:r>
                      <a:endParaRPr b="1" sz="1000">
                        <a:solidFill>
                          <a:schemeClr val="dk1"/>
                        </a:solidFill>
                        <a:latin typeface="Calibri"/>
                        <a:ea typeface="Calibri"/>
                        <a:cs typeface="Calibri"/>
                        <a:sym typeface="Calibri"/>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Media</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Cliente</a:t>
                      </a:r>
                      <a:endParaRPr b="1" sz="1000">
                        <a:solidFill>
                          <a:schemeClr val="dk1"/>
                        </a:solidFill>
                        <a:latin typeface="Calibri"/>
                        <a:ea typeface="Calibri"/>
                        <a:cs typeface="Calibri"/>
                        <a:sym typeface="Calibri"/>
                      </a:endParaRPr>
                    </a:p>
                  </a:txBody>
                  <a:tcPr marT="9525" marB="45725" marR="9525" marL="9525" anchor="b">
                    <a:solidFill>
                      <a:srgbClr val="F59D56"/>
                    </a:solidFill>
                  </a:tcPr>
                </a:tc>
              </a:tr>
              <a:tr h="237575">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RF 3.10</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El SI debe mostrar los turnos disponibles</a:t>
                      </a:r>
                      <a:endParaRPr b="1" sz="1000">
                        <a:solidFill>
                          <a:schemeClr val="dk1"/>
                        </a:solidFill>
                        <a:latin typeface="Calibri"/>
                        <a:ea typeface="Calibri"/>
                        <a:cs typeface="Calibri"/>
                        <a:sym typeface="Calibri"/>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Alta</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Administrador/Empleado</a:t>
                      </a:r>
                      <a:endParaRPr b="1" sz="1000">
                        <a:solidFill>
                          <a:schemeClr val="dk1"/>
                        </a:solidFill>
                        <a:latin typeface="Calibri"/>
                        <a:ea typeface="Calibri"/>
                        <a:cs typeface="Calibri"/>
                        <a:sym typeface="Calibri"/>
                      </a:endParaRPr>
                    </a:p>
                  </a:txBody>
                  <a:tcPr marT="9525" marB="45725" marR="9525" marL="9525" anchor="b">
                    <a:solidFill>
                      <a:srgbClr val="F59D56"/>
                    </a:solidFill>
                  </a:tcPr>
                </a:tc>
              </a:tr>
            </a:tbl>
          </a:graphicData>
        </a:graphic>
      </p:graphicFrame>
      <p:graphicFrame>
        <p:nvGraphicFramePr>
          <p:cNvPr id="206" name="Google Shape;206;p25"/>
          <p:cNvGraphicFramePr/>
          <p:nvPr/>
        </p:nvGraphicFramePr>
        <p:xfrm>
          <a:off x="40217" y="4528608"/>
          <a:ext cx="3000000" cy="3000000"/>
        </p:xfrm>
        <a:graphic>
          <a:graphicData uri="http://schemas.openxmlformats.org/drawingml/2006/table">
            <a:tbl>
              <a:tblPr bandRow="1" firstRow="1">
                <a:noFill/>
                <a:tableStyleId>{B759FF4D-9002-44ED-BDFC-35C0FC196BE8}</a:tableStyleId>
              </a:tblPr>
              <a:tblGrid>
                <a:gridCol w="632200"/>
                <a:gridCol w="5278125"/>
                <a:gridCol w="1014450"/>
                <a:gridCol w="1778975"/>
              </a:tblGrid>
              <a:tr h="242675">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RF 4,5</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El SI debe permitir al cliente escoger la fecha del retiro de sus productos</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Media</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Cliente</a:t>
                      </a:r>
                      <a:endParaRPr/>
                    </a:p>
                  </a:txBody>
                  <a:tcPr marT="9525" marB="45725" marR="9525" marL="9525" anchor="b">
                    <a:solidFill>
                      <a:srgbClr val="F59D56"/>
                    </a:solidFill>
                  </a:tcPr>
                </a:tc>
              </a:tr>
              <a:tr h="242675">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RF 4,8</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El SI debe permitir al cliente elegir el metodo de pago</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Alta</a:t>
                      </a:r>
                      <a:endParaRPr/>
                    </a:p>
                  </a:txBody>
                  <a:tcPr marT="9525" marB="45725" marR="9525" marL="9525" anchor="b">
                    <a:solidFill>
                      <a:srgbClr val="F59D56"/>
                    </a:solidFill>
                  </a:tcPr>
                </a:tc>
                <a:tc>
                  <a:txBody>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Administrador</a:t>
                      </a:r>
                      <a:endParaRPr/>
                    </a:p>
                  </a:txBody>
                  <a:tcPr marT="9525" marB="45725" marR="9525" marL="9525" anchor="b">
                    <a:solidFill>
                      <a:srgbClr val="F59D56"/>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Requisitos No Funcionales</a:t>
            </a:r>
            <a:endParaRPr/>
          </a:p>
        </p:txBody>
      </p:sp>
      <p:graphicFrame>
        <p:nvGraphicFramePr>
          <p:cNvPr id="212" name="Google Shape;212;p26"/>
          <p:cNvGraphicFramePr/>
          <p:nvPr/>
        </p:nvGraphicFramePr>
        <p:xfrm>
          <a:off x="358955" y="1190086"/>
          <a:ext cx="3000000" cy="3000000"/>
        </p:xfrm>
        <a:graphic>
          <a:graphicData uri="http://schemas.openxmlformats.org/drawingml/2006/table">
            <a:tbl>
              <a:tblPr bandRow="1" firstRow="1">
                <a:noFill/>
                <a:tableStyleId>{B759FF4D-9002-44ED-BDFC-35C0FC196BE8}</a:tableStyleId>
              </a:tblPr>
              <a:tblGrid>
                <a:gridCol w="990600"/>
                <a:gridCol w="762000"/>
                <a:gridCol w="5308600"/>
                <a:gridCol w="1041400"/>
              </a:tblGrid>
              <a:tr h="226450">
                <a:tc>
                  <a:txBody>
                    <a:bodyPr/>
                    <a:lstStyle/>
                    <a:p>
                      <a:pPr indent="0" lvl="0" marL="0" marR="0" rtl="0" algn="ctr">
                        <a:spcBef>
                          <a:spcPts val="0"/>
                        </a:spcBef>
                        <a:spcAft>
                          <a:spcPts val="0"/>
                        </a:spcAft>
                        <a:buNone/>
                      </a:pPr>
                      <a:r>
                        <a:rPr lang="en-US" sz="1100">
                          <a:solidFill>
                            <a:schemeClr val="dk1"/>
                          </a:solidFill>
                        </a:rPr>
                        <a:t>Atributo</a:t>
                      </a:r>
                      <a:endParaRPr sz="1100">
                        <a:solidFill>
                          <a:schemeClr val="dk1"/>
                        </a:solidFill>
                        <a:latin typeface="Calibri"/>
                        <a:ea typeface="Calibri"/>
                        <a:cs typeface="Calibri"/>
                        <a:sym typeface="Calibri"/>
                      </a:endParaRPr>
                    </a:p>
                  </a:txBody>
                  <a:tcPr marT="9525" marB="45725" marR="9525" marL="9525" anchor="b">
                    <a:solidFill>
                      <a:srgbClr val="F59D56"/>
                    </a:solidFill>
                  </a:tcPr>
                </a:tc>
                <a:tc>
                  <a:txBody>
                    <a:bodyPr/>
                    <a:lstStyle/>
                    <a:p>
                      <a:pPr indent="0" lvl="0" marL="0" marR="0" rtl="0" algn="l">
                        <a:spcBef>
                          <a:spcPts val="0"/>
                        </a:spcBef>
                        <a:spcAft>
                          <a:spcPts val="0"/>
                        </a:spcAft>
                        <a:buNone/>
                      </a:pPr>
                      <a:r>
                        <a:rPr lang="en-US" sz="1100">
                          <a:solidFill>
                            <a:schemeClr val="dk1"/>
                          </a:solidFill>
                        </a:rPr>
                        <a:t>Nro.</a:t>
                      </a:r>
                      <a:endParaRPr sz="1100">
                        <a:solidFill>
                          <a:schemeClr val="dk1"/>
                        </a:solidFill>
                        <a:latin typeface="Calibri"/>
                        <a:ea typeface="Calibri"/>
                        <a:cs typeface="Calibri"/>
                        <a:sym typeface="Calibri"/>
                      </a:endParaRPr>
                    </a:p>
                  </a:txBody>
                  <a:tcPr marT="9525" marB="45725" marR="9525" marL="9525" anchor="b">
                    <a:solidFill>
                      <a:srgbClr val="F59D56"/>
                    </a:solidFill>
                  </a:tcPr>
                </a:tc>
                <a:tc>
                  <a:txBody>
                    <a:bodyPr/>
                    <a:lstStyle/>
                    <a:p>
                      <a:pPr indent="0" lvl="0" marL="0" marR="0" rtl="0" algn="ctr">
                        <a:spcBef>
                          <a:spcPts val="0"/>
                        </a:spcBef>
                        <a:spcAft>
                          <a:spcPts val="0"/>
                        </a:spcAft>
                        <a:buNone/>
                      </a:pPr>
                      <a:r>
                        <a:rPr lang="en-US" sz="1100">
                          <a:solidFill>
                            <a:schemeClr val="dk1"/>
                          </a:solidFill>
                        </a:rPr>
                        <a:t>Descripción</a:t>
                      </a:r>
                      <a:endParaRPr sz="1100">
                        <a:solidFill>
                          <a:schemeClr val="dk1"/>
                        </a:solidFill>
                        <a:latin typeface="Calibri"/>
                        <a:ea typeface="Calibri"/>
                        <a:cs typeface="Calibri"/>
                        <a:sym typeface="Calibri"/>
                      </a:endParaRPr>
                    </a:p>
                  </a:txBody>
                  <a:tcPr marT="9525" marB="45725" marR="9525" marL="9525" anchor="b">
                    <a:solidFill>
                      <a:srgbClr val="F59D56"/>
                    </a:solidFill>
                  </a:tcPr>
                </a:tc>
                <a:tc>
                  <a:txBody>
                    <a:bodyPr/>
                    <a:lstStyle/>
                    <a:p>
                      <a:pPr indent="0" lvl="0" marL="0" marR="0" rtl="0" algn="ctr">
                        <a:spcBef>
                          <a:spcPts val="0"/>
                        </a:spcBef>
                        <a:spcAft>
                          <a:spcPts val="0"/>
                        </a:spcAft>
                        <a:buNone/>
                      </a:pPr>
                      <a:r>
                        <a:rPr lang="en-US" sz="1100">
                          <a:solidFill>
                            <a:schemeClr val="dk1"/>
                          </a:solidFill>
                        </a:rPr>
                        <a:t>Importancia</a:t>
                      </a:r>
                      <a:endParaRPr sz="1100">
                        <a:solidFill>
                          <a:schemeClr val="dk1"/>
                        </a:solidFill>
                        <a:latin typeface="Calibri"/>
                        <a:ea typeface="Calibri"/>
                        <a:cs typeface="Calibri"/>
                        <a:sym typeface="Calibri"/>
                      </a:endParaRPr>
                    </a:p>
                  </a:txBody>
                  <a:tcPr marT="9525" marB="45725" marR="9525" marL="9525" anchor="b">
                    <a:solidFill>
                      <a:srgbClr val="F59D56"/>
                    </a:solidFill>
                  </a:tcPr>
                </a:tc>
              </a:tr>
              <a:tr h="190500">
                <a:tc rowSpan="2">
                  <a:txBody>
                    <a:bodyPr/>
                    <a:lstStyle/>
                    <a:p>
                      <a:pPr indent="0" lvl="0" marL="0" marR="0" rtl="0" algn="ctr">
                        <a:spcBef>
                          <a:spcPts val="0"/>
                        </a:spcBef>
                        <a:spcAft>
                          <a:spcPts val="0"/>
                        </a:spcAft>
                        <a:buNone/>
                      </a:pPr>
                      <a:r>
                        <a:rPr lang="en-US" sz="1100"/>
                        <a:t>RENDIMIENTO</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1</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permitir el registro de los productos por nombre de hasta más de 50 caracteres</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Bajo</a:t>
                      </a:r>
                      <a:endParaRPr/>
                    </a:p>
                  </a:txBody>
                  <a:tcPr marT="9525" marB="45725" marR="9525" marL="9525" anchor="ctr">
                    <a:solidFill>
                      <a:srgbClr val="F59D56"/>
                    </a:solidFill>
                  </a:tcPr>
                </a:tc>
              </a:tr>
              <a:tr h="190500">
                <a:tc vMerge="1"/>
                <a:tc>
                  <a:txBody>
                    <a:bodyPr/>
                    <a:lstStyle/>
                    <a:p>
                      <a:pPr indent="0" lvl="0" marL="0" marR="0" rtl="0" algn="l">
                        <a:spcBef>
                          <a:spcPts val="0"/>
                        </a:spcBef>
                        <a:spcAft>
                          <a:spcPts val="0"/>
                        </a:spcAft>
                        <a:buNone/>
                      </a:pPr>
                      <a:r>
                        <a:rPr lang="en-US" sz="1100"/>
                        <a:t>RNF  2</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permitir al usuario recuperar su información</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90500">
                <a:tc rowSpan="2">
                  <a:txBody>
                    <a:bodyPr/>
                    <a:lstStyle/>
                    <a:p>
                      <a:pPr indent="0" lvl="0" marL="0" marR="0" rtl="0" algn="ctr">
                        <a:spcBef>
                          <a:spcPts val="0"/>
                        </a:spcBef>
                        <a:spcAft>
                          <a:spcPts val="0"/>
                        </a:spcAft>
                        <a:buNone/>
                      </a:pPr>
                      <a:r>
                        <a:rPr lang="en-US" sz="1100"/>
                        <a:t>SEGURIDAD</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3</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solidFill>
                            <a:srgbClr val="FF0000"/>
                          </a:solidFill>
                        </a:rPr>
                        <a:t>El SI debe permitir loging</a:t>
                      </a:r>
                      <a:endParaRPr sz="1100">
                        <a:solidFill>
                          <a:srgbClr val="FF0000"/>
                        </a:solidFill>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371475">
                <a:tc vMerge="1"/>
                <a:tc>
                  <a:txBody>
                    <a:bodyPr/>
                    <a:lstStyle/>
                    <a:p>
                      <a:pPr indent="0" lvl="0" marL="0" marR="0" rtl="0" algn="l">
                        <a:spcBef>
                          <a:spcPts val="0"/>
                        </a:spcBef>
                        <a:spcAft>
                          <a:spcPts val="0"/>
                        </a:spcAft>
                        <a:buNone/>
                      </a:pPr>
                      <a:r>
                        <a:rPr lang="en-US" sz="1100"/>
                        <a:t>RNF  4</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permitir una clave de mínimo 8 caracteres, donde se deben incluir al menos una mayúscula, una minúscula, un número y un carácter.</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90500">
                <a:tc rowSpan="2">
                  <a:txBody>
                    <a:bodyPr/>
                    <a:lstStyle/>
                    <a:p>
                      <a:pPr indent="0" lvl="0" marL="0" marR="0" rtl="0" algn="ctr">
                        <a:spcBef>
                          <a:spcPts val="0"/>
                        </a:spcBef>
                        <a:spcAft>
                          <a:spcPts val="0"/>
                        </a:spcAft>
                        <a:buNone/>
                      </a:pPr>
                      <a:r>
                        <a:rPr lang="en-US" sz="1100"/>
                        <a:t>FIABILIDAD</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5</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garantizar que la información es veraz y real</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90500">
                <a:tc vMerge="1"/>
                <a:tc>
                  <a:txBody>
                    <a:bodyPr/>
                    <a:lstStyle/>
                    <a:p>
                      <a:pPr indent="0" lvl="0" marL="0" marR="0" rtl="0" algn="l">
                        <a:spcBef>
                          <a:spcPts val="0"/>
                        </a:spcBef>
                        <a:spcAft>
                          <a:spcPts val="0"/>
                        </a:spcAft>
                        <a:buNone/>
                      </a:pPr>
                      <a:r>
                        <a:rPr lang="en-US" sz="1100"/>
                        <a:t>RNF  6</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solidFill>
                            <a:srgbClr val="FF0000"/>
                          </a:solidFill>
                        </a:rPr>
                        <a:t>El SI no debe colapsar ante una falla en el sistema operativo</a:t>
                      </a:r>
                      <a:endParaRPr sz="1100">
                        <a:solidFill>
                          <a:srgbClr val="FF0000"/>
                        </a:solidFill>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Medio</a:t>
                      </a:r>
                      <a:endParaRPr sz="1100">
                        <a:latin typeface="Calibri"/>
                        <a:ea typeface="Calibri"/>
                        <a:cs typeface="Calibri"/>
                        <a:sym typeface="Calibri"/>
                      </a:endParaRPr>
                    </a:p>
                  </a:txBody>
                  <a:tcPr marT="9525" marB="45725" marR="9525" marL="9525" anchor="ctr">
                    <a:solidFill>
                      <a:srgbClr val="F59D56"/>
                    </a:solidFill>
                  </a:tcPr>
                </a:tc>
              </a:tr>
              <a:tr h="190500">
                <a:tc rowSpan="2">
                  <a:txBody>
                    <a:bodyPr/>
                    <a:lstStyle/>
                    <a:p>
                      <a:pPr indent="0" lvl="0" marL="0" marR="0" rtl="0" algn="ctr">
                        <a:spcBef>
                          <a:spcPts val="0"/>
                        </a:spcBef>
                        <a:spcAft>
                          <a:spcPts val="0"/>
                        </a:spcAft>
                        <a:buNone/>
                      </a:pPr>
                      <a:r>
                        <a:rPr lang="en-US" sz="1100"/>
                        <a:t>DISPONIBILIDAD</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7</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estar disponible 24/7</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Medio</a:t>
                      </a:r>
                      <a:endParaRPr sz="1100">
                        <a:latin typeface="Calibri"/>
                        <a:ea typeface="Calibri"/>
                        <a:cs typeface="Calibri"/>
                        <a:sym typeface="Calibri"/>
                      </a:endParaRPr>
                    </a:p>
                  </a:txBody>
                  <a:tcPr marT="9525" marB="45725" marR="9525" marL="9525" anchor="ctr">
                    <a:solidFill>
                      <a:srgbClr val="F59D56"/>
                    </a:solidFill>
                  </a:tcPr>
                </a:tc>
              </a:tr>
              <a:tr h="190500">
                <a:tc vMerge="1"/>
                <a:tc>
                  <a:txBody>
                    <a:bodyPr/>
                    <a:lstStyle/>
                    <a:p>
                      <a:pPr indent="0" lvl="0" marL="0" marR="0" rtl="0" algn="l">
                        <a:spcBef>
                          <a:spcPts val="0"/>
                        </a:spcBef>
                        <a:spcAft>
                          <a:spcPts val="0"/>
                        </a:spcAft>
                        <a:buNone/>
                      </a:pPr>
                      <a:r>
                        <a:rPr lang="en-US" sz="1100"/>
                        <a:t>RNF  8</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solidFill>
                            <a:srgbClr val="FF0000"/>
                          </a:solidFill>
                        </a:rPr>
                        <a:t>EL SI no puede estar caída durante más de 10 minutos al año</a:t>
                      </a:r>
                      <a:endParaRPr sz="1100">
                        <a:solidFill>
                          <a:srgbClr val="FF0000"/>
                        </a:solidFill>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Medio</a:t>
                      </a:r>
                      <a:endParaRPr sz="1100">
                        <a:latin typeface="Calibri"/>
                        <a:ea typeface="Calibri"/>
                        <a:cs typeface="Calibri"/>
                        <a:sym typeface="Calibri"/>
                      </a:endParaRPr>
                    </a:p>
                  </a:txBody>
                  <a:tcPr marT="9525" marB="45725" marR="9525" marL="9525" anchor="ctr">
                    <a:solidFill>
                      <a:srgbClr val="F59D56"/>
                    </a:solidFill>
                  </a:tcPr>
                </a:tc>
              </a:tr>
              <a:tr h="180975">
                <a:tc rowSpan="2">
                  <a:txBody>
                    <a:bodyPr/>
                    <a:lstStyle/>
                    <a:p>
                      <a:pPr indent="0" lvl="0" marL="0" marR="0" rtl="0" algn="ctr">
                        <a:spcBef>
                          <a:spcPts val="0"/>
                        </a:spcBef>
                        <a:spcAft>
                          <a:spcPts val="0"/>
                        </a:spcAft>
                        <a:buNone/>
                      </a:pPr>
                      <a:r>
                        <a:rPr lang="en-US" sz="1100"/>
                        <a:t>MANTENIBILIDAD</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9</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seguir su funcionamiento normal luego de un mantenimiento</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Medio</a:t>
                      </a:r>
                      <a:endParaRPr sz="1100">
                        <a:latin typeface="Calibri"/>
                        <a:ea typeface="Calibri"/>
                        <a:cs typeface="Calibri"/>
                        <a:sym typeface="Calibri"/>
                      </a:endParaRPr>
                    </a:p>
                  </a:txBody>
                  <a:tcPr marT="9525" marB="45725" marR="9525" marL="9525" anchor="ctr">
                    <a:solidFill>
                      <a:srgbClr val="F59D56"/>
                    </a:solidFill>
                  </a:tcPr>
                </a:tc>
              </a:tr>
              <a:tr h="190500">
                <a:tc vMerge="1"/>
                <a:tc>
                  <a:txBody>
                    <a:bodyPr/>
                    <a:lstStyle/>
                    <a:p>
                      <a:pPr indent="0" lvl="0" marL="0" marR="0" rtl="0" algn="l">
                        <a:spcBef>
                          <a:spcPts val="0"/>
                        </a:spcBef>
                        <a:spcAft>
                          <a:spcPts val="0"/>
                        </a:spcAft>
                        <a:buNone/>
                      </a:pPr>
                      <a:r>
                        <a:rPr lang="en-US" sz="1100"/>
                        <a:t>RNF. 10</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solidFill>
                            <a:srgbClr val="FF0000"/>
                          </a:solidFill>
                        </a:rPr>
                        <a:t>El SI debe tener un código ordenado y fácil de modificar, actualizar y reparar</a:t>
                      </a:r>
                      <a:endParaRPr sz="1100">
                        <a:solidFill>
                          <a:srgbClr val="FF0000"/>
                        </a:solidFill>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90500">
                <a:tc rowSpan="3">
                  <a:txBody>
                    <a:bodyPr/>
                    <a:lstStyle/>
                    <a:p>
                      <a:pPr indent="0" lvl="0" marL="0" marR="0" rtl="0" algn="ctr">
                        <a:spcBef>
                          <a:spcPts val="0"/>
                        </a:spcBef>
                        <a:spcAft>
                          <a:spcPts val="0"/>
                        </a:spcAft>
                        <a:buNone/>
                      </a:pPr>
                      <a:r>
                        <a:rPr lang="en-US" sz="1100"/>
                        <a:t>PORTABILIDAD</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11</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ser capaz de funcionar en windows, linux, ios.</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90500">
                <a:tc vMerge="1"/>
                <a:tc>
                  <a:txBody>
                    <a:bodyPr/>
                    <a:lstStyle/>
                    <a:p>
                      <a:pPr indent="0" lvl="0" marL="0" marR="0" rtl="0" algn="l">
                        <a:spcBef>
                          <a:spcPts val="0"/>
                        </a:spcBef>
                        <a:spcAft>
                          <a:spcPts val="0"/>
                        </a:spcAft>
                        <a:buNone/>
                      </a:pPr>
                      <a:r>
                        <a:rPr lang="en-US" sz="1100"/>
                        <a:t>RNF  12</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 El SI debe funcionar en firefox, Chrome, IE, etc.</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80975">
                <a:tc vMerge="1"/>
                <a:tc>
                  <a:txBody>
                    <a:bodyPr/>
                    <a:lstStyle/>
                    <a:p>
                      <a:pPr indent="0" lvl="0" marL="0" marR="0" rtl="0" algn="l">
                        <a:spcBef>
                          <a:spcPts val="0"/>
                        </a:spcBef>
                        <a:spcAft>
                          <a:spcPts val="0"/>
                        </a:spcAft>
                        <a:buNone/>
                      </a:pPr>
                      <a:r>
                        <a:rPr lang="en-US" sz="1100"/>
                        <a:t>RNF  13</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solidFill>
                            <a:srgbClr val="FF0000"/>
                          </a:solidFill>
                        </a:rPr>
                        <a:t>El SI debe funcionar en PC, tabletas y dispositivos móviles (Android, IOS, Windows Phone).</a:t>
                      </a:r>
                      <a:endParaRPr sz="1100">
                        <a:solidFill>
                          <a:srgbClr val="FF0000"/>
                        </a:solidFill>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Medio</a:t>
                      </a:r>
                      <a:endParaRPr sz="1100">
                        <a:latin typeface="Calibri"/>
                        <a:ea typeface="Calibri"/>
                        <a:cs typeface="Calibri"/>
                        <a:sym typeface="Calibri"/>
                      </a:endParaRPr>
                    </a:p>
                  </a:txBody>
                  <a:tcPr marT="9525" marB="45725" marR="9525" marL="9525" anchor="ctr">
                    <a:solidFill>
                      <a:srgbClr val="F59D56"/>
                    </a:solidFill>
                  </a:tcPr>
                </a:tc>
              </a:tr>
              <a:tr h="190500">
                <a:tc rowSpan="2">
                  <a:txBody>
                    <a:bodyPr/>
                    <a:lstStyle/>
                    <a:p>
                      <a:pPr indent="0" lvl="0" marL="0" marR="0" rtl="0" algn="ctr">
                        <a:spcBef>
                          <a:spcPts val="0"/>
                        </a:spcBef>
                        <a:spcAft>
                          <a:spcPts val="0"/>
                        </a:spcAft>
                        <a:buNone/>
                      </a:pPr>
                      <a:r>
                        <a:rPr lang="en-US" sz="1100"/>
                        <a:t>ESCALABILIDAD</a:t>
                      </a:r>
                      <a:endParaRPr sz="1100">
                        <a:latin typeface="Calibri"/>
                        <a:ea typeface="Calibri"/>
                        <a:cs typeface="Calibri"/>
                        <a:sym typeface="Calibri"/>
                      </a:endParaRPr>
                    </a:p>
                  </a:txBody>
                  <a:tcPr marT="9525" marB="45725" marR="9525" marL="9525" anchor="ctr">
                    <a:solidFill>
                      <a:srgbClr val="F59D56"/>
                    </a:solidFill>
                  </a:tcPr>
                </a:tc>
                <a:tc>
                  <a:txBody>
                    <a:bodyPr/>
                    <a:lstStyle/>
                    <a:p>
                      <a:pPr indent="0" lvl="0" marL="0" marR="0" rtl="0" algn="l">
                        <a:spcBef>
                          <a:spcPts val="0"/>
                        </a:spcBef>
                        <a:spcAft>
                          <a:spcPts val="0"/>
                        </a:spcAft>
                        <a:buNone/>
                      </a:pPr>
                      <a:r>
                        <a:rPr lang="en-US" sz="1100"/>
                        <a:t>RNF  14</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permitir una gran cantidad de usuarios al mismo tiempo sin colapsar</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Alto</a:t>
                      </a:r>
                      <a:endParaRPr sz="1100">
                        <a:latin typeface="Calibri"/>
                        <a:ea typeface="Calibri"/>
                        <a:cs typeface="Calibri"/>
                        <a:sym typeface="Calibri"/>
                      </a:endParaRPr>
                    </a:p>
                  </a:txBody>
                  <a:tcPr marT="9525" marB="45725" marR="9525" marL="9525" anchor="ctr">
                    <a:solidFill>
                      <a:srgbClr val="F59D56"/>
                    </a:solidFill>
                  </a:tcPr>
                </a:tc>
              </a:tr>
              <a:tr h="190500">
                <a:tc vMerge="1"/>
                <a:tc>
                  <a:txBody>
                    <a:bodyPr/>
                    <a:lstStyle/>
                    <a:p>
                      <a:pPr indent="0" lvl="0" marL="0" marR="0" rtl="0" algn="l">
                        <a:spcBef>
                          <a:spcPts val="0"/>
                        </a:spcBef>
                        <a:spcAft>
                          <a:spcPts val="0"/>
                        </a:spcAft>
                        <a:buNone/>
                      </a:pPr>
                      <a:r>
                        <a:rPr lang="en-US" sz="1100"/>
                        <a:t>RNF  15</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El SI debe permitir el ampliar los productos y servicios que muestra sin colapsar</a:t>
                      </a:r>
                      <a:endParaRPr sz="1100">
                        <a:latin typeface="Calibri"/>
                        <a:ea typeface="Calibri"/>
                        <a:cs typeface="Calibri"/>
                        <a:sym typeface="Calibri"/>
                      </a:endParaRPr>
                    </a:p>
                  </a:txBody>
                  <a:tcPr marT="9525" marB="45725" marR="9525" marL="9525" anchor="b">
                    <a:solidFill>
                      <a:srgbClr val="FBD4B4"/>
                    </a:solidFill>
                  </a:tcPr>
                </a:tc>
                <a:tc>
                  <a:txBody>
                    <a:bodyPr/>
                    <a:lstStyle/>
                    <a:p>
                      <a:pPr indent="0" lvl="0" marL="0" marR="0" rtl="0" algn="ctr">
                        <a:spcBef>
                          <a:spcPts val="0"/>
                        </a:spcBef>
                        <a:spcAft>
                          <a:spcPts val="0"/>
                        </a:spcAft>
                        <a:buNone/>
                      </a:pPr>
                      <a:r>
                        <a:rPr lang="en-US" sz="1100"/>
                        <a:t>Medio</a:t>
                      </a:r>
                      <a:endParaRPr sz="1100">
                        <a:latin typeface="Calibri"/>
                        <a:ea typeface="Calibri"/>
                        <a:cs typeface="Calibri"/>
                        <a:sym typeface="Calibri"/>
                      </a:endParaRPr>
                    </a:p>
                  </a:txBody>
                  <a:tcPr marT="9525" marB="45725" marR="9525" marL="9525" anchor="ctr">
                    <a:solidFill>
                      <a:srgbClr val="F59D56"/>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Abstract</a:t>
            </a:r>
            <a:endParaRPr b="1" sz="3600">
              <a:solidFill>
                <a:schemeClr val="lt1"/>
              </a:solidFill>
              <a:latin typeface="Calibri"/>
              <a:ea typeface="Calibri"/>
              <a:cs typeface="Calibri"/>
              <a:sym typeface="Calibri"/>
            </a:endParaRPr>
          </a:p>
        </p:txBody>
      </p:sp>
      <p:sp>
        <p:nvSpPr>
          <p:cNvPr id="76" name="Google Shape;76;p4"/>
          <p:cNvSpPr txBox="1"/>
          <p:nvPr/>
        </p:nvSpPr>
        <p:spPr>
          <a:xfrm>
            <a:off x="435267" y="1476424"/>
            <a:ext cx="622679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The reasons that led us to realize our project, which seeks to assist the internal management of the company Olga look, are problems in data management, which are causing failures in the productivity of the business due to the disorder that exists in the management of these, therefore, with our system we intend to help with the records of the inventory, the scheduling of appointments, Customer treatment history and also help streamline sales for both employees and customers.</a:t>
            </a:r>
            <a:endParaRPr sz="18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Planteamiento del Problema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Planteamiento del Problema</a:t>
            </a:r>
            <a:endParaRPr/>
          </a:p>
        </p:txBody>
      </p:sp>
      <p:sp>
        <p:nvSpPr>
          <p:cNvPr id="87" name="Google Shape;87;p6"/>
          <p:cNvSpPr txBox="1"/>
          <p:nvPr/>
        </p:nvSpPr>
        <p:spPr>
          <a:xfrm>
            <a:off x="420538" y="2091905"/>
            <a:ext cx="82920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El </a:t>
            </a:r>
            <a:r>
              <a:rPr lang="en-US" sz="1800">
                <a:solidFill>
                  <a:srgbClr val="3F3F3F"/>
                </a:solidFill>
                <a:latin typeface="Calibri"/>
                <a:ea typeface="Calibri"/>
                <a:cs typeface="Calibri"/>
                <a:sym typeface="Calibri"/>
              </a:rPr>
              <a:t>salón de belleza Olga look, tiene como problema que todas las actividades se registran de forma manual en una agenda, lo cual entorpece el proceso de ventas de los productos y servicios que ofrecen, ocasionando varias desviaciones como falta de tiempo, escasez de algunos materiales, y que además también presentan problemas con los agendamientos de las citas teniendo mala organización de las fechas y horas disponibles, acumulando trabajo y dificultando la atención general de la empresa.</a:t>
            </a:r>
            <a:endParaRPr sz="1800">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Justificación del Proyecto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Justificación del Proyecto</a:t>
            </a:r>
            <a:endParaRPr/>
          </a:p>
        </p:txBody>
      </p:sp>
      <p:sp>
        <p:nvSpPr>
          <p:cNvPr id="98" name="Google Shape;98;p8"/>
          <p:cNvSpPr txBox="1"/>
          <p:nvPr/>
        </p:nvSpPr>
        <p:spPr>
          <a:xfrm>
            <a:off x="711678" y="1843896"/>
            <a:ext cx="601692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Nuestro Sistema de información orientado a la web "BAI" (Beauty and intelligence) propuesto para el salón de belleza Olga Look, esta ideado para que se ajuste a las necesidades de la empresa y sus clientes, agilizando la administración de los datos como lo son productos y servicios, e-COMMERCE, historiales de tratamiento y agendamiento de citas, de manera que tengan un fácil acceso a la información y que además esta se pueda recuperar y mantener segura.</a:t>
            </a:r>
            <a:endParaRPr sz="1800">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3F3F3F"/>
                </a:solidFill>
                <a:latin typeface="Calibri"/>
                <a:ea typeface="Calibri"/>
                <a:cs typeface="Calibri"/>
                <a:sym typeface="Calibri"/>
              </a:rPr>
              <a:t>Objetivos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0x01010014D15FDE2595364A945B144B0AAA692C</vt:lpwstr>
  </property>
</Properties>
</file>