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i64OeXzqhG4HGjcGLioKrJfSO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95F737-564A-457A-945F-983CEDFF7C6B}">
  <a:tblStyle styleId="{0995F737-564A-457A-945F-983CEDFF7C6B}"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DEEE8"/>
          </a:solidFill>
        </a:fill>
      </a:tcStyle>
    </a:wholeTbl>
    <a:band1H>
      <a:tcTxStyle b="off" i="off"/>
      <a:tcStyle>
        <a:fill>
          <a:solidFill>
            <a:srgbClr val="FCDCCE"/>
          </a:solidFill>
        </a:fill>
      </a:tcStyle>
    </a:band1H>
    <a:band2H>
      <a:tcTxStyle b="off" i="off"/>
    </a:band2H>
    <a:band1V>
      <a:tcTxStyle b="off" i="off"/>
      <a:tcStyle>
        <a:fill>
          <a:solidFill>
            <a:srgbClr val="FCDCCE"/>
          </a:solidFill>
        </a:fill>
      </a:tcStyle>
    </a:band1V>
    <a:band2V>
      <a:tcTxStyle b="off" i="off"/>
    </a:band2V>
    <a:lastCol>
      <a:tcTxStyle b="on" i="off">
        <a:font>
          <a:latin typeface="Calibri"/>
          <a:ea typeface="Calibri"/>
          <a:cs typeface="Calibri"/>
        </a:font>
        <a:srgbClr val="FFFFFF"/>
      </a:tcTxStyle>
      <a:tcStyle>
        <a:fill>
          <a:solidFill>
            <a:srgbClr val="F79646"/>
          </a:solidFill>
        </a:fill>
      </a:tcStyle>
    </a:lastCol>
    <a:firstCol>
      <a:tcTxStyle b="on" i="off">
        <a:font>
          <a:latin typeface="Calibri"/>
          <a:ea typeface="Calibri"/>
          <a:cs typeface="Calibri"/>
        </a:font>
        <a:srgbClr val="FFFFFF"/>
      </a:tcTxStyle>
      <a:tcStyle>
        <a:fill>
          <a:solidFill>
            <a:srgbClr val="F79646"/>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F79646"/>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F79646"/>
          </a:solidFill>
        </a:fill>
      </a:tcStyle>
    </a:firstRow>
    <a:neCell>
      <a:tcTxStyle b="off" i="off"/>
    </a:neCell>
    <a:nwCell>
      <a:tcTxStyle b="off" i="off"/>
    </a:nwCell>
  </a:tblStyle>
  <a:tblStyle styleId="{E4BDA25C-DD45-4F50-BD6A-200BECC27220}" styleName="Table_1">
    <a:wholeTbl>
      <a:tcTxStyle b="off" i="off">
        <a:font>
          <a:latin typeface="Calibri"/>
          <a:ea typeface="Calibri"/>
          <a:cs typeface="Calibri"/>
        </a:font>
        <a:srgbClr val="000000"/>
      </a:tcTxStyle>
      <a:tcStyle>
        <a:tcBdr>
          <a:left>
            <a:ln cap="flat" cmpd="sng" w="12700">
              <a:solidFill>
                <a:srgbClr val="F79646"/>
              </a:solidFill>
              <a:prstDash val="solid"/>
              <a:round/>
              <a:headEnd len="sm" w="sm" type="none"/>
              <a:tailEnd len="sm" w="sm" type="none"/>
            </a:ln>
          </a:left>
          <a:right>
            <a:ln cap="flat" cmpd="sng" w="12700">
              <a:solidFill>
                <a:srgbClr val="F79646"/>
              </a:solidFill>
              <a:prstDash val="solid"/>
              <a:round/>
              <a:headEnd len="sm" w="sm" type="none"/>
              <a:tailEnd len="sm" w="sm" type="none"/>
            </a:ln>
          </a:right>
          <a:top>
            <a:ln cap="flat" cmpd="sng" w="12700">
              <a:solidFill>
                <a:srgbClr val="F79646"/>
              </a:solidFill>
              <a:prstDash val="solid"/>
              <a:round/>
              <a:headEnd len="sm" w="sm" type="none"/>
              <a:tailEnd len="sm" w="sm" type="none"/>
            </a:ln>
          </a:top>
          <a:bottom>
            <a:ln cap="flat" cmpd="sng" w="12700">
              <a:solidFill>
                <a:srgbClr val="F79646"/>
              </a:solidFill>
              <a:prstDash val="solid"/>
              <a:round/>
              <a:headEnd len="sm" w="sm" type="none"/>
              <a:tailEnd len="sm" w="sm" type="none"/>
            </a:ln>
          </a:bottom>
          <a:insideH>
            <a:ln cap="flat" cmpd="sng" w="12700">
              <a:solidFill>
                <a:srgbClr val="F79646"/>
              </a:solidFill>
              <a:prstDash val="solid"/>
              <a:round/>
              <a:headEnd len="sm" w="sm" type="none"/>
              <a:tailEnd len="sm" w="sm" type="none"/>
            </a:ln>
          </a:insideH>
          <a:insideV>
            <a:ln cap="flat" cmpd="sng" w="12700">
              <a:solidFill>
                <a:srgbClr val="F79646"/>
              </a:solidFill>
              <a:prstDash val="solid"/>
              <a:round/>
              <a:headEnd len="sm" w="sm" type="none"/>
              <a:tailEnd len="sm" w="sm" type="none"/>
            </a:ln>
          </a:insideV>
        </a:tcBdr>
        <a:fill>
          <a:solidFill>
            <a:srgbClr val="FFFFFF">
              <a:alpha val="0"/>
            </a:srgbClr>
          </a:solidFill>
        </a:fill>
      </a:tcStyle>
    </a:wholeTbl>
    <a:band1H>
      <a:tcTxStyle b="off" i="off"/>
      <a:tcStyle>
        <a:fill>
          <a:solidFill>
            <a:srgbClr val="F79646">
              <a:alpha val="20000"/>
            </a:srgbClr>
          </a:solidFill>
        </a:fill>
      </a:tcStyle>
    </a:band1H>
    <a:band2H>
      <a:tcTxStyle b="off" i="off"/>
    </a:band2H>
    <a:band1V>
      <a:tcTxStyle b="off" i="off"/>
      <a:tcStyle>
        <a:fill>
          <a:solidFill>
            <a:srgbClr val="F79646">
              <a:alpha val="20000"/>
            </a:srgbClr>
          </a:solidFill>
        </a:fill>
      </a:tcStyle>
    </a:band1V>
    <a:band2V>
      <a:tcTxStyle b="off" i="off"/>
    </a:band2V>
    <a:lastCol>
      <a:tcTxStyle b="on" i="off"/>
    </a:lastCol>
    <a:firstCol>
      <a:tcTxStyle b="on" i="off"/>
    </a:firstCol>
    <a:lastRow>
      <a:tcTxStyle b="on" i="off"/>
      <a:tcStyle>
        <a:tcBdr>
          <a:top>
            <a:ln cap="flat" cmpd="sng" w="50800">
              <a:solidFill>
                <a:srgbClr val="F79646"/>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rgbClr val="F79646"/>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E9944047-2DC5-454A-A591-D1B69AFB4019}"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8dc9f615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158dc9f615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8dc9f615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158dc9f615f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8dc9f615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58dc9f615f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09f3eccc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1409f3eccc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07f1519e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407f1519e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1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 name="Shape 15"/>
        <p:cNvGrpSpPr/>
        <p:nvPr/>
      </p:nvGrpSpPr>
      <p:grpSpPr>
        <a:xfrm>
          <a:off x="0" y="0"/>
          <a:ext cx="0" cy="0"/>
          <a:chOff x="0" y="0"/>
          <a:chExt cx="0" cy="0"/>
        </a:xfrm>
      </p:grpSpPr>
      <p:pic>
        <p:nvPicPr>
          <p:cNvPr descr="interna-con-franja.png" id="16" name="Google Shape;16;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9" name="Shape 19"/>
        <p:cNvGrpSpPr/>
        <p:nvPr/>
      </p:nvGrpSpPr>
      <p:grpSpPr>
        <a:xfrm>
          <a:off x="0" y="0"/>
          <a:ext cx="0" cy="0"/>
          <a:chOff x="0" y="0"/>
          <a:chExt cx="0" cy="0"/>
        </a:xfrm>
      </p:grpSpPr>
      <p:pic>
        <p:nvPicPr>
          <p:cNvPr descr="portada.png" id="20" name="Google Shape;20;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p:nvPr>
            <p:ph idx="2" type="pic"/>
          </p:nvPr>
        </p:nvSpPr>
        <p:spPr>
          <a:xfrm>
            <a:off x="1792288" y="459581"/>
            <a:ext cx="5486400" cy="3086100"/>
          </a:xfrm>
          <a:prstGeom prst="rect">
            <a:avLst/>
          </a:prstGeom>
          <a:noFill/>
          <a:ln>
            <a:noFill/>
          </a:ln>
        </p:spPr>
      </p:sp>
      <p:sp>
        <p:nvSpPr>
          <p:cNvPr id="35" name="Google Shape;35;p2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1019508"/>
            <a:ext cx="2757000" cy="13854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Escuela de micro fútbol club leones</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564204" y="2009800"/>
            <a:ext cx="3681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Daniel Parra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Santiago Rubio</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Julian Gamba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Alejandro Diaz</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nvSpPr>
        <p:spPr>
          <a:xfrm>
            <a:off x="291830" y="1638552"/>
            <a:ext cx="885217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3F3F3F"/>
                </a:solidFill>
                <a:latin typeface="Calibri"/>
                <a:ea typeface="Calibri"/>
                <a:cs typeface="Calibri"/>
                <a:sym typeface="Calibri"/>
              </a:rPr>
              <a:t>Soporte recolección de información:</a:t>
            </a:r>
            <a:endParaRPr b="1" i="0" sz="4400" u="none" cap="none" strike="noStrike">
              <a:solidFill>
                <a:srgbClr val="3F3F3F"/>
              </a:solidFill>
              <a:latin typeface="Calibri"/>
              <a:ea typeface="Calibri"/>
              <a:cs typeface="Calibri"/>
              <a:sym typeface="Calibri"/>
            </a:endParaRPr>
          </a:p>
        </p:txBody>
      </p:sp>
      <p:sp>
        <p:nvSpPr>
          <p:cNvPr id="110" name="Google Shape;110;p10"/>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nvSpPr>
        <p:spPr>
          <a:xfrm>
            <a:off x="428040" y="252925"/>
            <a:ext cx="76677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graphicFrame>
        <p:nvGraphicFramePr>
          <p:cNvPr id="116" name="Google Shape;116;p11"/>
          <p:cNvGraphicFramePr/>
          <p:nvPr/>
        </p:nvGraphicFramePr>
        <p:xfrm>
          <a:off x="1436452" y="1058330"/>
          <a:ext cx="3000000" cy="3000000"/>
        </p:xfrm>
        <a:graphic>
          <a:graphicData uri="http://schemas.openxmlformats.org/drawingml/2006/table">
            <a:tbl>
              <a:tblPr bandRow="1" firstRow="1">
                <a:noFill/>
                <a:tableStyleId>{0995F737-564A-457A-945F-983CEDFF7C6B}</a:tableStyleId>
              </a:tblPr>
              <a:tblGrid>
                <a:gridCol w="6096000"/>
              </a:tblGrid>
              <a:tr h="466550">
                <a:tc>
                  <a:txBody>
                    <a:bodyPr/>
                    <a:lstStyle/>
                    <a:p>
                      <a:pPr indent="0" lvl="0" marL="0" marR="0" rtl="0" algn="ctr">
                        <a:lnSpc>
                          <a:spcPct val="100000"/>
                        </a:lnSpc>
                        <a:spcBef>
                          <a:spcPts val="0"/>
                        </a:spcBef>
                        <a:spcAft>
                          <a:spcPts val="0"/>
                        </a:spcAft>
                        <a:buClr>
                          <a:srgbClr val="000000"/>
                        </a:buClr>
                        <a:buSzPts val="1800"/>
                        <a:buFont typeface="Arial"/>
                        <a:buNone/>
                      </a:pPr>
                      <a:r>
                        <a:rPr lang="es-CO" sz="1800" u="none" cap="none" strike="noStrike"/>
                        <a:t>Ficha técnica</a:t>
                      </a:r>
                      <a:endParaRPr sz="1800" u="none" cap="none" strike="noStrike"/>
                    </a:p>
                  </a:txBody>
                  <a:tcPr marT="45725" marB="45725" marR="91450" marL="91450"/>
                </a:tc>
              </a:tr>
              <a:tr h="30477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7" name="Google Shape;117;p11"/>
          <p:cNvGraphicFramePr/>
          <p:nvPr/>
        </p:nvGraphicFramePr>
        <p:xfrm>
          <a:off x="1436452" y="1488929"/>
          <a:ext cx="3000000" cy="3000000"/>
        </p:xfrm>
        <a:graphic>
          <a:graphicData uri="http://schemas.openxmlformats.org/drawingml/2006/table">
            <a:tbl>
              <a:tblPr bandRow="1" firstRow="1">
                <a:noFill/>
                <a:tableStyleId>{E4BDA25C-DD45-4F50-BD6A-200BECC27220}</a:tableStyleId>
              </a:tblPr>
              <a:tblGrid>
                <a:gridCol w="3048000"/>
                <a:gridCol w="3048000"/>
              </a:tblGrid>
              <a:tr h="433575">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Nombre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s-CO" sz="1800" u="none" cap="none" strike="noStrike"/>
                        <a:t>Escuela de micro fútbol club leones</a:t>
                      </a:r>
                      <a:endParaRPr b="0"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Razón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O" sz="1800" u="none" cap="none" strike="noStrike">
                          <a:solidFill>
                            <a:schemeClr val="dk1"/>
                          </a:solidFill>
                        </a:rPr>
                        <a:t>Escuela de micro fútbol club leones</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Domicilio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solidFill>
                            <a:schemeClr val="dk1"/>
                          </a:solidFill>
                        </a:rPr>
                        <a:t>Transversal 5ª L Bis</a:t>
                      </a:r>
                      <a:endParaRPr sz="26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Teléfono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322 904 8442</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Email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Servicios principales</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Entrenamiento, campeonatos y preparación física</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Persona de contacto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Camilo Menjura</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58dc9f615f_0_12"/>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23" name="Google Shape;123;g158dc9f615f_0_12"/>
          <p:cNvSpPr txBox="1"/>
          <p:nvPr/>
        </p:nvSpPr>
        <p:spPr>
          <a:xfrm>
            <a:off x="428050" y="1214600"/>
            <a:ext cx="8074200" cy="3585000"/>
          </a:xfrm>
          <a:prstGeom prst="rect">
            <a:avLst/>
          </a:prstGeom>
          <a:noFill/>
          <a:ln>
            <a:noFill/>
          </a:ln>
        </p:spPr>
        <p:txBody>
          <a:bodyPr anchorCtr="0" anchor="t" bIns="91425" lIns="91425" spcFirstLastPara="1" rIns="91425" wrap="square" tIns="91425">
            <a:spAutoFit/>
          </a:bodyPr>
          <a:lstStyle/>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La técnica utilizada para recopilar la información fue la entrevista, con ella pudimos obtener la información necesaria para establecer los requerimientos funcionales, casos de uso e historias de usuario</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A continuación un ejemplo de las preguntas utilizadas para recopilar toda la información</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228600" lvl="0" marL="4572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58dc9f615f_0_30"/>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29" name="Google Shape;129;g158dc9f615f_0_30"/>
          <p:cNvSpPr txBox="1"/>
          <p:nvPr/>
        </p:nvSpPr>
        <p:spPr>
          <a:xfrm>
            <a:off x="428050" y="1487275"/>
            <a:ext cx="8074200" cy="3892800"/>
          </a:xfrm>
          <a:prstGeom prst="rect">
            <a:avLst/>
          </a:prstGeom>
          <a:noFill/>
          <a:ln>
            <a:noFill/>
          </a:ln>
        </p:spPr>
        <p:txBody>
          <a:bodyPr anchorCtr="0" anchor="t" bIns="91425" lIns="91425" spcFirstLastPara="1" rIns="91425" wrap="square" tIns="91425">
            <a:spAutoFit/>
          </a:bodyPr>
          <a:lstStyle/>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 ¿Qué requisitos deben cumplir los jugadores?</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Documento de identidad, Fotocopia de la eps, fotocopia del documento de identidad y fotos para los carnets.</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 ¿Cómo se hace la inscripción de los jugadores?</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Se les hacen fichas deportivas, se les hace los carnets y la debida inscripción.</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Calibri"/>
                <a:ea typeface="Calibri"/>
                <a:cs typeface="Calibri"/>
                <a:sym typeface="Calibri"/>
              </a:rPr>
              <a:t>· ¿Qué días hay entrenamientos?</a:t>
            </a:r>
            <a:endParaRPr b="0" i="0" sz="1800" u="none" cap="none" strike="noStrike">
              <a:solidFill>
                <a:schemeClr val="dk1"/>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Calibri"/>
                <a:ea typeface="Calibri"/>
                <a:cs typeface="Calibri"/>
                <a:sym typeface="Calibri"/>
              </a:rPr>
              <a:t>Los martes y jueves de 7:00 pm a 8:30 pm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58dc9f615f_0_7"/>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35" name="Google Shape;135;g158dc9f615f_0_7"/>
          <p:cNvSpPr txBox="1"/>
          <p:nvPr/>
        </p:nvSpPr>
        <p:spPr>
          <a:xfrm>
            <a:off x="428050" y="1276575"/>
            <a:ext cx="8074200" cy="4683900"/>
          </a:xfrm>
          <a:prstGeom prst="rect">
            <a:avLst/>
          </a:prstGeom>
          <a:noFill/>
          <a:ln>
            <a:noFill/>
          </a:ln>
        </p:spPr>
        <p:txBody>
          <a:bodyPr anchorCtr="0" anchor="t" bIns="91425" lIns="91425" spcFirstLastPara="1" rIns="91425" wrap="square" tIns="91425">
            <a:spAutoFit/>
          </a:bodyPr>
          <a:lstStyle/>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 ¿Qué elementos utiliza a la hora de los entrenamientos?</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Elementos como conos, balones, discos, lazos, pelotas de baseball, petos, entre otras cosas.</a:t>
            </a:r>
            <a:endParaRPr b="0" i="0" sz="1800" u="none" cap="none" strike="noStrike">
              <a:solidFill>
                <a:srgbClr val="000000"/>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Calibri"/>
                <a:ea typeface="Calibri"/>
                <a:cs typeface="Calibri"/>
                <a:sym typeface="Calibri"/>
              </a:rPr>
              <a:t>· ¿Cuál es la mensualidad de los jugadores?</a:t>
            </a:r>
            <a:endParaRPr b="0" i="0" sz="1800" u="none" cap="none" strike="noStrike">
              <a:solidFill>
                <a:schemeClr val="dk1"/>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Calibri"/>
                <a:ea typeface="Calibri"/>
                <a:cs typeface="Calibri"/>
                <a:sym typeface="Calibri"/>
              </a:rPr>
              <a:t>30.000 por cada jugador.</a:t>
            </a:r>
            <a:endParaRPr b="0" i="0" sz="1800" u="none" cap="none" strike="noStrike">
              <a:solidFill>
                <a:schemeClr val="dk1"/>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Calibri"/>
                <a:ea typeface="Calibri"/>
                <a:cs typeface="Calibri"/>
                <a:sym typeface="Calibri"/>
              </a:rPr>
              <a:t>· ¿Qué niveles puede tener un jugador?</a:t>
            </a:r>
            <a:endParaRPr b="0" i="0" sz="1800" u="none" cap="none" strike="noStrike">
              <a:solidFill>
                <a:schemeClr val="dk1"/>
              </a:solidFill>
              <a:latin typeface="Calibri"/>
              <a:ea typeface="Calibri"/>
              <a:cs typeface="Calibri"/>
              <a:sym typeface="Calibri"/>
            </a:endParaRPr>
          </a:p>
          <a:p>
            <a:pPr indent="-228600" lvl="0" marL="9144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Calibri"/>
                <a:ea typeface="Calibri"/>
                <a:cs typeface="Calibri"/>
                <a:sym typeface="Calibri"/>
              </a:rPr>
              <a:t>Dependiendo de cuál sea su condición física, se pueden establecer tres niveles: bajo, medio y alto</a:t>
            </a:r>
            <a:endParaRPr b="0" i="0" sz="1800" u="none" cap="none" strike="noStrike">
              <a:solidFill>
                <a:schemeClr val="dk1"/>
              </a:solidFill>
              <a:latin typeface="Calibri"/>
              <a:ea typeface="Calibri"/>
              <a:cs typeface="Calibri"/>
              <a:sym typeface="Calibri"/>
            </a:endParaRPr>
          </a:p>
          <a:p>
            <a:pPr indent="-228600" lvl="0" marL="457200" marR="0" rtl="0" algn="l">
              <a:lnSpc>
                <a:spcPct val="115000"/>
              </a:lnSpc>
              <a:spcBef>
                <a:spcPts val="1200"/>
              </a:spcBef>
              <a:spcAft>
                <a:spcPts val="0"/>
              </a:spcAft>
              <a:buClr>
                <a:schemeClr val="dk1"/>
              </a:buClr>
              <a:buSzPts val="1100"/>
              <a:buFont typeface="Arial"/>
              <a:buNone/>
            </a:pPr>
            <a:r>
              <a:rPr b="0" i="0" lang="es-CO"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nvSpPr>
        <p:spPr>
          <a:xfrm>
            <a:off x="428017" y="252918"/>
            <a:ext cx="44477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pic>
        <p:nvPicPr>
          <p:cNvPr id="141" name="Google Shape;141;p12"/>
          <p:cNvPicPr preferRelativeResize="0"/>
          <p:nvPr/>
        </p:nvPicPr>
        <p:blipFill rotWithShape="1">
          <a:blip r:embed="rId3">
            <a:alphaModFix/>
          </a:blip>
          <a:srcRect b="9612" l="0" r="0" t="378"/>
          <a:stretch/>
        </p:blipFill>
        <p:spPr>
          <a:xfrm>
            <a:off x="152400" y="1154925"/>
            <a:ext cx="8839199" cy="390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nvSpPr>
        <p:spPr>
          <a:xfrm>
            <a:off x="428017" y="252918"/>
            <a:ext cx="51193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3600" u="none" cap="none" strike="noStrike">
              <a:solidFill>
                <a:schemeClr val="lt1"/>
              </a:solidFill>
              <a:latin typeface="Calibri"/>
              <a:ea typeface="Calibri"/>
              <a:cs typeface="Calibri"/>
              <a:sym typeface="Calibri"/>
            </a:endParaRPr>
          </a:p>
        </p:txBody>
      </p:sp>
      <p:pic>
        <p:nvPicPr>
          <p:cNvPr id="147" name="Google Shape;147;p13"/>
          <p:cNvPicPr preferRelativeResize="0"/>
          <p:nvPr/>
        </p:nvPicPr>
        <p:blipFill rotWithShape="1">
          <a:blip r:embed="rId3">
            <a:alphaModFix/>
          </a:blip>
          <a:srcRect b="0" l="0" r="0" t="0"/>
          <a:stretch/>
        </p:blipFill>
        <p:spPr>
          <a:xfrm>
            <a:off x="954300" y="1065875"/>
            <a:ext cx="7318271" cy="407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nvSpPr>
        <p:spPr>
          <a:xfrm>
            <a:off x="428016" y="252918"/>
            <a:ext cx="478677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Historia de usuario</a:t>
            </a:r>
            <a:endParaRPr b="0" i="0" sz="3600" u="none" cap="none" strike="noStrike">
              <a:solidFill>
                <a:schemeClr val="lt1"/>
              </a:solidFill>
              <a:latin typeface="Calibri"/>
              <a:ea typeface="Calibri"/>
              <a:cs typeface="Calibri"/>
              <a:sym typeface="Calibri"/>
            </a:endParaRPr>
          </a:p>
        </p:txBody>
      </p:sp>
      <p:pic>
        <p:nvPicPr>
          <p:cNvPr id="153" name="Google Shape;153;p29"/>
          <p:cNvPicPr preferRelativeResize="0"/>
          <p:nvPr/>
        </p:nvPicPr>
        <p:blipFill rotWithShape="1">
          <a:blip r:embed="rId3">
            <a:alphaModFix/>
          </a:blip>
          <a:srcRect b="0" l="0" r="0" t="0"/>
          <a:stretch/>
        </p:blipFill>
        <p:spPr>
          <a:xfrm>
            <a:off x="428015" y="1107422"/>
            <a:ext cx="8140251" cy="39473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09f3eccc2_0_1"/>
          <p:cNvSpPr txBox="1"/>
          <p:nvPr/>
        </p:nvSpPr>
        <p:spPr>
          <a:xfrm>
            <a:off x="428016" y="252918"/>
            <a:ext cx="4786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Historia de usuario</a:t>
            </a:r>
            <a:endParaRPr b="0" i="0" sz="3600" u="none" cap="none" strike="noStrike">
              <a:solidFill>
                <a:schemeClr val="lt1"/>
              </a:solidFill>
              <a:latin typeface="Calibri"/>
              <a:ea typeface="Calibri"/>
              <a:cs typeface="Calibri"/>
              <a:sym typeface="Calibri"/>
            </a:endParaRPr>
          </a:p>
        </p:txBody>
      </p:sp>
      <p:pic>
        <p:nvPicPr>
          <p:cNvPr id="159" name="Google Shape;159;g1409f3eccc2_0_1"/>
          <p:cNvPicPr preferRelativeResize="0"/>
          <p:nvPr/>
        </p:nvPicPr>
        <p:blipFill rotWithShape="1">
          <a:blip r:embed="rId3">
            <a:alphaModFix/>
          </a:blip>
          <a:srcRect b="0" l="0" r="0" t="0"/>
          <a:stretch/>
        </p:blipFill>
        <p:spPr>
          <a:xfrm>
            <a:off x="152400" y="1051818"/>
            <a:ext cx="8839200" cy="3563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nvSpPr>
        <p:spPr>
          <a:xfrm>
            <a:off x="428016" y="252918"/>
            <a:ext cx="478677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Requisitos Funcionales</a:t>
            </a:r>
            <a:endParaRPr b="0" i="0" sz="3600" u="none" cap="none" strike="noStrike">
              <a:solidFill>
                <a:schemeClr val="lt1"/>
              </a:solidFill>
              <a:latin typeface="Calibri"/>
              <a:ea typeface="Calibri"/>
              <a:cs typeface="Calibri"/>
              <a:sym typeface="Calibri"/>
            </a:endParaRPr>
          </a:p>
        </p:txBody>
      </p:sp>
      <p:graphicFrame>
        <p:nvGraphicFramePr>
          <p:cNvPr id="165" name="Google Shape;165;p14"/>
          <p:cNvGraphicFramePr/>
          <p:nvPr/>
        </p:nvGraphicFramePr>
        <p:xfrm>
          <a:off x="962563" y="1247425"/>
          <a:ext cx="3000000" cy="3000000"/>
        </p:xfrm>
        <a:graphic>
          <a:graphicData uri="http://schemas.openxmlformats.org/drawingml/2006/table">
            <a:tbl>
              <a:tblPr>
                <a:noFill/>
                <a:tableStyleId>{E9944047-2DC5-454A-A591-D1B69AFB4019}</a:tableStyleId>
              </a:tblPr>
              <a:tblGrid>
                <a:gridCol w="821025"/>
                <a:gridCol w="4326100"/>
                <a:gridCol w="1111425"/>
                <a:gridCol w="946900"/>
              </a:tblGrid>
              <a:tr h="244775">
                <a:tc>
                  <a:txBody>
                    <a:bodyPr/>
                    <a:lstStyle/>
                    <a:p>
                      <a:pPr indent="0" lvl="0" marL="0" marR="0" rtl="0" algn="l">
                        <a:lnSpc>
                          <a:spcPct val="100000"/>
                        </a:lnSpc>
                        <a:spcBef>
                          <a:spcPts val="0"/>
                        </a:spcBef>
                        <a:spcAft>
                          <a:spcPts val="0"/>
                        </a:spcAft>
                        <a:buClr>
                          <a:srgbClr val="000000"/>
                        </a:buClr>
                        <a:buSzPts val="1500"/>
                        <a:buFont typeface="Arial"/>
                        <a:buNone/>
                      </a:pPr>
                      <a:r>
                        <a:rPr lang="es-CO" sz="1500" u="none" cap="none" strike="noStrike"/>
                        <a:t>No. RF</a:t>
                      </a:r>
                      <a:endParaRPr sz="1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s-CO" sz="1500" u="none" cap="none" strike="noStrike"/>
                        <a:t>Descripción</a:t>
                      </a:r>
                      <a:endParaRPr sz="1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s-CO" sz="1500" u="none" cap="none" strike="noStrike"/>
                        <a:t>Actores</a:t>
                      </a:r>
                      <a:endParaRPr sz="1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s-CO" sz="1500" u="none" cap="none" strike="noStrike"/>
                        <a:t>Prioridad</a:t>
                      </a:r>
                      <a:endParaRPr sz="1500" u="none" cap="none" strike="noStrike"/>
                    </a:p>
                  </a:txBody>
                  <a:tcPr marT="91425" marB="91425" marR="91425" marL="91425"/>
                </a:tc>
              </a:tr>
              <a:tr h="376575">
                <a:tc>
                  <a:txBody>
                    <a:bodyPr/>
                    <a:lstStyle/>
                    <a:p>
                      <a:pPr indent="0" lvl="0" marL="0" marR="0" rtl="0" algn="l">
                        <a:lnSpc>
                          <a:spcPct val="100000"/>
                        </a:lnSpc>
                        <a:spcBef>
                          <a:spcPts val="0"/>
                        </a:spcBef>
                        <a:spcAft>
                          <a:spcPts val="0"/>
                        </a:spcAft>
                        <a:buClr>
                          <a:schemeClr val="dk1"/>
                        </a:buClr>
                        <a:buSzPts val="1400"/>
                        <a:buFont typeface="Arial"/>
                        <a:buNone/>
                      </a:pPr>
                      <a:r>
                        <a:rPr lang="es-CO" sz="1400" u="none" cap="none" strike="noStrike">
                          <a:solidFill>
                            <a:schemeClr val="dk1"/>
                          </a:solidFill>
                        </a:rPr>
                        <a:t>RF001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s-CO" sz="1400" u="none" cap="none" strike="noStrike">
                          <a:solidFill>
                            <a:schemeClr val="dk1"/>
                          </a:solidFill>
                        </a:rPr>
                        <a:t>El sistema permite registrar los datos de los jugadores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s-CO" sz="1400" u="none" cap="none" strike="noStrike">
                          <a:solidFill>
                            <a:schemeClr val="dk1"/>
                          </a:solidFill>
                        </a:rPr>
                        <a:t>Entrenador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s-CO" sz="1400" u="none" cap="none" strike="noStrike">
                          <a:solidFill>
                            <a:schemeClr val="dk1"/>
                          </a:solidFill>
                        </a:rPr>
                        <a:t>Alta</a:t>
                      </a:r>
                      <a:endParaRPr sz="1400" u="none" cap="none" strike="noStrike"/>
                    </a:p>
                  </a:txBody>
                  <a:tcPr marT="91425" marB="91425" marR="91425" marL="91425"/>
                </a:tc>
              </a:tr>
              <a:tr h="405400">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RF002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se encarga de generar un recibo de paz y salvo para cada jugador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Entrenador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91425" marB="91425" marR="91425" marL="91425"/>
                </a:tc>
              </a:tr>
              <a:tr h="508375">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RF003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permite registrar los días y las horas a las cuales se realizan los entrenamientos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Entrenador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91425" marB="91425" marR="91425" marL="91425"/>
                </a:tc>
              </a:tr>
              <a:tr h="508375">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RF004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permite ver los ejercicios que debe realizar el jugador según el nivel asignado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Jugador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91425" marB="91425" marR="91425" marL="91425"/>
                </a:tc>
              </a:tr>
              <a:tr h="376575">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RF005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permite registrar a los jugadores que participaran en los campeonatos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Entrenador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1156275" y="1638552"/>
            <a:ext cx="66072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Presentación:</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nvSpPr>
        <p:spPr>
          <a:xfrm>
            <a:off x="428017" y="252918"/>
            <a:ext cx="61180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no funcionales:</a:t>
            </a:r>
            <a:endParaRPr b="0" i="0" sz="3600" u="none" cap="none" strike="noStrike">
              <a:solidFill>
                <a:schemeClr val="lt1"/>
              </a:solidFill>
              <a:latin typeface="Calibri"/>
              <a:ea typeface="Calibri"/>
              <a:cs typeface="Calibri"/>
              <a:sym typeface="Calibri"/>
            </a:endParaRPr>
          </a:p>
        </p:txBody>
      </p:sp>
      <p:graphicFrame>
        <p:nvGraphicFramePr>
          <p:cNvPr id="171" name="Google Shape;171;p15"/>
          <p:cNvGraphicFramePr/>
          <p:nvPr/>
        </p:nvGraphicFramePr>
        <p:xfrm>
          <a:off x="952500" y="1296950"/>
          <a:ext cx="3000000" cy="3000000"/>
        </p:xfrm>
        <a:graphic>
          <a:graphicData uri="http://schemas.openxmlformats.org/drawingml/2006/table">
            <a:tbl>
              <a:tblPr>
                <a:noFill/>
                <a:tableStyleId>{E9944047-2DC5-454A-A591-D1B69AFB4019}</a:tableStyleId>
              </a:tblPr>
              <a:tblGrid>
                <a:gridCol w="1326300"/>
                <a:gridCol w="2924375"/>
                <a:gridCol w="1474025"/>
                <a:gridCol w="15143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No. Requisito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Nombre del Requisito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Tipo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Prioridad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RNF001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permite asignar perfiles según la persona que vaya a acceder.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Seguridad / confiabilidad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RNF002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mantendrá seguros los datos y solo los usará con fines para la escuela.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Seguridad / confiabilidad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Alta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RNF003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será funcional en cualquier equipo o dispositivo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Portabilidad / eficiencia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RNF004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será funcional en equipos con sistema operativo windows 7 en adelante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Portabilidad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407f1519e8_0_0"/>
          <p:cNvSpPr txBox="1"/>
          <p:nvPr/>
        </p:nvSpPr>
        <p:spPr>
          <a:xfrm>
            <a:off x="428017" y="252918"/>
            <a:ext cx="6118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no funcionales:</a:t>
            </a:r>
            <a:endParaRPr b="0" i="0" sz="3600" u="none" cap="none" strike="noStrike">
              <a:solidFill>
                <a:schemeClr val="lt1"/>
              </a:solidFill>
              <a:latin typeface="Calibri"/>
              <a:ea typeface="Calibri"/>
              <a:cs typeface="Calibri"/>
              <a:sym typeface="Calibri"/>
            </a:endParaRPr>
          </a:p>
        </p:txBody>
      </p:sp>
      <p:graphicFrame>
        <p:nvGraphicFramePr>
          <p:cNvPr id="177" name="Google Shape;177;g1407f1519e8_0_0"/>
          <p:cNvGraphicFramePr/>
          <p:nvPr/>
        </p:nvGraphicFramePr>
        <p:xfrm>
          <a:off x="952500" y="1296950"/>
          <a:ext cx="3000000" cy="3000000"/>
        </p:xfrm>
        <a:graphic>
          <a:graphicData uri="http://schemas.openxmlformats.org/drawingml/2006/table">
            <a:tbl>
              <a:tblPr>
                <a:noFill/>
                <a:tableStyleId>{E9944047-2DC5-454A-A591-D1B69AFB4019}</a:tableStyleId>
              </a:tblPr>
              <a:tblGrid>
                <a:gridCol w="1326300"/>
                <a:gridCol w="2924375"/>
                <a:gridCol w="1474025"/>
                <a:gridCol w="15143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No. Requisito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Nombre del Requisito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Tipo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Prioridad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RNF005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debe tener interfaz gráfica amigable, sencilla y bien formada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Usabilidad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RNF006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El sistema realiza los distintos procesos en un tiempo NO mayor 1 minuto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Eficiencia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solidFill>
                            <a:schemeClr val="dk1"/>
                          </a:solidFill>
                        </a:rPr>
                        <a:t>RNF007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s-CO" sz="1400" u="none" cap="none" strike="noStrike"/>
                        <a:t>El sistema permite un rápido aprendizaje de su funcionamiento (NO mayor a 1</a:t>
                      </a:r>
                      <a:endParaRPr sz="1400" u="none" cap="none" strike="noStrike"/>
                    </a:p>
                    <a:p>
                      <a:pPr indent="0" lvl="0" marL="0" marR="0" rtl="0" algn="l">
                        <a:lnSpc>
                          <a:spcPct val="100000"/>
                        </a:lnSpc>
                        <a:spcBef>
                          <a:spcPts val="0"/>
                        </a:spcBef>
                        <a:spcAft>
                          <a:spcPts val="0"/>
                        </a:spcAft>
                        <a:buClr>
                          <a:schemeClr val="dk1"/>
                        </a:buClr>
                        <a:buSzPts val="1100"/>
                        <a:buFont typeface="Arial"/>
                        <a:buNone/>
                      </a:pPr>
                      <a:r>
                        <a:rPr lang="es-CO" sz="1400" u="none" cap="none" strike="noStrike"/>
                        <a:t>hora)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Usabilidad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Media</a:t>
                      </a:r>
                      <a:endParaRPr sz="1400" u="none" cap="none" strike="noStrike"/>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291830" y="1638552"/>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
        <p:nvSpPr>
          <p:cNvPr id="68" name="Google Shape;68;p3"/>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nvSpPr>
        <p:spPr>
          <a:xfrm>
            <a:off x="428017" y="252918"/>
            <a:ext cx="56366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Planteamiento del problema:</a:t>
            </a:r>
            <a:endParaRPr b="0" i="0" sz="3600" u="none" cap="none" strike="noStrike">
              <a:solidFill>
                <a:schemeClr val="lt1"/>
              </a:solidFill>
              <a:latin typeface="Calibri"/>
              <a:ea typeface="Calibri"/>
              <a:cs typeface="Calibri"/>
              <a:sym typeface="Calibri"/>
            </a:endParaRPr>
          </a:p>
        </p:txBody>
      </p:sp>
      <p:sp>
        <p:nvSpPr>
          <p:cNvPr id="74" name="Google Shape;74;p4"/>
          <p:cNvSpPr txBox="1"/>
          <p:nvPr/>
        </p:nvSpPr>
        <p:spPr>
          <a:xfrm>
            <a:off x="428025" y="1490975"/>
            <a:ext cx="8247900" cy="3942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Arial"/>
              <a:buNone/>
            </a:pPr>
            <a:r>
              <a:rPr b="1" i="0" lang="es-CO" sz="2500" u="none" cap="none" strike="noStrike">
                <a:solidFill>
                  <a:srgbClr val="3F3F3F"/>
                </a:solidFill>
                <a:latin typeface="Arial"/>
                <a:ea typeface="Arial"/>
                <a:cs typeface="Arial"/>
                <a:sym typeface="Arial"/>
              </a:rPr>
              <a:t>Escuela de micro fútbol club leones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CO" sz="1100" u="none" cap="none" strike="noStrike">
                <a:solidFill>
                  <a:schemeClr val="dk1"/>
                </a:solidFill>
                <a:latin typeface="Arial"/>
                <a:ea typeface="Arial"/>
                <a:cs typeface="Arial"/>
                <a:sym typeface="Arial"/>
              </a:rPr>
              <a:t>  </a:t>
            </a:r>
            <a:r>
              <a:rPr b="0" i="0" lang="es-CO" sz="700" u="none" cap="none" strike="noStrike">
                <a:solidFill>
                  <a:schemeClr val="dk1"/>
                </a:solidFill>
                <a:latin typeface="Arial"/>
                <a:ea typeface="Arial"/>
                <a:cs typeface="Arial"/>
                <a:sym typeface="Arial"/>
              </a:rPr>
              <a:t>     </a:t>
            </a:r>
            <a:r>
              <a:rPr b="0" i="0" lang="es-CO" sz="1700" u="none" cap="none" strike="noStrike">
                <a:solidFill>
                  <a:schemeClr val="dk1"/>
                </a:solidFill>
                <a:latin typeface="Arial"/>
                <a:ea typeface="Arial"/>
                <a:cs typeface="Arial"/>
                <a:sym typeface="Arial"/>
              </a:rPr>
              <a:t>La empresa es una escuela de microfútbol que se dedica a dirigir los entrenamientos de jóvenes y niños. Lleva a cabo campeonatos categoría única y lleva a competir a su equipo de menores en diferentes campeonatos. El presupuesto se maneja empezando por las inscripciones que deben pagar los jugadores, luego la mensualidad para seguir accediendo al servicio. Para los campeonatos se debe pagar una inscripción y luego los arbitrajes por cada partido. Además se realizan test para establecer la categoría de los jugadores y se les indica un plan de acondicionamiento físico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428017" y="252918"/>
            <a:ext cx="258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Justificación:</a:t>
            </a:r>
            <a:endParaRPr b="0" i="0" sz="3600" u="none" cap="none" strike="noStrike">
              <a:solidFill>
                <a:schemeClr val="lt1"/>
              </a:solidFill>
              <a:latin typeface="Calibri"/>
              <a:ea typeface="Calibri"/>
              <a:cs typeface="Calibri"/>
              <a:sym typeface="Calibri"/>
            </a:endParaRPr>
          </a:p>
        </p:txBody>
      </p:sp>
      <p:sp>
        <p:nvSpPr>
          <p:cNvPr id="80" name="Google Shape;80;p5"/>
          <p:cNvSpPr txBox="1"/>
          <p:nvPr/>
        </p:nvSpPr>
        <p:spPr>
          <a:xfrm>
            <a:off x="838200" y="1825625"/>
            <a:ext cx="7862740" cy="39632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Este proyecto ha empezado como respuesta a la necesidad de la empresa Escuela de micro fútbol club leones de facilitar los procesos que vienen haciendo. Ellos llevan un registro de la información de manera manual, así como sus trámites que se hacen de forma presencial, por ende, se ofrece un sistema de información que agilice algunos de los procesos y facilite los trámites.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428017" y="252918"/>
            <a:ext cx="33977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 general:</a:t>
            </a:r>
            <a:endParaRPr b="0" i="0" sz="3600" u="none" cap="none" strike="noStrike">
              <a:solidFill>
                <a:schemeClr val="lt1"/>
              </a:solidFill>
              <a:latin typeface="Calibri"/>
              <a:ea typeface="Calibri"/>
              <a:cs typeface="Calibri"/>
              <a:sym typeface="Calibri"/>
            </a:endParaRPr>
          </a:p>
        </p:txBody>
      </p:sp>
      <p:sp>
        <p:nvSpPr>
          <p:cNvPr id="86" name="Google Shape;86;p6"/>
          <p:cNvSpPr txBox="1"/>
          <p:nvPr/>
        </p:nvSpPr>
        <p:spPr>
          <a:xfrm>
            <a:off x="571950" y="1513179"/>
            <a:ext cx="8000100" cy="183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rgbClr val="000000"/>
                </a:solidFill>
                <a:latin typeface="Arial"/>
                <a:ea typeface="Arial"/>
                <a:cs typeface="Arial"/>
                <a:sym typeface="Arial"/>
              </a:rPr>
              <a:t>Objetivo general</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CO" sz="2200" u="none" cap="none" strike="noStrike">
                <a:solidFill>
                  <a:schemeClr val="dk1"/>
                </a:solidFill>
                <a:latin typeface="Calibri"/>
                <a:ea typeface="Calibri"/>
                <a:cs typeface="Calibri"/>
                <a:sym typeface="Calibri"/>
              </a:rPr>
              <a:t>Facilitar los trámites y procesos de la empresa de microfútbol a través de un sistema de información que será de fácil uso para los miembros de la empresa. </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428017" y="252918"/>
            <a:ext cx="42328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Objetivos específicos:</a:t>
            </a:r>
            <a:endParaRPr b="0" i="0" sz="3600" u="none" cap="none" strike="noStrike">
              <a:solidFill>
                <a:schemeClr val="lt1"/>
              </a:solidFill>
              <a:latin typeface="Calibri"/>
              <a:ea typeface="Calibri"/>
              <a:cs typeface="Calibri"/>
              <a:sym typeface="Calibri"/>
            </a:endParaRPr>
          </a:p>
        </p:txBody>
      </p:sp>
      <p:sp>
        <p:nvSpPr>
          <p:cNvPr id="92" name="Google Shape;92;p7"/>
          <p:cNvSpPr txBox="1"/>
          <p:nvPr/>
        </p:nvSpPr>
        <p:spPr>
          <a:xfrm>
            <a:off x="323325" y="1220700"/>
            <a:ext cx="8667600" cy="270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rgbClr val="000000"/>
                </a:solidFill>
                <a:latin typeface="Arial"/>
                <a:ea typeface="Arial"/>
                <a:cs typeface="Arial"/>
                <a:sym typeface="Arial"/>
              </a:rPr>
              <a:t>Objetivos específicos</a:t>
            </a:r>
            <a:endParaRPr b="1" i="0" sz="1400" u="none" cap="none" strike="noStrike">
              <a:solidFill>
                <a:srgbClr val="000000"/>
              </a:solidFill>
              <a:latin typeface="Arial"/>
              <a:ea typeface="Arial"/>
              <a:cs typeface="Arial"/>
              <a:sym typeface="Arial"/>
            </a:endParaRPr>
          </a:p>
          <a:p>
            <a:pPr indent="-228600" lvl="0" marL="6858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Arial"/>
                <a:ea typeface="Arial"/>
                <a:cs typeface="Arial"/>
                <a:sym typeface="Arial"/>
              </a:rPr>
              <a:t>a)       Facilitar la creación y ejecución de los campeonatos a través de un sistema de información.</a:t>
            </a:r>
            <a:endParaRPr b="0" i="0" sz="1800" u="none" cap="none" strike="noStrike">
              <a:solidFill>
                <a:schemeClr val="dk1"/>
              </a:solidFill>
              <a:latin typeface="Arial"/>
              <a:ea typeface="Arial"/>
              <a:cs typeface="Arial"/>
              <a:sym typeface="Arial"/>
            </a:endParaRPr>
          </a:p>
          <a:p>
            <a:pPr indent="-228600" lvl="0" marL="6858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Arial"/>
                <a:ea typeface="Arial"/>
                <a:cs typeface="Arial"/>
                <a:sym typeface="Arial"/>
              </a:rPr>
              <a:t>b)      Informar fácilmente a los jugadores todo lo relacionado con los entrenamientos.</a:t>
            </a:r>
            <a:endParaRPr b="0" i="0" sz="1800" u="none" cap="none" strike="noStrike">
              <a:solidFill>
                <a:schemeClr val="dk1"/>
              </a:solidFill>
              <a:latin typeface="Arial"/>
              <a:ea typeface="Arial"/>
              <a:cs typeface="Arial"/>
              <a:sym typeface="Arial"/>
            </a:endParaRPr>
          </a:p>
          <a:p>
            <a:pPr indent="-228600" lvl="0" marL="6858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Arial"/>
                <a:ea typeface="Arial"/>
                <a:cs typeface="Arial"/>
                <a:sym typeface="Arial"/>
              </a:rPr>
              <a:t>c)       Manejar de una manera rápida y sencilla los pagos de inscripciones, mensualidades de la escuela de microfútbol, así como el dinero de los campeonatos.</a:t>
            </a:r>
            <a:endParaRPr b="0" i="0" sz="1800" u="none" cap="none" strike="noStrike">
              <a:solidFill>
                <a:schemeClr val="dk1"/>
              </a:solidFill>
              <a:latin typeface="Arial"/>
              <a:ea typeface="Arial"/>
              <a:cs typeface="Arial"/>
              <a:sym typeface="Arial"/>
            </a:endParaRPr>
          </a:p>
          <a:p>
            <a:pPr indent="-228600" lvl="0" marL="685800" marR="0" rtl="0" algn="l">
              <a:lnSpc>
                <a:spcPct val="115000"/>
              </a:lnSpc>
              <a:spcBef>
                <a:spcPts val="1200"/>
              </a:spcBef>
              <a:spcAft>
                <a:spcPts val="0"/>
              </a:spcAft>
              <a:buClr>
                <a:schemeClr val="dk1"/>
              </a:buClr>
              <a:buSzPts val="1100"/>
              <a:buFont typeface="Arial"/>
              <a:buNone/>
            </a:pPr>
            <a:r>
              <a:rPr b="0" i="0" lang="es-CO" sz="1800" u="none" cap="none" strike="noStrike">
                <a:solidFill>
                  <a:schemeClr val="dk1"/>
                </a:solidFill>
                <a:latin typeface="Arial"/>
                <a:ea typeface="Arial"/>
                <a:cs typeface="Arial"/>
                <a:sym typeface="Arial"/>
              </a:rPr>
              <a:t>d)      Permitir a los jugadores reconocer fácilmente la categoría en que están y el plan de acondicionamiento que deben seguir.</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428017" y="252918"/>
            <a:ext cx="17613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Alcance:</a:t>
            </a:r>
            <a:endParaRPr b="0" i="0" sz="3600" u="none" cap="none" strike="noStrike">
              <a:solidFill>
                <a:schemeClr val="lt1"/>
              </a:solidFill>
              <a:latin typeface="Calibri"/>
              <a:ea typeface="Calibri"/>
              <a:cs typeface="Calibri"/>
              <a:sym typeface="Calibri"/>
            </a:endParaRPr>
          </a:p>
        </p:txBody>
      </p:sp>
      <p:sp>
        <p:nvSpPr>
          <p:cNvPr id="98" name="Google Shape;98;p8"/>
          <p:cNvSpPr txBox="1"/>
          <p:nvPr/>
        </p:nvSpPr>
        <p:spPr>
          <a:xfrm>
            <a:off x="838200" y="1825625"/>
            <a:ext cx="7457388" cy="3963226"/>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Entre los entregables del proyecto está un sistema de información que permite registrar información respecto a campeonatos, así como permitir a los jugadores ver la modalidad del campeonato y registrar la información del equipo y de los jugadores. Debe permitir llevar un registro de pagos de mensualidades e inscripciones de los jugadores, así como poder registrar toda la información respecto a los entrenamientos para que los jugadores la vean fácilmente. Por último permite registrar información de los test y determinar la categoría del jugador, así como ver el plan de acondicionamiento que debe seguir.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nvSpPr>
        <p:spPr>
          <a:xfrm>
            <a:off x="428016" y="252918"/>
            <a:ext cx="240144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Impactos:</a:t>
            </a:r>
            <a:endParaRPr b="0" i="0" sz="3600" u="none" cap="none" strike="noStrike">
              <a:solidFill>
                <a:schemeClr val="lt1"/>
              </a:solidFill>
              <a:latin typeface="Calibri"/>
              <a:ea typeface="Calibri"/>
              <a:cs typeface="Calibri"/>
              <a:sym typeface="Calibri"/>
            </a:endParaRPr>
          </a:p>
        </p:txBody>
      </p:sp>
      <p:sp>
        <p:nvSpPr>
          <p:cNvPr id="104" name="Google Shape;104;p9"/>
          <p:cNvSpPr txBox="1"/>
          <p:nvPr/>
        </p:nvSpPr>
        <p:spPr>
          <a:xfrm>
            <a:off x="428016" y="1281750"/>
            <a:ext cx="8000100" cy="2077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Arial"/>
                <a:ea typeface="Arial"/>
                <a:cs typeface="Arial"/>
                <a:sym typeface="Arial"/>
              </a:rPr>
              <a:t>TECNOLÓGICO: Un impacto tecnológico por la implementación del sistema de información que cambia totalmente la forma de llevar a cabo los procesos.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Arial"/>
                <a:ea typeface="Arial"/>
                <a:cs typeface="Arial"/>
                <a:sym typeface="Arial"/>
              </a:rPr>
              <a:t>SOCIAL: El proyecto tendrá un impacto social, respondiendo a la necesidad del cliente de visibilizar de una mejor forma la escuela de microfútbol para el público en general.</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rPr b="0" i="0" lang="es-CO" sz="1800" u="none" cap="none" strike="noStrike">
                <a:solidFill>
                  <a:schemeClr val="dk1"/>
                </a:solidFill>
                <a:latin typeface="Arial"/>
                <a:ea typeface="Arial"/>
                <a:cs typeface="Arial"/>
                <a:sym typeface="Arial"/>
              </a:rPr>
              <a:t>ECONÓMICO: Un impacto económico puesto que el entrenador puede invertir su tiempo en vender y no en organizar los campeonatos, además que facilita la comprensión del uso de los presupuestos.</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