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Work Sans Medium"/>
      <p:regular r:id="rId18"/>
      <p:bold r:id="rId19"/>
      <p:italic r:id="rId20"/>
      <p:boldItalic r:id="rId21"/>
    </p:embeddedFont>
    <p:embeddedFont>
      <p:font typeface="Work Sans"/>
      <p:regular r:id="rId22"/>
      <p:bold r:id="rId23"/>
      <p:italic r:id="rId24"/>
      <p:boldItalic r:id="rId25"/>
    </p:embeddedFont>
    <p:embeddedFont>
      <p:font typeface="Work Sans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id+YgIFrKZrR6RqSlWAWINav/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Medium-italic.fntdata"/><Relationship Id="rId22" Type="http://schemas.openxmlformats.org/officeDocument/2006/relationships/font" Target="fonts/WorkSans-regular.fntdata"/><Relationship Id="rId21" Type="http://schemas.openxmlformats.org/officeDocument/2006/relationships/font" Target="fonts/WorkSansMedium-boldItalic.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Light-regular.fntdata"/><Relationship Id="rId25" Type="http://schemas.openxmlformats.org/officeDocument/2006/relationships/font" Target="fonts/WorkSans-boldItalic.fntdata"/><Relationship Id="rId28" Type="http://schemas.openxmlformats.org/officeDocument/2006/relationships/font" Target="fonts/WorkSansLight-italic.fntdata"/><Relationship Id="rId27" Type="http://schemas.openxmlformats.org/officeDocument/2006/relationships/font" Target="fonts/WorkSans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Light-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WorkSansMedium-bold.fntdata"/><Relationship Id="rId18" Type="http://schemas.openxmlformats.org/officeDocument/2006/relationships/font" Target="fonts/Work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16b68bdf9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1d16b68bdf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f99d2cfa1_3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df99d2cfa1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f99d2cfa1_3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1df99d2cfa1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p:nvPr>
            <p:ph idx="2" type="pic"/>
          </p:nvPr>
        </p:nvSpPr>
        <p:spPr>
          <a:xfrm>
            <a:off x="5183188" y="987425"/>
            <a:ext cx="6172200" cy="4873625"/>
          </a:xfrm>
          <a:prstGeom prst="rect">
            <a:avLst/>
          </a:prstGeom>
          <a:noFill/>
          <a:ln>
            <a:noFill/>
          </a:ln>
        </p:spPr>
      </p:sp>
      <p:sp>
        <p:nvSpPr>
          <p:cNvPr id="78" name="Google Shape;7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4"/>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1" y="2551837"/>
            <a:ext cx="77109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lang="es-CO" sz="4000">
                <a:solidFill>
                  <a:srgbClr val="3F3F3F"/>
                </a:solidFill>
                <a:latin typeface="Work Sans"/>
                <a:ea typeface="Work Sans"/>
                <a:cs typeface="Work Sans"/>
                <a:sym typeface="Work Sans"/>
              </a:rPr>
              <a:t>Escuela de </a:t>
            </a:r>
            <a:r>
              <a:rPr b="1" lang="es-CO" sz="4000">
                <a:solidFill>
                  <a:srgbClr val="3F3F3F"/>
                </a:solidFill>
                <a:latin typeface="Work Sans"/>
                <a:ea typeface="Work Sans"/>
                <a:cs typeface="Work Sans"/>
                <a:sym typeface="Work Sans"/>
              </a:rPr>
              <a:t>microfútbol</a:t>
            </a:r>
            <a:endParaRPr b="1" sz="4000">
              <a:solidFill>
                <a:srgbClr val="3F3F3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5400"/>
              <a:buFont typeface="Arial"/>
              <a:buNone/>
            </a:pPr>
            <a:r>
              <a:rPr b="1" i="0" lang="es-CO" sz="4000" u="none" cap="none" strike="noStrike">
                <a:solidFill>
                  <a:srgbClr val="3F3F3F"/>
                </a:solidFill>
                <a:latin typeface="Work Sans"/>
                <a:ea typeface="Work Sans"/>
                <a:cs typeface="Work Sans"/>
                <a:sym typeface="Work Sans"/>
              </a:rPr>
              <a:t>Club Leones</a:t>
            </a:r>
            <a:endParaRPr b="1" i="0" sz="40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d16b68bdf9_1_0"/>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Arquitectura en capas(Tecnologías a usar)</a:t>
            </a:r>
            <a:endParaRPr b="0" i="0" sz="1800" u="none" cap="none" strike="noStrike">
              <a:solidFill>
                <a:srgbClr val="000000"/>
              </a:solidFill>
              <a:latin typeface="Arial"/>
              <a:ea typeface="Arial"/>
              <a:cs typeface="Arial"/>
              <a:sym typeface="Arial"/>
            </a:endParaRPr>
          </a:p>
        </p:txBody>
      </p:sp>
      <p:pic>
        <p:nvPicPr>
          <p:cNvPr id="155" name="Google Shape;155;g1d16b68bdf9_1_0"/>
          <p:cNvPicPr preferRelativeResize="0"/>
          <p:nvPr/>
        </p:nvPicPr>
        <p:blipFill>
          <a:blip r:embed="rId3">
            <a:alphaModFix/>
          </a:blip>
          <a:stretch>
            <a:fillRect/>
          </a:stretch>
        </p:blipFill>
        <p:spPr>
          <a:xfrm>
            <a:off x="1539688" y="2074422"/>
            <a:ext cx="9112625" cy="270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df99d2cfa1_3_10"/>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Modelo entidad relación (MER)</a:t>
            </a:r>
            <a:endParaRPr b="0" i="0" sz="1800" u="none" cap="none" strike="noStrike">
              <a:solidFill>
                <a:srgbClr val="000000"/>
              </a:solidFill>
              <a:latin typeface="Arial"/>
              <a:ea typeface="Arial"/>
              <a:cs typeface="Arial"/>
              <a:sym typeface="Arial"/>
            </a:endParaRPr>
          </a:p>
        </p:txBody>
      </p:sp>
      <p:pic>
        <p:nvPicPr>
          <p:cNvPr id="161" name="Google Shape;161;g1df99d2cfa1_3_10"/>
          <p:cNvPicPr preferRelativeResize="0"/>
          <p:nvPr/>
        </p:nvPicPr>
        <p:blipFill>
          <a:blip r:embed="rId3">
            <a:alphaModFix/>
          </a:blip>
          <a:stretch>
            <a:fillRect/>
          </a:stretch>
        </p:blipFill>
        <p:spPr>
          <a:xfrm>
            <a:off x="1757338" y="1436175"/>
            <a:ext cx="7913368" cy="542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df99d2cfa1_3_15"/>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Diccionario de datos</a:t>
            </a:r>
            <a:endParaRPr b="0" i="0" sz="1800" u="none" cap="none" strike="noStrike">
              <a:solidFill>
                <a:srgbClr val="000000"/>
              </a:solidFill>
              <a:latin typeface="Arial"/>
              <a:ea typeface="Arial"/>
              <a:cs typeface="Arial"/>
              <a:sym typeface="Arial"/>
            </a:endParaRPr>
          </a:p>
        </p:txBody>
      </p:sp>
      <p:pic>
        <p:nvPicPr>
          <p:cNvPr id="167" name="Google Shape;167;g1df99d2cfa1_3_15"/>
          <p:cNvPicPr preferRelativeResize="0"/>
          <p:nvPr/>
        </p:nvPicPr>
        <p:blipFill>
          <a:blip r:embed="rId3">
            <a:alphaModFix/>
          </a:blip>
          <a:stretch>
            <a:fillRect/>
          </a:stretch>
        </p:blipFill>
        <p:spPr>
          <a:xfrm>
            <a:off x="1490000" y="1598206"/>
            <a:ext cx="8448044" cy="51170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Imagen que contiene Interfaz de usuario gráfica&#10;&#10;Descripción generada automáticamente" id="172" name="Google Shape;172;p1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573518" y="2228671"/>
            <a:ext cx="504497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4168816" y="3463724"/>
            <a:ext cx="3854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Gaes N° : 3</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Julian David Gamba</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Daniel Esteban Parra</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Alejandro Noy Diaz</a:t>
            </a: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3"/>
          <p:cNvSpPr txBox="1"/>
          <p:nvPr/>
        </p:nvSpPr>
        <p:spPr>
          <a:xfrm>
            <a:off x="456236" y="457723"/>
            <a:ext cx="10515600"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b="0" i="0" lang="es-CO" sz="4400" u="none" cap="none" strike="noStrike">
                <a:solidFill>
                  <a:srgbClr val="0C0C0C"/>
                </a:solidFill>
                <a:latin typeface="Work Sans Medium"/>
                <a:ea typeface="Work Sans Medium"/>
                <a:cs typeface="Work Sans Medium"/>
                <a:sym typeface="Work Sans Medium"/>
              </a:rPr>
              <a:t>Agenda</a:t>
            </a:r>
            <a:endParaRPr b="0" i="0" sz="4400" u="none" cap="none" strike="noStrike">
              <a:solidFill>
                <a:srgbClr val="0C0C0C"/>
              </a:solidFill>
              <a:latin typeface="Work Sans Medium"/>
              <a:ea typeface="Work Sans Medium"/>
              <a:cs typeface="Work Sans Medium"/>
              <a:sym typeface="Work Sans Medium"/>
            </a:endParaRPr>
          </a:p>
        </p:txBody>
      </p:sp>
      <p:sp>
        <p:nvSpPr>
          <p:cNvPr id="113" name="Google Shape;113;p3"/>
          <p:cNvSpPr txBox="1"/>
          <p:nvPr/>
        </p:nvSpPr>
        <p:spPr>
          <a:xfrm>
            <a:off x="379379" y="1887165"/>
            <a:ext cx="8071524" cy="30777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Planteamiento del Problema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Objetivo General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Objetivos Específicos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Diagramas del sistema a nivel de diseño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componentes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despliegue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paquetes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Arquitectura en capas(Tecnologías a usar)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Modelo Entidad Relación (MER)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Diccionario de datos(Formato designado)</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9" name="Google Shape;119;p4"/>
          <p:cNvSpPr txBox="1"/>
          <p:nvPr/>
        </p:nvSpPr>
        <p:spPr>
          <a:xfrm>
            <a:off x="1901250" y="2094225"/>
            <a:ext cx="8389500" cy="36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800"/>
              <a:buFont typeface="Arial"/>
              <a:buNone/>
            </a:pPr>
            <a:r>
              <a:rPr b="1" i="0" lang="es-CO" sz="2500" u="none" cap="none" strike="noStrike">
                <a:solidFill>
                  <a:srgbClr val="3F3F3F"/>
                </a:solidFill>
                <a:latin typeface="Arial"/>
                <a:ea typeface="Arial"/>
                <a:cs typeface="Arial"/>
                <a:sym typeface="Arial"/>
              </a:rPr>
              <a:t>Escuela de micro fútbol club leones</a:t>
            </a:r>
            <a:endParaRPr b="0"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s-CO" sz="1100" u="none" cap="none" strike="noStrike">
                <a:solidFill>
                  <a:schemeClr val="dk1"/>
                </a:solidFill>
                <a:latin typeface="Arial"/>
                <a:ea typeface="Arial"/>
                <a:cs typeface="Arial"/>
                <a:sym typeface="Arial"/>
              </a:rPr>
              <a:t>  </a:t>
            </a:r>
            <a:r>
              <a:rPr b="0" i="0" lang="es-CO" sz="700" u="none" cap="none" strike="noStrike">
                <a:solidFill>
                  <a:schemeClr val="dk1"/>
                </a:solidFill>
                <a:latin typeface="Arial"/>
                <a:ea typeface="Arial"/>
                <a:cs typeface="Arial"/>
                <a:sym typeface="Arial"/>
              </a:rPr>
              <a:t>     </a:t>
            </a:r>
            <a:r>
              <a:rPr b="0" i="0" lang="es-CO" sz="1700" u="none" cap="none" strike="noStrike">
                <a:solidFill>
                  <a:schemeClr val="dk1"/>
                </a:solidFill>
                <a:latin typeface="Arial"/>
                <a:ea typeface="Arial"/>
                <a:cs typeface="Arial"/>
                <a:sym typeface="Arial"/>
              </a:rPr>
              <a:t>La empresa es una escuela de microfútbol que se dedica a dirigir los entrenamientos de jóvenes y niños. Lleva a cabo campeonatos de diferentes</a:t>
            </a:r>
            <a:r>
              <a:rPr lang="es-CO" sz="1700">
                <a:solidFill>
                  <a:schemeClr val="dk1"/>
                </a:solidFill>
              </a:rPr>
              <a:t> </a:t>
            </a:r>
            <a:r>
              <a:rPr b="0" i="0" lang="es-CO" sz="1700" u="none" cap="none" strike="noStrike">
                <a:solidFill>
                  <a:schemeClr val="dk1"/>
                </a:solidFill>
                <a:latin typeface="Arial"/>
                <a:ea typeface="Arial"/>
                <a:cs typeface="Arial"/>
                <a:sym typeface="Arial"/>
              </a:rPr>
              <a:t>categorías</a:t>
            </a:r>
            <a:r>
              <a:rPr lang="es-CO" sz="1700">
                <a:solidFill>
                  <a:schemeClr val="dk1"/>
                </a:solidFill>
              </a:rPr>
              <a:t> y dirige los planes de acondicionamiento de sus jugadores</a:t>
            </a:r>
            <a:r>
              <a:rPr b="0" i="0" lang="es-CO" sz="1700" u="none" cap="none" strike="noStrike">
                <a:solidFill>
                  <a:schemeClr val="dk1"/>
                </a:solidFill>
                <a:latin typeface="Arial"/>
                <a:ea typeface="Arial"/>
                <a:cs typeface="Arial"/>
                <a:sym typeface="Arial"/>
              </a:rPr>
              <a:t>. </a:t>
            </a:r>
            <a:endParaRPr b="0" i="0" sz="17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s-CO" sz="1700">
                <a:solidFill>
                  <a:schemeClr val="dk1"/>
                </a:solidFill>
              </a:rPr>
              <a:t>La empresa lleva a cabo todos los procesos de manera manual, lo que significa que los procesos de la empresa pueden ser agilizados mediante un sistema de información que mejore los procesos de campeonatos, entrenamientos y acondicionamiento físico y que permitan disminuir tiempo y esfuerzo.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5" name="Google Shape;125;p5"/>
          <p:cNvSpPr txBox="1"/>
          <p:nvPr/>
        </p:nvSpPr>
        <p:spPr>
          <a:xfrm>
            <a:off x="1936025" y="2340575"/>
            <a:ext cx="85917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400"/>
              <a:buFont typeface="Arial"/>
              <a:buNone/>
            </a:pPr>
            <a:r>
              <a:rPr b="1" i="0" lang="es-CO" sz="2400" u="none" cap="none" strike="noStrike">
                <a:solidFill>
                  <a:schemeClr val="dk1"/>
                </a:solidFill>
                <a:latin typeface="Arial"/>
                <a:ea typeface="Arial"/>
                <a:cs typeface="Arial"/>
                <a:sym typeface="Arial"/>
              </a:rPr>
              <a:t>Objetivo general</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lang="es-CO" sz="2200">
                <a:solidFill>
                  <a:schemeClr val="dk1"/>
                </a:solidFill>
                <a:latin typeface="Calibri"/>
                <a:ea typeface="Calibri"/>
                <a:cs typeface="Calibri"/>
                <a:sym typeface="Calibri"/>
              </a:rPr>
              <a:t>F</a:t>
            </a:r>
            <a:r>
              <a:rPr b="0" i="0" lang="es-CO" sz="2200" u="none" cap="none" strike="noStrike">
                <a:solidFill>
                  <a:schemeClr val="dk1"/>
                </a:solidFill>
                <a:latin typeface="Calibri"/>
                <a:ea typeface="Calibri"/>
                <a:cs typeface="Calibri"/>
                <a:sym typeface="Calibri"/>
              </a:rPr>
              <a:t>acilitar los trámites y procesos de la empresa de microfútbol a través d</a:t>
            </a:r>
            <a:r>
              <a:rPr lang="es-CO" sz="2200">
                <a:solidFill>
                  <a:schemeClr val="dk1"/>
                </a:solidFill>
                <a:latin typeface="Calibri"/>
                <a:ea typeface="Calibri"/>
                <a:cs typeface="Calibri"/>
                <a:sym typeface="Calibri"/>
              </a:rPr>
              <a:t>el desarrollo de un</a:t>
            </a:r>
            <a:r>
              <a:rPr b="0" i="0" lang="es-CO" sz="2200" u="none" cap="none" strike="noStrike">
                <a:solidFill>
                  <a:schemeClr val="dk1"/>
                </a:solidFill>
                <a:latin typeface="Calibri"/>
                <a:ea typeface="Calibri"/>
                <a:cs typeface="Calibri"/>
                <a:sym typeface="Calibri"/>
              </a:rPr>
              <a:t> sistema de información que será de fácil uso para los miembros de la empresa y permitirá llev</a:t>
            </a:r>
            <a:r>
              <a:rPr lang="es-CO" sz="2200">
                <a:solidFill>
                  <a:schemeClr val="dk1"/>
                </a:solidFill>
                <a:latin typeface="Calibri"/>
                <a:ea typeface="Calibri"/>
                <a:cs typeface="Calibri"/>
                <a:sym typeface="Calibri"/>
              </a:rPr>
              <a:t>ar a cabo los diferentes procesos con mayor eficiencia</a:t>
            </a:r>
            <a:r>
              <a:rPr b="0" i="0" lang="es-CO" sz="2200" u="none" cap="none" strike="noStrike">
                <a:solidFill>
                  <a:schemeClr val="dk1"/>
                </a:solidFill>
                <a:latin typeface="Calibri"/>
                <a:ea typeface="Calibri"/>
                <a:cs typeface="Calibri"/>
                <a:sym typeface="Calibri"/>
              </a:rPr>
              <a:t>. </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1" name="Google Shape;131;p6"/>
          <p:cNvSpPr txBox="1"/>
          <p:nvPr/>
        </p:nvSpPr>
        <p:spPr>
          <a:xfrm>
            <a:off x="663525" y="2359850"/>
            <a:ext cx="10999800" cy="250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400"/>
              <a:buFont typeface="Arial"/>
              <a:buNone/>
            </a:pPr>
            <a:r>
              <a:rPr b="1" i="0" lang="es-CO" sz="2400" u="none" cap="none" strike="noStrike">
                <a:solidFill>
                  <a:schemeClr val="dk1"/>
                </a:solidFill>
                <a:latin typeface="Arial"/>
                <a:ea typeface="Arial"/>
                <a:cs typeface="Arial"/>
                <a:sym typeface="Arial"/>
              </a:rPr>
              <a:t>Objetivos específicos</a:t>
            </a:r>
            <a:endParaRPr b="1" i="0" sz="1400" u="none" cap="none" strike="noStrike">
              <a:solidFill>
                <a:schemeClr val="dk1"/>
              </a:solidFill>
              <a:latin typeface="Arial"/>
              <a:ea typeface="Arial"/>
              <a:cs typeface="Arial"/>
              <a:sym typeface="Arial"/>
            </a:endParaRPr>
          </a:p>
          <a:p>
            <a:pPr indent="-228600" lvl="0" marL="6858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Arial"/>
                <a:ea typeface="Arial"/>
                <a:cs typeface="Arial"/>
                <a:sym typeface="Arial"/>
              </a:rPr>
              <a:t>a)      Facilitar la creación y ejecución de los campeonatos a través de un sistema de información.</a:t>
            </a:r>
            <a:endParaRPr b="0" i="0" sz="1800" u="none" cap="none" strike="noStrike">
              <a:solidFill>
                <a:schemeClr val="dk1"/>
              </a:solidFill>
              <a:latin typeface="Arial"/>
              <a:ea typeface="Arial"/>
              <a:cs typeface="Arial"/>
              <a:sym typeface="Arial"/>
            </a:endParaRPr>
          </a:p>
          <a:p>
            <a:pPr indent="-228600" lvl="0" marL="6858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Arial"/>
                <a:ea typeface="Arial"/>
                <a:cs typeface="Arial"/>
                <a:sym typeface="Arial"/>
              </a:rPr>
              <a:t>b)      Informar fácilmente a los jugadores todo lo relacionado con los entrenamientos.</a:t>
            </a:r>
            <a:endParaRPr b="0" i="0" sz="1800" u="none" cap="none" strike="noStrike">
              <a:solidFill>
                <a:schemeClr val="dk1"/>
              </a:solidFill>
              <a:latin typeface="Arial"/>
              <a:ea typeface="Arial"/>
              <a:cs typeface="Arial"/>
              <a:sym typeface="Arial"/>
            </a:endParaRPr>
          </a:p>
          <a:p>
            <a:pPr indent="-228600" lvl="0" marL="685800" marR="0" rtl="0" algn="l">
              <a:lnSpc>
                <a:spcPct val="115000"/>
              </a:lnSpc>
              <a:spcBef>
                <a:spcPts val="1200"/>
              </a:spcBef>
              <a:spcAft>
                <a:spcPts val="0"/>
              </a:spcAft>
              <a:buClr>
                <a:schemeClr val="dk1"/>
              </a:buClr>
              <a:buSzPts val="1100"/>
              <a:buFont typeface="Arial"/>
              <a:buNone/>
            </a:pPr>
            <a:r>
              <a:rPr lang="es-CO" sz="1800">
                <a:solidFill>
                  <a:schemeClr val="dk1"/>
                </a:solidFill>
              </a:rPr>
              <a:t>c</a:t>
            </a:r>
            <a:r>
              <a:rPr b="0" i="0" lang="es-CO" sz="1800" u="none" cap="none" strike="noStrike">
                <a:solidFill>
                  <a:schemeClr val="dk1"/>
                </a:solidFill>
                <a:latin typeface="Arial"/>
                <a:ea typeface="Arial"/>
                <a:cs typeface="Arial"/>
                <a:sym typeface="Arial"/>
              </a:rPr>
              <a:t>)      Permitir </a:t>
            </a:r>
            <a:r>
              <a:rPr lang="es-CO" sz="1800">
                <a:solidFill>
                  <a:schemeClr val="dk1"/>
                </a:solidFill>
              </a:rPr>
              <a:t>que</a:t>
            </a:r>
            <a:r>
              <a:rPr b="0" i="0" lang="es-CO" sz="1800" u="none" cap="none" strike="noStrike">
                <a:solidFill>
                  <a:schemeClr val="dk1"/>
                </a:solidFill>
                <a:latin typeface="Arial"/>
                <a:ea typeface="Arial"/>
                <a:cs typeface="Arial"/>
                <a:sym typeface="Arial"/>
              </a:rPr>
              <a:t> los jugadores reco</a:t>
            </a:r>
            <a:r>
              <a:rPr lang="es-CO" sz="1800">
                <a:solidFill>
                  <a:schemeClr val="dk1"/>
                </a:solidFill>
              </a:rPr>
              <a:t>nozcan</a:t>
            </a:r>
            <a:r>
              <a:rPr b="0" i="0" lang="es-CO" sz="1800" u="none" cap="none" strike="noStrike">
                <a:solidFill>
                  <a:schemeClr val="dk1"/>
                </a:solidFill>
                <a:latin typeface="Arial"/>
                <a:ea typeface="Arial"/>
                <a:cs typeface="Arial"/>
                <a:sym typeface="Arial"/>
              </a:rPr>
              <a:t> fácilmente la categoría en que están y el plan de acondicionamiento que deben seguir.</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a:t>
            </a:r>
            <a:r>
              <a:rPr b="1" lang="es-CO">
                <a:solidFill>
                  <a:schemeClr val="lt1"/>
                </a:solidFill>
              </a:rPr>
              <a:t>componentes</a:t>
            </a:r>
            <a:endParaRPr b="0" i="0" sz="1800" u="none" cap="none" strike="noStrike">
              <a:solidFill>
                <a:srgbClr val="000000"/>
              </a:solidFill>
              <a:latin typeface="Arial"/>
              <a:ea typeface="Arial"/>
              <a:cs typeface="Arial"/>
              <a:sym typeface="Arial"/>
            </a:endParaRPr>
          </a:p>
        </p:txBody>
      </p:sp>
      <p:pic>
        <p:nvPicPr>
          <p:cNvPr id="137" name="Google Shape;137;p8"/>
          <p:cNvPicPr preferRelativeResize="0"/>
          <p:nvPr/>
        </p:nvPicPr>
        <p:blipFill>
          <a:blip r:embed="rId3">
            <a:alphaModFix/>
          </a:blip>
          <a:stretch>
            <a:fillRect/>
          </a:stretch>
        </p:blipFill>
        <p:spPr>
          <a:xfrm>
            <a:off x="3474126" y="1436175"/>
            <a:ext cx="5243739" cy="5421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a:t>
            </a:r>
            <a:r>
              <a:rPr b="1" lang="es-CO">
                <a:solidFill>
                  <a:schemeClr val="lt1"/>
                </a:solidFill>
              </a:rPr>
              <a:t>Despliegue</a:t>
            </a:r>
            <a:endParaRPr b="0" i="0" sz="1800" u="none" cap="none" strike="noStrike">
              <a:solidFill>
                <a:srgbClr val="000000"/>
              </a:solidFill>
              <a:latin typeface="Arial"/>
              <a:ea typeface="Arial"/>
              <a:cs typeface="Arial"/>
              <a:sym typeface="Arial"/>
            </a:endParaRPr>
          </a:p>
        </p:txBody>
      </p:sp>
      <p:pic>
        <p:nvPicPr>
          <p:cNvPr id="143" name="Google Shape;143;p9"/>
          <p:cNvPicPr preferRelativeResize="0"/>
          <p:nvPr/>
        </p:nvPicPr>
        <p:blipFill>
          <a:blip r:embed="rId3">
            <a:alphaModFix/>
          </a:blip>
          <a:stretch>
            <a:fillRect/>
          </a:stretch>
        </p:blipFill>
        <p:spPr>
          <a:xfrm>
            <a:off x="2723325" y="1436050"/>
            <a:ext cx="5981401" cy="5421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paquetes</a:t>
            </a:r>
            <a:endParaRPr b="0" i="0" sz="1800" u="none" cap="none" strike="noStrike">
              <a:solidFill>
                <a:srgbClr val="000000"/>
              </a:solidFill>
              <a:latin typeface="Arial"/>
              <a:ea typeface="Arial"/>
              <a:cs typeface="Arial"/>
              <a:sym typeface="Arial"/>
            </a:endParaRPr>
          </a:p>
        </p:txBody>
      </p:sp>
      <p:pic>
        <p:nvPicPr>
          <p:cNvPr id="149" name="Google Shape;149;p10"/>
          <p:cNvPicPr preferRelativeResize="0"/>
          <p:nvPr/>
        </p:nvPicPr>
        <p:blipFill>
          <a:blip r:embed="rId3">
            <a:alphaModFix/>
          </a:blip>
          <a:stretch>
            <a:fillRect/>
          </a:stretch>
        </p:blipFill>
        <p:spPr>
          <a:xfrm>
            <a:off x="2502013" y="1436044"/>
            <a:ext cx="6424014" cy="51171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