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idSF3aS3b1zbkUU/X8K52c2Ojz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B14107-B503-4599-8B19-345EE2F27E58}">
  <a:tblStyle styleId="{14B14107-B503-4599-8B19-345EE2F27E5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 name="Shape 11"/>
        <p:cNvGrpSpPr/>
        <p:nvPr/>
      </p:nvGrpSpPr>
      <p:grpSpPr>
        <a:xfrm>
          <a:off x="0" y="0"/>
          <a:ext cx="0" cy="0"/>
          <a:chOff x="0" y="0"/>
          <a:chExt cx="0" cy="0"/>
        </a:xfrm>
      </p:grpSpPr>
      <p:pic>
        <p:nvPicPr>
          <p:cNvPr descr="portada.png" id="12" name="Google Shape;12;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3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3" name="Shape 13"/>
        <p:cNvGrpSpPr/>
        <p:nvPr/>
      </p:nvGrpSpPr>
      <p:grpSpPr>
        <a:xfrm>
          <a:off x="0" y="0"/>
          <a:ext cx="0" cy="0"/>
          <a:chOff x="0" y="0"/>
          <a:chExt cx="0" cy="0"/>
        </a:xfrm>
      </p:grpSpPr>
      <p:pic>
        <p:nvPicPr>
          <p:cNvPr descr="interna-con-franja.png" id="14" name="Google Shape;14;p2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5" name="Shape 15"/>
        <p:cNvGrpSpPr/>
        <p:nvPr/>
      </p:nvGrpSpPr>
      <p:grpSpPr>
        <a:xfrm>
          <a:off x="0" y="0"/>
          <a:ext cx="0" cy="0"/>
          <a:chOff x="0" y="0"/>
          <a:chExt cx="0" cy="0"/>
        </a:xfrm>
      </p:grpSpPr>
      <p:pic>
        <p:nvPicPr>
          <p:cNvPr descr="interna+textura.png" id="16" name="Google Shape;16;p2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9" name="Shape 19"/>
        <p:cNvGrpSpPr/>
        <p:nvPr/>
      </p:nvGrpSpPr>
      <p:grpSpPr>
        <a:xfrm>
          <a:off x="0" y="0"/>
          <a:ext cx="0" cy="0"/>
          <a:chOff x="0" y="0"/>
          <a:chExt cx="0" cy="0"/>
        </a:xfrm>
      </p:grpSpPr>
      <p:pic>
        <p:nvPicPr>
          <p:cNvPr descr="portada-gobierno.png" id="20" name="Google Shape;20;p2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21" name="Shape 21"/>
        <p:cNvGrpSpPr/>
        <p:nvPr/>
      </p:nvGrpSpPr>
      <p:grpSpPr>
        <a:xfrm>
          <a:off x="0" y="0"/>
          <a:ext cx="0" cy="0"/>
          <a:chOff x="0" y="0"/>
          <a:chExt cx="0" cy="0"/>
        </a:xfrm>
      </p:grpSpPr>
      <p:pic>
        <p:nvPicPr>
          <p:cNvPr descr="interna.png" id="22" name="Google Shape;22;p2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2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3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3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3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1"/>
          <p:cNvSpPr/>
          <p:nvPr>
            <p:ph idx="2" type="pic"/>
          </p:nvPr>
        </p:nvSpPr>
        <p:spPr>
          <a:xfrm>
            <a:off x="1792288" y="459581"/>
            <a:ext cx="5486400" cy="3086100"/>
          </a:xfrm>
          <a:prstGeom prst="rect">
            <a:avLst/>
          </a:prstGeom>
          <a:noFill/>
          <a:ln>
            <a:noFill/>
          </a:ln>
        </p:spPr>
      </p:sp>
      <p:sp>
        <p:nvSpPr>
          <p:cNvPr id="35" name="Google Shape;35;p3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2867891" y="901908"/>
            <a:ext cx="5352937" cy="95406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1" i="0" lang="es-ES" sz="2800" u="none" cap="none" strike="noStrike">
                <a:solidFill>
                  <a:srgbClr val="3F3F3F"/>
                </a:solidFill>
                <a:latin typeface="Calibri"/>
                <a:ea typeface="Calibri"/>
                <a:cs typeface="Calibri"/>
                <a:sym typeface="Calibri"/>
              </a:rPr>
              <a:t>Análisis y Desarrollo del Software</a:t>
            </a:r>
            <a:endParaRPr/>
          </a:p>
          <a:p>
            <a:pPr indent="0" lvl="0" marL="0" marR="0" rtl="0" algn="r">
              <a:lnSpc>
                <a:spcPct val="100000"/>
              </a:lnSpc>
              <a:spcBef>
                <a:spcPts val="0"/>
              </a:spcBef>
              <a:spcAft>
                <a:spcPts val="0"/>
              </a:spcAft>
              <a:buClr>
                <a:srgbClr val="000000"/>
              </a:buClr>
              <a:buSzPts val="2800"/>
              <a:buFont typeface="Arial"/>
              <a:buNone/>
            </a:pPr>
            <a:r>
              <a:rPr b="1" i="0" lang="es-ES" sz="2800" u="none" cap="none" strike="noStrike">
                <a:solidFill>
                  <a:srgbClr val="3F3F3F"/>
                </a:solidFill>
                <a:latin typeface="Calibri"/>
                <a:ea typeface="Calibri"/>
                <a:cs typeface="Calibri"/>
                <a:sym typeface="Calibri"/>
              </a:rPr>
              <a:t>DJSC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Delimitación y Alcance</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Delimitación y Alcance</a:t>
            </a:r>
            <a:endParaRPr b="0" i="0" sz="1400" u="none" cap="none" strike="noStrike">
              <a:solidFill>
                <a:srgbClr val="000000"/>
              </a:solidFill>
              <a:latin typeface="Arial"/>
              <a:ea typeface="Arial"/>
              <a:cs typeface="Arial"/>
              <a:sym typeface="Arial"/>
            </a:endParaRPr>
          </a:p>
        </p:txBody>
      </p:sp>
      <p:sp>
        <p:nvSpPr>
          <p:cNvPr id="111" name="Google Shape;111;p11"/>
          <p:cNvSpPr txBox="1"/>
          <p:nvPr/>
        </p:nvSpPr>
        <p:spPr>
          <a:xfrm>
            <a:off x="337050" y="1294825"/>
            <a:ext cx="84699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Delimitación</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s-ES" sz="1400" u="none" cap="none" strike="noStrike">
                <a:solidFill>
                  <a:srgbClr val="000000"/>
                </a:solidFill>
                <a:latin typeface="Calibri"/>
                <a:ea typeface="Calibri"/>
                <a:cs typeface="Calibri"/>
                <a:sym typeface="Calibri"/>
              </a:rPr>
              <a:t>El cliente no tendrá funciones que vayan más allá del vendedor y/o administrador</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s-ES" sz="1400" u="none" cap="none" strike="noStrike">
                <a:solidFill>
                  <a:srgbClr val="000000"/>
                </a:solidFill>
                <a:latin typeface="Calibri"/>
                <a:ea typeface="Calibri"/>
                <a:cs typeface="Calibri"/>
                <a:sym typeface="Calibri"/>
              </a:rPr>
              <a:t>El sistema no realizará comprar sin que el cliente antes se registre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s-ES" sz="1400" u="none" cap="none" strike="noStrike">
                <a:solidFill>
                  <a:srgbClr val="000000"/>
                </a:solidFill>
                <a:latin typeface="Calibri"/>
                <a:ea typeface="Calibri"/>
                <a:cs typeface="Calibri"/>
                <a:sym typeface="Calibri"/>
              </a:rPr>
              <a:t>El usuario cliente no podrá añadir sus propios servicios ni modificar los servicios existentes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Alcance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s-ES" sz="1400" u="none" cap="none" strike="noStrike">
                <a:solidFill>
                  <a:srgbClr val="000000"/>
                </a:solidFill>
                <a:latin typeface="Calibri"/>
                <a:ea typeface="Calibri"/>
                <a:cs typeface="Calibri"/>
                <a:sym typeface="Calibri"/>
              </a:rPr>
              <a:t>El sistema guardará un registro de todos y cada uno de los recibos realizados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s-ES" sz="1400" u="none" cap="none" strike="noStrike">
                <a:solidFill>
                  <a:srgbClr val="000000"/>
                </a:solidFill>
                <a:latin typeface="Calibri"/>
                <a:ea typeface="Calibri"/>
                <a:cs typeface="Calibri"/>
                <a:sym typeface="Calibri"/>
              </a:rPr>
              <a:t>Automatizar el registros y recepción de solicitudes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s-ES" sz="1400" u="none" cap="none" strike="noStrike">
                <a:solidFill>
                  <a:srgbClr val="000000"/>
                </a:solidFill>
                <a:latin typeface="Calibri"/>
                <a:ea typeface="Calibri"/>
                <a:cs typeface="Calibri"/>
                <a:sym typeface="Calibri"/>
              </a:rPr>
              <a:t>El usuario cliente podrá solicitar varios servicios al mismo tiempo</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Diagrama de Procesos</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3"/>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Procesos</a:t>
            </a:r>
            <a:endParaRPr b="0" i="0" sz="1400" u="none" cap="none" strike="noStrike">
              <a:solidFill>
                <a:srgbClr val="000000"/>
              </a:solidFill>
              <a:latin typeface="Arial"/>
              <a:ea typeface="Arial"/>
              <a:cs typeface="Arial"/>
              <a:sym typeface="Arial"/>
            </a:endParaRPr>
          </a:p>
        </p:txBody>
      </p:sp>
      <p:sp>
        <p:nvSpPr>
          <p:cNvPr id="122" name="Google Shape;122;p13"/>
          <p:cNvSpPr txBox="1"/>
          <p:nvPr/>
        </p:nvSpPr>
        <p:spPr>
          <a:xfrm>
            <a:off x="337050" y="1294825"/>
            <a:ext cx="8469900" cy="4000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https://drive.google.com/file/d/1g7krlwaEbapdXvVu0ylkHQ5YEBYGSg4p/view?usp=sharing</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4"/>
          <p:cNvSpPr txBox="1"/>
          <p:nvPr/>
        </p:nvSpPr>
        <p:spPr>
          <a:xfrm>
            <a:off x="2474259" y="2206843"/>
            <a:ext cx="387228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Casos de Uso</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Casos de Uso</a:t>
            </a:r>
            <a:endParaRPr b="0" i="0" sz="1400" u="none" cap="none" strike="noStrike">
              <a:solidFill>
                <a:srgbClr val="000000"/>
              </a:solidFill>
              <a:latin typeface="Arial"/>
              <a:ea typeface="Arial"/>
              <a:cs typeface="Arial"/>
              <a:sym typeface="Arial"/>
            </a:endParaRPr>
          </a:p>
        </p:txBody>
      </p:sp>
      <p:pic>
        <p:nvPicPr>
          <p:cNvPr id="133" name="Google Shape;133;p15"/>
          <p:cNvPicPr preferRelativeResize="0"/>
          <p:nvPr/>
        </p:nvPicPr>
        <p:blipFill rotWithShape="1">
          <a:blip r:embed="rId3">
            <a:alphaModFix/>
          </a:blip>
          <a:srcRect b="0" l="0" r="0" t="0"/>
          <a:stretch/>
        </p:blipFill>
        <p:spPr>
          <a:xfrm>
            <a:off x="2843109" y="1094775"/>
            <a:ext cx="3457782" cy="39450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Historias de Usuario</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Historias de Usuario</a:t>
            </a:r>
            <a:endParaRPr b="1" i="0" sz="3600" u="none" cap="none" strike="noStrike">
              <a:solidFill>
                <a:schemeClr val="lt1"/>
              </a:solidFill>
              <a:latin typeface="Calibri"/>
              <a:ea typeface="Calibri"/>
              <a:cs typeface="Calibri"/>
              <a:sym typeface="Calibri"/>
            </a:endParaRPr>
          </a:p>
        </p:txBody>
      </p:sp>
      <p:pic>
        <p:nvPicPr>
          <p:cNvPr id="144" name="Google Shape;144;p17"/>
          <p:cNvPicPr preferRelativeResize="0"/>
          <p:nvPr/>
        </p:nvPicPr>
        <p:blipFill rotWithShape="1">
          <a:blip r:embed="rId3">
            <a:alphaModFix/>
          </a:blip>
          <a:srcRect b="0" l="0" r="0" t="0"/>
          <a:stretch/>
        </p:blipFill>
        <p:spPr>
          <a:xfrm>
            <a:off x="0" y="1073889"/>
            <a:ext cx="9143999" cy="40696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Requerimientos del Sistema</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Requisitos Funcionales</a:t>
            </a:r>
            <a:endParaRPr b="0" i="0" sz="1400" u="none" cap="none" strike="noStrike">
              <a:solidFill>
                <a:srgbClr val="000000"/>
              </a:solidFill>
              <a:latin typeface="Arial"/>
              <a:ea typeface="Arial"/>
              <a:cs typeface="Arial"/>
              <a:sym typeface="Arial"/>
            </a:endParaRPr>
          </a:p>
        </p:txBody>
      </p:sp>
      <p:graphicFrame>
        <p:nvGraphicFramePr>
          <p:cNvPr id="155" name="Google Shape;155;p19"/>
          <p:cNvGraphicFramePr/>
          <p:nvPr/>
        </p:nvGraphicFramePr>
        <p:xfrm>
          <a:off x="382868" y="1244008"/>
          <a:ext cx="3000000" cy="3000000"/>
        </p:xfrm>
        <a:graphic>
          <a:graphicData uri="http://schemas.openxmlformats.org/drawingml/2006/table">
            <a:tbl>
              <a:tblPr bandRow="1" firstRow="1">
                <a:noFill/>
                <a:tableStyleId>{14B14107-B503-4599-8B19-345EE2F27E58}</a:tableStyleId>
              </a:tblPr>
              <a:tblGrid>
                <a:gridCol w="1190250"/>
                <a:gridCol w="4242200"/>
                <a:gridCol w="1194925"/>
                <a:gridCol w="1634125"/>
              </a:tblGrid>
              <a:tr h="610250">
                <a:tc>
                  <a:txBody>
                    <a:bodyPr/>
                    <a:lstStyle/>
                    <a:p>
                      <a:pPr indent="0" lvl="0" marL="0" marR="0" rtl="0" algn="ctr">
                        <a:lnSpc>
                          <a:spcPct val="107000"/>
                        </a:lnSpc>
                        <a:spcBef>
                          <a:spcPts val="0"/>
                        </a:spcBef>
                        <a:spcAft>
                          <a:spcPts val="0"/>
                        </a:spcAft>
                        <a:buNone/>
                      </a:pPr>
                      <a:r>
                        <a:rPr lang="es-ES" sz="1400" u="none" cap="none" strike="noStrike"/>
                        <a:t>Código RF</a:t>
                      </a:r>
                      <a:endParaRPr sz="12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s-ES" sz="1400" u="none" cap="none" strike="noStrike"/>
                        <a:t>Descripción</a:t>
                      </a:r>
                      <a:endParaRPr sz="12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s-ES" sz="1400" u="none" cap="none" strike="noStrike"/>
                        <a:t>Prioridad</a:t>
                      </a:r>
                      <a:endParaRPr sz="12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s-ES" sz="1400" u="none" cap="none" strike="noStrike"/>
                        <a:t>Responsable</a:t>
                      </a:r>
                      <a:endParaRPr sz="1200" u="none" cap="none" strike="noStrike">
                        <a:latin typeface="Calibri"/>
                        <a:ea typeface="Calibri"/>
                        <a:cs typeface="Calibri"/>
                        <a:sym typeface="Calibri"/>
                      </a:endParaRPr>
                    </a:p>
                  </a:txBody>
                  <a:tcPr marT="0" marB="0" marR="68575" marL="68575"/>
                </a:tc>
              </a:tr>
              <a:tr h="559375">
                <a:tc>
                  <a:txBody>
                    <a:bodyPr/>
                    <a:lstStyle/>
                    <a:p>
                      <a:pPr indent="0" lvl="0" marL="0" marR="0" rtl="0" algn="l">
                        <a:lnSpc>
                          <a:spcPct val="107000"/>
                        </a:lnSpc>
                        <a:spcBef>
                          <a:spcPts val="0"/>
                        </a:spcBef>
                        <a:spcAft>
                          <a:spcPts val="0"/>
                        </a:spcAft>
                        <a:buNone/>
                      </a:pPr>
                      <a:r>
                        <a:rPr lang="es-ES" sz="1200" u="none" cap="none" strike="noStrike"/>
                        <a:t>RF-I-006</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El sistema permitirá activar estado de pedido</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Alta</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Administrador</a:t>
                      </a:r>
                      <a:endParaRPr sz="1200" u="none" cap="none" strike="noStrike">
                        <a:latin typeface="Calibri"/>
                        <a:ea typeface="Calibri"/>
                        <a:cs typeface="Calibri"/>
                        <a:sym typeface="Calibri"/>
                      </a:endParaRPr>
                    </a:p>
                  </a:txBody>
                  <a:tcPr marT="0" marB="0" marR="68575" marL="68575"/>
                </a:tc>
              </a:tr>
              <a:tr h="559375">
                <a:tc>
                  <a:txBody>
                    <a:bodyPr/>
                    <a:lstStyle/>
                    <a:p>
                      <a:pPr indent="0" lvl="0" marL="0" marR="0" rtl="0" algn="l">
                        <a:lnSpc>
                          <a:spcPct val="107000"/>
                        </a:lnSpc>
                        <a:spcBef>
                          <a:spcPts val="0"/>
                        </a:spcBef>
                        <a:spcAft>
                          <a:spcPts val="0"/>
                        </a:spcAft>
                        <a:buNone/>
                      </a:pPr>
                      <a:r>
                        <a:rPr lang="es-ES" sz="1200" u="none" cap="none" strike="noStrike"/>
                        <a:t>RF-I-009</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El sistema permitirá registrar salidas de materia prima por novedades</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Alta</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Administrador</a:t>
                      </a:r>
                      <a:endParaRPr sz="1200" u="none" cap="none" strike="noStrike">
                        <a:latin typeface="Calibri"/>
                        <a:ea typeface="Calibri"/>
                        <a:cs typeface="Calibri"/>
                        <a:sym typeface="Calibri"/>
                      </a:endParaRPr>
                    </a:p>
                  </a:txBody>
                  <a:tcPr marT="0" marB="0" marR="68575" marL="68575"/>
                </a:tc>
              </a:tr>
              <a:tr h="559375">
                <a:tc>
                  <a:txBody>
                    <a:bodyPr/>
                    <a:lstStyle/>
                    <a:p>
                      <a:pPr indent="0" lvl="0" marL="0" marR="0" rtl="0" algn="l">
                        <a:lnSpc>
                          <a:spcPct val="107000"/>
                        </a:lnSpc>
                        <a:spcBef>
                          <a:spcPts val="0"/>
                        </a:spcBef>
                        <a:spcAft>
                          <a:spcPts val="0"/>
                        </a:spcAft>
                        <a:buNone/>
                      </a:pPr>
                      <a:r>
                        <a:rPr lang="es-ES" sz="1200" u="none" cap="none" strike="noStrike"/>
                        <a:t>RF-P-001</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El sistema permitirá al usuario crear orden de producción</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Alta</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Jefe de producción</a:t>
                      </a:r>
                      <a:endParaRPr sz="1200" u="none" cap="none" strike="noStrike">
                        <a:latin typeface="Calibri"/>
                        <a:ea typeface="Calibri"/>
                        <a:cs typeface="Calibri"/>
                        <a:sym typeface="Calibri"/>
                      </a:endParaRPr>
                    </a:p>
                  </a:txBody>
                  <a:tcPr marT="0" marB="0" marR="68575" marL="68575"/>
                </a:tc>
              </a:tr>
              <a:tr h="565350">
                <a:tc>
                  <a:txBody>
                    <a:bodyPr/>
                    <a:lstStyle/>
                    <a:p>
                      <a:pPr indent="0" lvl="0" marL="0" marR="0" rtl="0" algn="l">
                        <a:lnSpc>
                          <a:spcPct val="107000"/>
                        </a:lnSpc>
                        <a:spcBef>
                          <a:spcPts val="0"/>
                        </a:spcBef>
                        <a:spcAft>
                          <a:spcPts val="0"/>
                        </a:spcAft>
                        <a:buNone/>
                      </a:pPr>
                      <a:r>
                        <a:rPr lang="es-ES" sz="1200" u="none" cap="none" strike="noStrike"/>
                        <a:t>RF-S-010</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El sistema permitirá al usuario consultar catálogo de servicios </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Alta</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None/>
                      </a:pPr>
                      <a:r>
                        <a:rPr lang="es-ES" sz="1200" u="none" cap="none" strike="noStrike"/>
                        <a:t>Cliente</a:t>
                      </a:r>
                      <a:endParaRPr/>
                    </a:p>
                    <a:p>
                      <a:pPr indent="0" lvl="0" marL="0" marR="0" rtl="0" algn="l">
                        <a:lnSpc>
                          <a:spcPct val="107000"/>
                        </a:lnSpc>
                        <a:spcBef>
                          <a:spcPts val="0"/>
                        </a:spcBef>
                        <a:spcAft>
                          <a:spcPts val="0"/>
                        </a:spcAft>
                        <a:buNone/>
                      </a:pPr>
                      <a:r>
                        <a:rPr lang="es-ES" sz="1400" u="none" cap="none" strike="noStrike"/>
                        <a:t> </a:t>
                      </a:r>
                      <a:endParaRPr sz="1200" u="none" cap="none" strike="noStrike">
                        <a:latin typeface="Calibri"/>
                        <a:ea typeface="Calibri"/>
                        <a:cs typeface="Calibri"/>
                        <a:sym typeface="Calibri"/>
                      </a:endParaRPr>
                    </a:p>
                  </a:txBody>
                  <a:tcPr marT="0" marB="0" marR="68575" marL="68575"/>
                </a:tc>
              </a:tr>
              <a:tr h="559375">
                <a:tc>
                  <a:txBody>
                    <a:bodyPr/>
                    <a:lstStyle/>
                    <a:p>
                      <a:pPr indent="0" lvl="0" marL="0" marR="0" rtl="0" algn="l">
                        <a:lnSpc>
                          <a:spcPct val="107000"/>
                        </a:lnSpc>
                        <a:spcBef>
                          <a:spcPts val="0"/>
                        </a:spcBef>
                        <a:spcAft>
                          <a:spcPts val="0"/>
                        </a:spcAft>
                        <a:buNone/>
                      </a:pPr>
                      <a:r>
                        <a:rPr lang="es-ES" sz="1200" u="none" cap="none" strike="noStrike"/>
                        <a:t>RF-V-010</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El sistema permitirá al usuario registrar contrato con sub empresa</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Alta</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ES" sz="1200" u="none" cap="none" strike="noStrike"/>
                        <a:t>Administrador</a:t>
                      </a:r>
                      <a:endParaRPr sz="12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Integrantes</a:t>
            </a:r>
            <a:endParaRPr b="0" i="0" sz="1400" u="none" cap="none" strike="noStrike">
              <a:solidFill>
                <a:srgbClr val="000000"/>
              </a:solidFill>
              <a:latin typeface="Arial"/>
              <a:ea typeface="Arial"/>
              <a:cs typeface="Arial"/>
              <a:sym typeface="Arial"/>
            </a:endParaRPr>
          </a:p>
        </p:txBody>
      </p:sp>
      <p:sp>
        <p:nvSpPr>
          <p:cNvPr id="61" name="Google Shape;61;p2"/>
          <p:cNvSpPr txBox="1"/>
          <p:nvPr/>
        </p:nvSpPr>
        <p:spPr>
          <a:xfrm>
            <a:off x="382868" y="1714596"/>
            <a:ext cx="8497800" cy="301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3F3F3F"/>
                </a:solidFill>
                <a:latin typeface="Calibri"/>
                <a:ea typeface="Calibri"/>
                <a:cs typeface="Calibri"/>
                <a:sym typeface="Calibri"/>
              </a:rPr>
              <a:t>INTEGRANTES GAES 4</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ES" sz="1800" u="none" cap="none" strike="noStrike">
                <a:solidFill>
                  <a:srgbClr val="000000"/>
                </a:solidFill>
                <a:latin typeface="Arial"/>
                <a:ea typeface="Arial"/>
                <a:cs typeface="Arial"/>
                <a:sym typeface="Arial"/>
              </a:rPr>
            </a:br>
            <a:r>
              <a:rPr b="1" i="0" lang="es-ES" sz="2400" u="none" cap="none" strike="noStrike">
                <a:solidFill>
                  <a:srgbClr val="3F3F3F"/>
                </a:solidFill>
                <a:latin typeface="Calibri"/>
                <a:ea typeface="Calibri"/>
                <a:cs typeface="Calibri"/>
                <a:sym typeface="Calibri"/>
              </a:rPr>
              <a:t>Jhoan Sebastián Pinilla Acosta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3F3F3F"/>
                </a:solidFill>
                <a:latin typeface="Calibri"/>
                <a:ea typeface="Calibri"/>
                <a:cs typeface="Calibri"/>
                <a:sym typeface="Calibri"/>
              </a:rPr>
              <a:t>Deivyd Alexander Roa Alvarado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3F3F3F"/>
                </a:solidFill>
                <a:latin typeface="Calibri"/>
                <a:ea typeface="Calibri"/>
                <a:cs typeface="Calibri"/>
                <a:sym typeface="Calibri"/>
              </a:rPr>
              <a:t>Jesús Alberto Castellanos Romero</a:t>
            </a:r>
            <a:endParaRPr/>
          </a:p>
          <a:p>
            <a:pPr indent="0" lvl="0" marL="0" marR="0" rtl="0" algn="l">
              <a:lnSpc>
                <a:spcPct val="100000"/>
              </a:lnSpc>
              <a:spcBef>
                <a:spcPts val="0"/>
              </a:spcBef>
              <a:spcAft>
                <a:spcPts val="0"/>
              </a:spcAft>
              <a:buNone/>
            </a:pPr>
            <a:r>
              <a:rPr b="1" i="0" lang="es-ES" sz="2400" u="none" cap="none" strike="noStrike">
                <a:solidFill>
                  <a:srgbClr val="3F3F3F"/>
                </a:solidFill>
                <a:latin typeface="Calibri"/>
                <a:ea typeface="Calibri"/>
                <a:cs typeface="Calibri"/>
                <a:sym typeface="Calibri"/>
              </a:rPr>
              <a:t>Juan Pablo González Ayala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3F3F3F"/>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Requisitos No Funcionales</a:t>
            </a:r>
            <a:endParaRPr b="0" i="0" sz="1400" u="none" cap="none" strike="noStrike">
              <a:solidFill>
                <a:srgbClr val="000000"/>
              </a:solidFill>
              <a:latin typeface="Arial"/>
              <a:ea typeface="Arial"/>
              <a:cs typeface="Arial"/>
              <a:sym typeface="Arial"/>
            </a:endParaRPr>
          </a:p>
        </p:txBody>
      </p:sp>
      <p:graphicFrame>
        <p:nvGraphicFramePr>
          <p:cNvPr id="161" name="Google Shape;161;p20"/>
          <p:cNvGraphicFramePr/>
          <p:nvPr/>
        </p:nvGraphicFramePr>
        <p:xfrm>
          <a:off x="972580" y="1146988"/>
          <a:ext cx="3000000" cy="3000000"/>
        </p:xfrm>
        <a:graphic>
          <a:graphicData uri="http://schemas.openxmlformats.org/drawingml/2006/table">
            <a:tbl>
              <a:tblPr bandRow="1" firstRow="1">
                <a:noFill/>
                <a:tableStyleId>{14B14107-B503-4599-8B19-345EE2F27E58}</a:tableStyleId>
              </a:tblPr>
              <a:tblGrid>
                <a:gridCol w="974950"/>
                <a:gridCol w="4693425"/>
                <a:gridCol w="1530450"/>
              </a:tblGrid>
              <a:tr h="331425">
                <a:tc>
                  <a:txBody>
                    <a:bodyPr/>
                    <a:lstStyle/>
                    <a:p>
                      <a:pPr indent="0" lvl="0" marL="0" marR="0" rtl="0" algn="ctr">
                        <a:lnSpc>
                          <a:spcPct val="107000"/>
                        </a:lnSpc>
                        <a:spcBef>
                          <a:spcPts val="0"/>
                        </a:spcBef>
                        <a:spcAft>
                          <a:spcPts val="0"/>
                        </a:spcAft>
                        <a:buNone/>
                      </a:pPr>
                      <a:r>
                        <a:rPr lang="es-ES" sz="1200" u="none" cap="none" strike="noStrike"/>
                        <a:t>Código RNF</a:t>
                      </a:r>
                      <a:endParaRPr sz="1200" u="none" cap="none" strike="noStrike">
                        <a:latin typeface="Calibri"/>
                        <a:ea typeface="Calibri"/>
                        <a:cs typeface="Calibri"/>
                        <a:sym typeface="Calibri"/>
                      </a:endParaRPr>
                    </a:p>
                  </a:txBody>
                  <a:tcPr marT="0" marB="0" marR="59575" marL="59575"/>
                </a:tc>
                <a:tc>
                  <a:txBody>
                    <a:bodyPr/>
                    <a:lstStyle/>
                    <a:p>
                      <a:pPr indent="0" lvl="0" marL="0" marR="0" rtl="0" algn="ctr">
                        <a:lnSpc>
                          <a:spcPct val="107000"/>
                        </a:lnSpc>
                        <a:spcBef>
                          <a:spcPts val="0"/>
                        </a:spcBef>
                        <a:spcAft>
                          <a:spcPts val="0"/>
                        </a:spcAft>
                        <a:buNone/>
                      </a:pPr>
                      <a:r>
                        <a:rPr lang="es-ES" sz="1200" u="none" cap="none" strike="noStrike"/>
                        <a:t>Nombre del Requerimiento</a:t>
                      </a:r>
                      <a:endParaRPr sz="1200" u="none" cap="none" strike="noStrike">
                        <a:latin typeface="Calibri"/>
                        <a:ea typeface="Calibri"/>
                        <a:cs typeface="Calibri"/>
                        <a:sym typeface="Calibri"/>
                      </a:endParaRPr>
                    </a:p>
                  </a:txBody>
                  <a:tcPr marT="0" marB="0" marR="59575" marL="59575"/>
                </a:tc>
                <a:tc>
                  <a:txBody>
                    <a:bodyPr/>
                    <a:lstStyle/>
                    <a:p>
                      <a:pPr indent="0" lvl="0" marL="0" marR="0" rtl="0" algn="ctr">
                        <a:lnSpc>
                          <a:spcPct val="107000"/>
                        </a:lnSpc>
                        <a:spcBef>
                          <a:spcPts val="0"/>
                        </a:spcBef>
                        <a:spcAft>
                          <a:spcPts val="0"/>
                        </a:spcAft>
                        <a:buNone/>
                      </a:pPr>
                      <a:r>
                        <a:rPr lang="es-ES" sz="1200" u="none" cap="none" strike="noStrike"/>
                        <a:t>Tipo</a:t>
                      </a:r>
                      <a:endParaRPr sz="1200" u="none" cap="none" strike="noStrike">
                        <a:latin typeface="Calibri"/>
                        <a:ea typeface="Calibri"/>
                        <a:cs typeface="Calibri"/>
                        <a:sym typeface="Calibri"/>
                      </a:endParaRPr>
                    </a:p>
                  </a:txBody>
                  <a:tcPr marT="0" marB="0" marR="59575" marL="59575"/>
                </a:tc>
              </a:tr>
              <a:tr h="161450">
                <a:tc>
                  <a:txBody>
                    <a:bodyPr/>
                    <a:lstStyle/>
                    <a:p>
                      <a:pPr indent="0" lvl="0" marL="0" marR="0" rtl="0" algn="l">
                        <a:lnSpc>
                          <a:spcPct val="107000"/>
                        </a:lnSpc>
                        <a:spcBef>
                          <a:spcPts val="0"/>
                        </a:spcBef>
                        <a:spcAft>
                          <a:spcPts val="0"/>
                        </a:spcAft>
                        <a:buNone/>
                      </a:pPr>
                      <a:r>
                        <a:rPr lang="es-ES" sz="1200" u="none" cap="none" strike="noStrike"/>
                        <a:t>RNF-001</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El sistema permitirá imprimir todos los recibos</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Funcionalidad</a:t>
                      </a:r>
                      <a:endParaRPr sz="1200" u="none" cap="none" strike="noStrike">
                        <a:latin typeface="Calibri"/>
                        <a:ea typeface="Calibri"/>
                        <a:cs typeface="Calibri"/>
                        <a:sym typeface="Calibri"/>
                      </a:endParaRPr>
                    </a:p>
                  </a:txBody>
                  <a:tcPr marT="0" marB="0" marR="59575" marL="59575"/>
                </a:tc>
              </a:tr>
              <a:tr h="161450">
                <a:tc>
                  <a:txBody>
                    <a:bodyPr/>
                    <a:lstStyle/>
                    <a:p>
                      <a:pPr indent="0" lvl="0" marL="0" marR="0" rtl="0" algn="l">
                        <a:lnSpc>
                          <a:spcPct val="107000"/>
                        </a:lnSpc>
                        <a:spcBef>
                          <a:spcPts val="0"/>
                        </a:spcBef>
                        <a:spcAft>
                          <a:spcPts val="0"/>
                        </a:spcAft>
                        <a:buNone/>
                      </a:pPr>
                      <a:r>
                        <a:rPr lang="es-ES" sz="1200" u="none" cap="none" strike="noStrike"/>
                        <a:t>RNF-002</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El sistema permitirá convertir recibos en PDF</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Portabilidad</a:t>
                      </a:r>
                      <a:endParaRPr sz="1200" u="none" cap="none" strike="noStrike">
                        <a:latin typeface="Calibri"/>
                        <a:ea typeface="Calibri"/>
                        <a:cs typeface="Calibri"/>
                        <a:sym typeface="Calibri"/>
                      </a:endParaRPr>
                    </a:p>
                  </a:txBody>
                  <a:tcPr marT="0" marB="0" marR="59575" marL="59575"/>
                </a:tc>
              </a:tr>
              <a:tr h="161450">
                <a:tc>
                  <a:txBody>
                    <a:bodyPr/>
                    <a:lstStyle/>
                    <a:p>
                      <a:pPr indent="0" lvl="0" marL="0" marR="0" rtl="0" algn="l">
                        <a:lnSpc>
                          <a:spcPct val="107000"/>
                        </a:lnSpc>
                        <a:spcBef>
                          <a:spcPts val="0"/>
                        </a:spcBef>
                        <a:spcAft>
                          <a:spcPts val="0"/>
                        </a:spcAft>
                        <a:buNone/>
                      </a:pPr>
                      <a:r>
                        <a:rPr lang="es-ES" sz="1200" u="none" cap="none" strike="noStrike"/>
                        <a:t>RFN-003</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El sistema deberá mostrar todas las listas ordenadas</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Eficiencia</a:t>
                      </a:r>
                      <a:endParaRPr sz="1200" u="none" cap="none" strike="noStrike">
                        <a:latin typeface="Calibri"/>
                        <a:ea typeface="Calibri"/>
                        <a:cs typeface="Calibri"/>
                        <a:sym typeface="Calibri"/>
                      </a:endParaRPr>
                    </a:p>
                  </a:txBody>
                  <a:tcPr marT="0" marB="0" marR="59575" marL="59575"/>
                </a:tc>
              </a:tr>
              <a:tr h="331425">
                <a:tc>
                  <a:txBody>
                    <a:bodyPr/>
                    <a:lstStyle/>
                    <a:p>
                      <a:pPr indent="0" lvl="0" marL="0" marR="0" rtl="0" algn="l">
                        <a:lnSpc>
                          <a:spcPct val="107000"/>
                        </a:lnSpc>
                        <a:spcBef>
                          <a:spcPts val="0"/>
                        </a:spcBef>
                        <a:spcAft>
                          <a:spcPts val="0"/>
                        </a:spcAft>
                        <a:buNone/>
                      </a:pPr>
                      <a:r>
                        <a:rPr lang="es-ES" sz="1200" u="none" cap="none" strike="noStrike"/>
                        <a:t>RFN-004</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El sistema permitirá que el administrador tenga credenciales para datos confidenciales</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Seguridad</a:t>
                      </a:r>
                      <a:endParaRPr sz="1200" u="none" cap="none" strike="noStrike">
                        <a:latin typeface="Calibri"/>
                        <a:ea typeface="Calibri"/>
                        <a:cs typeface="Calibri"/>
                        <a:sym typeface="Calibri"/>
                      </a:endParaRPr>
                    </a:p>
                  </a:txBody>
                  <a:tcPr marT="0" marB="0" marR="59575" marL="59575"/>
                </a:tc>
              </a:tr>
              <a:tr h="419700">
                <a:tc>
                  <a:txBody>
                    <a:bodyPr/>
                    <a:lstStyle/>
                    <a:p>
                      <a:pPr indent="0" lvl="0" marL="0" marR="0" rtl="0" algn="l">
                        <a:lnSpc>
                          <a:spcPct val="107000"/>
                        </a:lnSpc>
                        <a:spcBef>
                          <a:spcPts val="0"/>
                        </a:spcBef>
                        <a:spcAft>
                          <a:spcPts val="0"/>
                        </a:spcAft>
                        <a:buNone/>
                      </a:pPr>
                      <a:r>
                        <a:rPr lang="es-ES" sz="1200" u="none" cap="none" strike="noStrike"/>
                        <a:t>RFN-005</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El sistema no permitirá que un usuario consulte el</a:t>
                      </a:r>
                      <a:endParaRPr/>
                    </a:p>
                    <a:p>
                      <a:pPr indent="0" lvl="0" marL="0" marR="0" rtl="0" algn="l">
                        <a:lnSpc>
                          <a:spcPct val="107000"/>
                        </a:lnSpc>
                        <a:spcBef>
                          <a:spcPts val="800"/>
                        </a:spcBef>
                        <a:spcAft>
                          <a:spcPts val="0"/>
                        </a:spcAft>
                        <a:buNone/>
                      </a:pPr>
                      <a:r>
                        <a:rPr lang="es-ES" sz="1200" u="none" cap="none" strike="noStrike"/>
                        <a:t>estado de cuenta de administración de otro usuario</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Seguridad</a:t>
                      </a:r>
                      <a:endParaRPr sz="1200" u="none" cap="none" strike="noStrike">
                        <a:latin typeface="Calibri"/>
                        <a:ea typeface="Calibri"/>
                        <a:cs typeface="Calibri"/>
                        <a:sym typeface="Calibri"/>
                      </a:endParaRPr>
                    </a:p>
                  </a:txBody>
                  <a:tcPr marT="0" marB="0" marR="59575" marL="59575"/>
                </a:tc>
              </a:tr>
              <a:tr h="331425">
                <a:tc>
                  <a:txBody>
                    <a:bodyPr/>
                    <a:lstStyle/>
                    <a:p>
                      <a:pPr indent="0" lvl="0" marL="0" marR="0" rtl="0" algn="l">
                        <a:lnSpc>
                          <a:spcPct val="107000"/>
                        </a:lnSpc>
                        <a:spcBef>
                          <a:spcPts val="0"/>
                        </a:spcBef>
                        <a:spcAft>
                          <a:spcPts val="0"/>
                        </a:spcAft>
                        <a:buNone/>
                      </a:pPr>
                      <a:r>
                        <a:rPr lang="es-ES" sz="1200" u="none" cap="none" strike="noStrike"/>
                        <a:t>RFN-006</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El sistema no permitirá al cliente modificar los datos de la compra una vez realizada</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Seguridad</a:t>
                      </a:r>
                      <a:endParaRPr sz="1200" u="none" cap="none" strike="noStrike">
                        <a:latin typeface="Calibri"/>
                        <a:ea typeface="Calibri"/>
                        <a:cs typeface="Calibri"/>
                        <a:sym typeface="Calibri"/>
                      </a:endParaRPr>
                    </a:p>
                  </a:txBody>
                  <a:tcPr marT="0" marB="0" marR="59575" marL="59575"/>
                </a:tc>
              </a:tr>
              <a:tr h="331425">
                <a:tc>
                  <a:txBody>
                    <a:bodyPr/>
                    <a:lstStyle/>
                    <a:p>
                      <a:pPr indent="0" lvl="0" marL="0" marR="0" rtl="0" algn="l">
                        <a:lnSpc>
                          <a:spcPct val="107000"/>
                        </a:lnSpc>
                        <a:spcBef>
                          <a:spcPts val="0"/>
                        </a:spcBef>
                        <a:spcAft>
                          <a:spcPts val="0"/>
                        </a:spcAft>
                        <a:buNone/>
                      </a:pPr>
                      <a:r>
                        <a:rPr lang="es-ES" sz="1200" u="none" cap="none" strike="noStrike"/>
                        <a:t>RFN-007</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El sistema deberá visualizarse correctamente en todos los navegadores</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Usabilidad </a:t>
                      </a:r>
                      <a:endParaRPr sz="1200" u="none" cap="none" strike="noStrike">
                        <a:latin typeface="Calibri"/>
                        <a:ea typeface="Calibri"/>
                        <a:cs typeface="Calibri"/>
                        <a:sym typeface="Calibri"/>
                      </a:endParaRPr>
                    </a:p>
                  </a:txBody>
                  <a:tcPr marT="0" marB="0" marR="59575" marL="59575"/>
                </a:tc>
              </a:tr>
              <a:tr h="331425">
                <a:tc>
                  <a:txBody>
                    <a:bodyPr/>
                    <a:lstStyle/>
                    <a:p>
                      <a:pPr indent="0" lvl="0" marL="0" marR="0" rtl="0" algn="l">
                        <a:lnSpc>
                          <a:spcPct val="107000"/>
                        </a:lnSpc>
                        <a:spcBef>
                          <a:spcPts val="0"/>
                        </a:spcBef>
                        <a:spcAft>
                          <a:spcPts val="0"/>
                        </a:spcAft>
                        <a:buNone/>
                      </a:pPr>
                      <a:r>
                        <a:rPr lang="es-ES" sz="1200" u="none" cap="none" strike="noStrike"/>
                        <a:t>RFN-008</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El sistema no permitirá ingresar a usuarios que no estén registrados</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Seguridad</a:t>
                      </a:r>
                      <a:endParaRPr sz="1200" u="none" cap="none" strike="noStrike">
                        <a:latin typeface="Calibri"/>
                        <a:ea typeface="Calibri"/>
                        <a:cs typeface="Calibri"/>
                        <a:sym typeface="Calibri"/>
                      </a:endParaRPr>
                    </a:p>
                  </a:txBody>
                  <a:tcPr marT="0" marB="0" marR="59575" marL="59575"/>
                </a:tc>
              </a:tr>
              <a:tr h="501425">
                <a:tc>
                  <a:txBody>
                    <a:bodyPr/>
                    <a:lstStyle/>
                    <a:p>
                      <a:pPr indent="0" lvl="0" marL="0" marR="0" rtl="0" algn="l">
                        <a:lnSpc>
                          <a:spcPct val="107000"/>
                        </a:lnSpc>
                        <a:spcBef>
                          <a:spcPts val="0"/>
                        </a:spcBef>
                        <a:spcAft>
                          <a:spcPts val="0"/>
                        </a:spcAft>
                        <a:buNone/>
                      </a:pPr>
                      <a:r>
                        <a:rPr lang="es-ES" sz="1200" u="none" cap="none" strike="noStrike"/>
                        <a:t>RFN-009</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El sistema permitirá que se modifique la apariencia y función de la página de acuerdo a instrucciones del administrador  </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Mantenibilidad</a:t>
                      </a:r>
                      <a:endParaRPr sz="1200" u="none" cap="none" strike="noStrike">
                        <a:latin typeface="Calibri"/>
                        <a:ea typeface="Calibri"/>
                        <a:cs typeface="Calibri"/>
                        <a:sym typeface="Calibri"/>
                      </a:endParaRPr>
                    </a:p>
                  </a:txBody>
                  <a:tcPr marT="0" marB="0" marR="59575" marL="59575"/>
                </a:tc>
              </a:tr>
              <a:tr h="331425">
                <a:tc>
                  <a:txBody>
                    <a:bodyPr/>
                    <a:lstStyle/>
                    <a:p>
                      <a:pPr indent="0" lvl="0" marL="0" marR="0" rtl="0" algn="l">
                        <a:lnSpc>
                          <a:spcPct val="107000"/>
                        </a:lnSpc>
                        <a:spcBef>
                          <a:spcPts val="0"/>
                        </a:spcBef>
                        <a:spcAft>
                          <a:spcPts val="0"/>
                        </a:spcAft>
                        <a:buNone/>
                      </a:pPr>
                      <a:r>
                        <a:rPr lang="es-ES" sz="1200" u="none" cap="none" strike="noStrike"/>
                        <a:t>RFN-010</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Se le proporcionará al sistema un mantenimiento constante para evitar errores en la funcionalidad </a:t>
                      </a:r>
                      <a:endParaRPr sz="1200" u="none" cap="none" strike="noStrike">
                        <a:latin typeface="Calibri"/>
                        <a:ea typeface="Calibri"/>
                        <a:cs typeface="Calibri"/>
                        <a:sym typeface="Calibri"/>
                      </a:endParaRPr>
                    </a:p>
                  </a:txBody>
                  <a:tcPr marT="0" marB="0" marR="59575" marL="59575"/>
                </a:tc>
                <a:tc>
                  <a:txBody>
                    <a:bodyPr/>
                    <a:lstStyle/>
                    <a:p>
                      <a:pPr indent="0" lvl="0" marL="0" marR="0" rtl="0" algn="l">
                        <a:lnSpc>
                          <a:spcPct val="107000"/>
                        </a:lnSpc>
                        <a:spcBef>
                          <a:spcPts val="0"/>
                        </a:spcBef>
                        <a:spcAft>
                          <a:spcPts val="0"/>
                        </a:spcAft>
                        <a:buNone/>
                      </a:pPr>
                      <a:r>
                        <a:rPr lang="es-ES" sz="1200" u="none" cap="none" strike="noStrike"/>
                        <a:t>Fiabilidad </a:t>
                      </a:r>
                      <a:endParaRPr sz="1200" u="none" cap="none" strike="noStrike">
                        <a:latin typeface="Calibri"/>
                        <a:ea typeface="Calibri"/>
                        <a:cs typeface="Calibri"/>
                        <a:sym typeface="Calibri"/>
                      </a:endParaRPr>
                    </a:p>
                  </a:txBody>
                  <a:tcPr marT="0" marB="0" marR="59575" marL="59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Planteamiento del Problema</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Planteamiento del Problema</a:t>
            </a:r>
            <a:endParaRPr b="0" i="0" sz="1400" u="none" cap="none" strike="noStrike">
              <a:solidFill>
                <a:srgbClr val="000000"/>
              </a:solidFill>
              <a:latin typeface="Arial"/>
              <a:ea typeface="Arial"/>
              <a:cs typeface="Arial"/>
              <a:sym typeface="Arial"/>
            </a:endParaRPr>
          </a:p>
        </p:txBody>
      </p:sp>
      <p:sp>
        <p:nvSpPr>
          <p:cNvPr id="72" name="Google Shape;72;p4"/>
          <p:cNvSpPr txBox="1"/>
          <p:nvPr/>
        </p:nvSpPr>
        <p:spPr>
          <a:xfrm>
            <a:off x="437352" y="1952995"/>
            <a:ext cx="8269200" cy="2435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s-ES" sz="1200">
                <a:solidFill>
                  <a:schemeClr val="dk1"/>
                </a:solidFill>
              </a:rPr>
              <a:t>La Plancha de Pancha, es una empresa que se especializa en la sublimación de diferentes tipos de planchado como son camisas, pendones, pocillos, gorras, etc. Donde actualmente no existe un inventario totalmente organizado, donde no llevan un control de la materia prima que llega ya que la empresa va pidiendo la materia prima cada que se necesite para culminar el trabajo solicitado por lo tanto es muy susceptible a pérdidas de información sobre la materia prima que llega y se necesita, cómo está no cuenta como tal con un espacio únicamente para las solicitudes del cliente llevando a cabo cualquier inquietud que le surja así que proponemos crear un módulo que permita las solicitudes donde se llevará a cabo un espacio donde el cliente permita comunicarse directamente con la empresa, otra propuesta es llevar a cabo un orden preestablecido de las actividades que cada uno de sus empleados realice y tener un orden en el sistema de todas las actividades que se realicen en la producción de la empresa.</a:t>
            </a:r>
            <a:endParaRPr sz="1200">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Justificación del Proyecto</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Justificación del Proyecto</a:t>
            </a:r>
            <a:endParaRPr b="0" i="0" sz="1400" u="none" cap="none" strike="noStrike">
              <a:solidFill>
                <a:srgbClr val="000000"/>
              </a:solidFill>
              <a:latin typeface="Arial"/>
              <a:ea typeface="Arial"/>
              <a:cs typeface="Arial"/>
              <a:sym typeface="Arial"/>
            </a:endParaRPr>
          </a:p>
        </p:txBody>
      </p:sp>
      <p:sp>
        <p:nvSpPr>
          <p:cNvPr id="83" name="Google Shape;83;p6"/>
          <p:cNvSpPr txBox="1"/>
          <p:nvPr/>
        </p:nvSpPr>
        <p:spPr>
          <a:xfrm>
            <a:off x="537797" y="1290204"/>
            <a:ext cx="8068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Con este proyecto contribuiremos en dar solución a los diferentes inconvenientes con los que cuenta la empresa “La Plancha de Pancha” la cual se verá beneficiada del proyecto ya que tendrá un sistema informático que administre de forma más efectiva los procesos que maneja la empresa en inventario, solicitudes, ventas y producción.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nvSpPr>
        <p:spPr>
          <a:xfrm>
            <a:off x="2474259" y="2206843"/>
            <a:ext cx="387228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Objetivos</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p:txBody>
      </p:sp>
      <p:sp>
        <p:nvSpPr>
          <p:cNvPr id="94" name="Google Shape;94;p8"/>
          <p:cNvSpPr txBox="1"/>
          <p:nvPr/>
        </p:nvSpPr>
        <p:spPr>
          <a:xfrm>
            <a:off x="751608" y="1617643"/>
            <a:ext cx="764078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Desarrollar un sistema de información que permita mejorar la efectividad y la calidad del servicio de la empresa así como reducir gastos y mantener la información segura y guardada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Objetivo Específicos</a:t>
            </a:r>
            <a:endParaRPr b="0" i="0" sz="1400" u="none" cap="none" strike="noStrike">
              <a:solidFill>
                <a:srgbClr val="000000"/>
              </a:solidFill>
              <a:latin typeface="Arial"/>
              <a:ea typeface="Arial"/>
              <a:cs typeface="Arial"/>
              <a:sym typeface="Arial"/>
            </a:endParaRPr>
          </a:p>
        </p:txBody>
      </p:sp>
      <p:sp>
        <p:nvSpPr>
          <p:cNvPr id="100" name="Google Shape;100;p9"/>
          <p:cNvSpPr txBox="1"/>
          <p:nvPr/>
        </p:nvSpPr>
        <p:spPr>
          <a:xfrm>
            <a:off x="818352" y="1678000"/>
            <a:ext cx="75072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 Registrar y organizar la administración del inventario de las piezas consumibles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 Facilitar un listado con los diferentes servicios que proporciona la empresa y una comunicación más directa con los clientes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 Administrar el proceso de ventas online para la empresa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 Validar un seguimiento a través del sistema debido a la producción de la empresa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acer</dc:creator>
</cp:coreProperties>
</file>