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6858000" cx="12192000"/>
  <p:notesSz cx="6858000" cy="9144000"/>
  <p:embeddedFontLst>
    <p:embeddedFont>
      <p:font typeface="Work Sans Medium"/>
      <p:regular r:id="rId22"/>
      <p:bold r:id="rId23"/>
      <p:italic r:id="rId24"/>
      <p:boldItalic r:id="rId25"/>
    </p:embeddedFont>
    <p:embeddedFont>
      <p:font typeface="Work Sans"/>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0" roundtripDataSignature="AMtx7mhjogrArZBoFIPfAE+MEcXjYvpuy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WorkSansMedium-regular.fntdata"/><Relationship Id="rId21" Type="http://schemas.openxmlformats.org/officeDocument/2006/relationships/slide" Target="slides/slide17.xml"/><Relationship Id="rId24" Type="http://schemas.openxmlformats.org/officeDocument/2006/relationships/font" Target="fonts/WorkSansMedium-italic.fntdata"/><Relationship Id="rId23" Type="http://schemas.openxmlformats.org/officeDocument/2006/relationships/font" Target="fonts/WorkSansMedium-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WorkSans-regular.fntdata"/><Relationship Id="rId25" Type="http://schemas.openxmlformats.org/officeDocument/2006/relationships/font" Target="fonts/WorkSansMedium-boldItalic.fntdata"/><Relationship Id="rId28" Type="http://schemas.openxmlformats.org/officeDocument/2006/relationships/font" Target="fonts/WorkSans-italic.fntdata"/><Relationship Id="rId27" Type="http://schemas.openxmlformats.org/officeDocument/2006/relationships/font" Target="fonts/WorkSans-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WorkSans-boldItalic.fntdata"/><Relationship Id="rId7" Type="http://schemas.openxmlformats.org/officeDocument/2006/relationships/slide" Target="slides/slide3.xml"/><Relationship Id="rId8" Type="http://schemas.openxmlformats.org/officeDocument/2006/relationships/slide" Target="slides/slide4.xml"/><Relationship Id="rId30" Type="http://customschemas.google.com/relationships/presentationmetadata" Target="meta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s-CO"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6" name="Google Shape;9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7" name="Google Shape;9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CO"/>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1" name="Google Shape;151;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7" name="Google Shape;157;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3" name="Google Shape;163;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2" name="Google Shape;172;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8" name="Google Shape;178;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dfcaf8291b_1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4" name="Google Shape;184;g1dfcaf8291b_1_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5" name="Google Shape;185;g1dfcaf8291b_1_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s-CO"/>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dfcaf8291b_1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1" name="Google Shape;191;g1dfcaf8291b_1_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2" name="Google Shape;192;g1dfcaf8291b_1_1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s-CO"/>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8" name="Google Shape;198;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2" name="Google Shape;102;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3" name="Google Shape;103;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CO"/>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9" name="Google Shape;109;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5" name="Google Shape;115;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1" name="Google Shape;121;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7" name="Google Shape;127;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3" name="Google Shape;133;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32d18e7aed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32d18e7aed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 name="Google Shape;140;g232d18e7aed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s-CO"/>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5" name="Google Shape;145;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Diapositiva de título">
  <p:cSld name="1_Diapositiva de título">
    <p:spTree>
      <p:nvGrpSpPr>
        <p:cNvPr id="15" name="Shape 15"/>
        <p:cNvGrpSpPr/>
        <p:nvPr/>
      </p:nvGrpSpPr>
      <p:grpSpPr>
        <a:xfrm>
          <a:off x="0" y="0"/>
          <a:ext cx="0" cy="0"/>
          <a:chOff x="0" y="0"/>
          <a:chExt cx="0" cy="0"/>
        </a:xfrm>
      </p:grpSpPr>
      <p:pic>
        <p:nvPicPr>
          <p:cNvPr descr="Interfaz de usuario gráfica, Texto, Aplicación&#10;&#10;Descripción generada automáticamente" id="16" name="Google Shape;16;p16"/>
          <p:cNvPicPr preferRelativeResize="0"/>
          <p:nvPr/>
        </p:nvPicPr>
        <p:blipFill rotWithShape="1">
          <a:blip r:embed="rId2">
            <a:alphaModFix/>
          </a:blip>
          <a:srcRect b="0" l="0" r="0" t="0"/>
          <a:stretch/>
        </p:blipFill>
        <p:spPr>
          <a:xfrm>
            <a:off x="0" y="0"/>
            <a:ext cx="12192000" cy="68580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63" name="Shape 63"/>
        <p:cNvGrpSpPr/>
        <p:nvPr/>
      </p:nvGrpSpPr>
      <p:grpSpPr>
        <a:xfrm>
          <a:off x="0" y="0"/>
          <a:ext cx="0" cy="0"/>
          <a:chOff x="0" y="0"/>
          <a:chExt cx="0" cy="0"/>
        </a:xfrm>
      </p:grpSpPr>
      <p:sp>
        <p:nvSpPr>
          <p:cNvPr id="64" name="Google Shape;64;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68" name="Shape 68"/>
        <p:cNvGrpSpPr/>
        <p:nvPr/>
      </p:nvGrpSpPr>
      <p:grpSpPr>
        <a:xfrm>
          <a:off x="0" y="0"/>
          <a:ext cx="0" cy="0"/>
          <a:chOff x="0" y="0"/>
          <a:chExt cx="0" cy="0"/>
        </a:xfrm>
      </p:grpSpPr>
      <p:sp>
        <p:nvSpPr>
          <p:cNvPr id="69" name="Google Shape;69;p2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6"/>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71" name="Google Shape;71;p26"/>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2" name="Google Shape;72;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75" name="Shape 75"/>
        <p:cNvGrpSpPr/>
        <p:nvPr/>
      </p:nvGrpSpPr>
      <p:grpSpPr>
        <a:xfrm>
          <a:off x="0" y="0"/>
          <a:ext cx="0" cy="0"/>
          <a:chOff x="0" y="0"/>
          <a:chExt cx="0" cy="0"/>
        </a:xfrm>
      </p:grpSpPr>
      <p:sp>
        <p:nvSpPr>
          <p:cNvPr id="76" name="Google Shape;76;p2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27"/>
          <p:cNvSpPr/>
          <p:nvPr>
            <p:ph idx="2" type="pic"/>
          </p:nvPr>
        </p:nvSpPr>
        <p:spPr>
          <a:xfrm>
            <a:off x="5183188" y="987425"/>
            <a:ext cx="6172200" cy="4873625"/>
          </a:xfrm>
          <a:prstGeom prst="rect">
            <a:avLst/>
          </a:prstGeom>
          <a:noFill/>
          <a:ln>
            <a:noFill/>
          </a:ln>
        </p:spPr>
      </p:sp>
      <p:sp>
        <p:nvSpPr>
          <p:cNvPr id="78" name="Google Shape;78;p27"/>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9" name="Google Shape;79;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82" name="Shape 82"/>
        <p:cNvGrpSpPr/>
        <p:nvPr/>
      </p:nvGrpSpPr>
      <p:grpSpPr>
        <a:xfrm>
          <a:off x="0" y="0"/>
          <a:ext cx="0" cy="0"/>
          <a:chOff x="0" y="0"/>
          <a:chExt cx="0" cy="0"/>
        </a:xfrm>
      </p:grpSpPr>
      <p:sp>
        <p:nvSpPr>
          <p:cNvPr id="83" name="Google Shape;83;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28"/>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5" name="Google Shape;85;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88" name="Shape 88"/>
        <p:cNvGrpSpPr/>
        <p:nvPr/>
      </p:nvGrpSpPr>
      <p:grpSpPr>
        <a:xfrm>
          <a:off x="0" y="0"/>
          <a:ext cx="0" cy="0"/>
          <a:chOff x="0" y="0"/>
          <a:chExt cx="0" cy="0"/>
        </a:xfrm>
      </p:grpSpPr>
      <p:sp>
        <p:nvSpPr>
          <p:cNvPr id="89" name="Google Shape;89;p29"/>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29"/>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1" name="Google Shape;91;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Encabezado de sección">
  <p:cSld name="2_Encabezado de sección">
    <p:spTree>
      <p:nvGrpSpPr>
        <p:cNvPr id="17" name="Shape 17"/>
        <p:cNvGrpSpPr/>
        <p:nvPr/>
      </p:nvGrpSpPr>
      <p:grpSpPr>
        <a:xfrm>
          <a:off x="0" y="0"/>
          <a:ext cx="0" cy="0"/>
          <a:chOff x="0" y="0"/>
          <a:chExt cx="0" cy="0"/>
        </a:xfrm>
      </p:grpSpPr>
      <p:pic>
        <p:nvPicPr>
          <p:cNvPr descr="Patrón de fondo&#10;&#10;Descripción generada automáticamente" id="18" name="Google Shape;18;p17"/>
          <p:cNvPicPr preferRelativeResize="0"/>
          <p:nvPr/>
        </p:nvPicPr>
        <p:blipFill rotWithShape="1">
          <a:blip r:embed="rId2">
            <a:alphaModFix/>
          </a:blip>
          <a:srcRect b="0" l="0" r="0" t="0"/>
          <a:stretch/>
        </p:blipFill>
        <p:spPr>
          <a:xfrm>
            <a:off x="0" y="0"/>
            <a:ext cx="12192000" cy="6858000"/>
          </a:xfrm>
          <a:prstGeom prst="rect">
            <a:avLst/>
          </a:prstGeom>
          <a:noFill/>
          <a:ln>
            <a:noFill/>
          </a:ln>
        </p:spPr>
      </p:pic>
      <p:pic>
        <p:nvPicPr>
          <p:cNvPr id="19" name="Google Shape;19;p17"/>
          <p:cNvPicPr preferRelativeResize="0"/>
          <p:nvPr/>
        </p:nvPicPr>
        <p:blipFill rotWithShape="1">
          <a:blip r:embed="rId3">
            <a:alphaModFix/>
          </a:blip>
          <a:srcRect b="0" l="0" r="0" t="0"/>
          <a:stretch/>
        </p:blipFill>
        <p:spPr>
          <a:xfrm>
            <a:off x="11054859" y="303050"/>
            <a:ext cx="855785" cy="833982"/>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seño personalizado">
  <p:cSld name="Diseño personalizado">
    <p:bg>
      <p:bgPr>
        <a:blipFill>
          <a:blip r:embed="rId2">
            <a:alphaModFix/>
          </a:blip>
          <a:stretch>
            <a:fillRect/>
          </a:stretch>
        </a:blipFill>
      </p:bgPr>
    </p:bg>
    <p:spTree>
      <p:nvGrpSpPr>
        <p:cNvPr id="20" name="Shape 20"/>
        <p:cNvGrpSpPr/>
        <p:nvPr/>
      </p:nvGrpSpPr>
      <p:grpSpPr>
        <a:xfrm>
          <a:off x="0" y="0"/>
          <a:ext cx="0" cy="0"/>
          <a:chOff x="0" y="0"/>
          <a:chExt cx="0" cy="0"/>
        </a:xfrm>
      </p:grpSpPr>
      <p:sp>
        <p:nvSpPr>
          <p:cNvPr id="21" name="Google Shape;21;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25" name="Shape 25"/>
        <p:cNvGrpSpPr/>
        <p:nvPr/>
      </p:nvGrpSpPr>
      <p:grpSpPr>
        <a:xfrm>
          <a:off x="0" y="0"/>
          <a:ext cx="0" cy="0"/>
          <a:chOff x="0" y="0"/>
          <a:chExt cx="0" cy="0"/>
        </a:xfrm>
      </p:grpSpPr>
      <p:sp>
        <p:nvSpPr>
          <p:cNvPr id="26" name="Google Shape;26;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29" name="Shape 29"/>
        <p:cNvGrpSpPr/>
        <p:nvPr/>
      </p:nvGrpSpPr>
      <p:grpSpPr>
        <a:xfrm>
          <a:off x="0" y="0"/>
          <a:ext cx="0" cy="0"/>
          <a:chOff x="0" y="0"/>
          <a:chExt cx="0" cy="0"/>
        </a:xfrm>
      </p:grpSpPr>
      <p:sp>
        <p:nvSpPr>
          <p:cNvPr id="30" name="Google Shape;30;p20"/>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20"/>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32" name="Google Shape;32;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35" name="Shape 35"/>
        <p:cNvGrpSpPr/>
        <p:nvPr/>
      </p:nvGrpSpPr>
      <p:grpSpPr>
        <a:xfrm>
          <a:off x="0" y="0"/>
          <a:ext cx="0" cy="0"/>
          <a:chOff x="0" y="0"/>
          <a:chExt cx="0" cy="0"/>
        </a:xfrm>
      </p:grpSpPr>
      <p:sp>
        <p:nvSpPr>
          <p:cNvPr id="36" name="Google Shape;36;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2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41" name="Shape 41"/>
        <p:cNvGrpSpPr/>
        <p:nvPr/>
      </p:nvGrpSpPr>
      <p:grpSpPr>
        <a:xfrm>
          <a:off x="0" y="0"/>
          <a:ext cx="0" cy="0"/>
          <a:chOff x="0" y="0"/>
          <a:chExt cx="0" cy="0"/>
        </a:xfrm>
      </p:grpSpPr>
      <p:sp>
        <p:nvSpPr>
          <p:cNvPr id="42" name="Google Shape;42;p22"/>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22"/>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4" name="Google Shape;44;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47" name="Shape 47"/>
        <p:cNvGrpSpPr/>
        <p:nvPr/>
      </p:nvGrpSpPr>
      <p:grpSpPr>
        <a:xfrm>
          <a:off x="0" y="0"/>
          <a:ext cx="0" cy="0"/>
          <a:chOff x="0" y="0"/>
          <a:chExt cx="0" cy="0"/>
        </a:xfrm>
      </p:grpSpPr>
      <p:sp>
        <p:nvSpPr>
          <p:cNvPr id="48" name="Google Shape;48;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23"/>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23"/>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54" name="Shape 54"/>
        <p:cNvGrpSpPr/>
        <p:nvPr/>
      </p:nvGrpSpPr>
      <p:grpSpPr>
        <a:xfrm>
          <a:off x="0" y="0"/>
          <a:ext cx="0" cy="0"/>
          <a:chOff x="0" y="0"/>
          <a:chExt cx="0" cy="0"/>
        </a:xfrm>
      </p:grpSpPr>
      <p:sp>
        <p:nvSpPr>
          <p:cNvPr id="55" name="Google Shape;55;p24"/>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4"/>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7" name="Google Shape;57;p24"/>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8" name="Google Shape;58;p24"/>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9" name="Google Shape;59;p24"/>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0" name="Google Shape;60;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2.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6.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 Id="rId4" Type="http://schemas.openxmlformats.org/officeDocument/2006/relationships/image" Target="../media/image6.png"/><Relationship Id="rId5"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3.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
          <p:cNvSpPr txBox="1"/>
          <p:nvPr/>
        </p:nvSpPr>
        <p:spPr>
          <a:xfrm>
            <a:off x="1149750" y="3198090"/>
            <a:ext cx="7710833" cy="92328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5400"/>
              <a:buFont typeface="Arial"/>
              <a:buNone/>
            </a:pPr>
            <a:r>
              <a:rPr b="1" i="0" lang="es-CO" sz="5400" u="none" cap="none" strike="noStrike">
                <a:solidFill>
                  <a:srgbClr val="3F3F3F"/>
                </a:solidFill>
                <a:latin typeface="Work Sans"/>
                <a:ea typeface="Work Sans"/>
                <a:cs typeface="Work Sans"/>
                <a:sym typeface="Work Sans"/>
              </a:rPr>
              <a:t>DJSC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9"/>
          <p:cNvSpPr txBox="1"/>
          <p:nvPr>
            <p:ph type="title"/>
          </p:nvPr>
        </p:nvSpPr>
        <p:spPr>
          <a:xfrm>
            <a:off x="456236" y="110481"/>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000000"/>
              </a:buClr>
              <a:buSzPts val="3600"/>
              <a:buFont typeface="Arial"/>
              <a:buNone/>
            </a:pPr>
            <a:r>
              <a:rPr b="1" i="0" lang="es-CO" sz="4400" u="none" cap="none" strike="noStrike">
                <a:solidFill>
                  <a:schemeClr val="lt1"/>
                </a:solidFill>
                <a:latin typeface="Calibri"/>
                <a:ea typeface="Calibri"/>
                <a:cs typeface="Calibri"/>
                <a:sym typeface="Calibri"/>
              </a:rPr>
              <a:t>Diagrama de Paquetes</a:t>
            </a:r>
            <a:endParaRPr b="0" i="0" sz="1800" u="none" cap="none" strike="noStrike">
              <a:solidFill>
                <a:srgbClr val="000000"/>
              </a:solidFill>
              <a:latin typeface="Arial"/>
              <a:ea typeface="Arial"/>
              <a:cs typeface="Arial"/>
              <a:sym typeface="Arial"/>
            </a:endParaRPr>
          </a:p>
        </p:txBody>
      </p:sp>
      <p:pic>
        <p:nvPicPr>
          <p:cNvPr descr="Diagrama" id="154" name="Google Shape;154;p9"/>
          <p:cNvPicPr preferRelativeResize="0"/>
          <p:nvPr/>
        </p:nvPicPr>
        <p:blipFill rotWithShape="1">
          <a:blip r:embed="rId3">
            <a:alphaModFix/>
          </a:blip>
          <a:srcRect b="0" l="0" r="0" t="0"/>
          <a:stretch/>
        </p:blipFill>
        <p:spPr>
          <a:xfrm>
            <a:off x="463146" y="1575933"/>
            <a:ext cx="11265708" cy="501355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0"/>
          <p:cNvSpPr txBox="1"/>
          <p:nvPr>
            <p:ph type="title"/>
          </p:nvPr>
        </p:nvSpPr>
        <p:spPr>
          <a:xfrm>
            <a:off x="456236" y="110481"/>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000000"/>
              </a:buClr>
              <a:buSzPts val="3600"/>
              <a:buFont typeface="Arial"/>
              <a:buNone/>
            </a:pPr>
            <a:r>
              <a:rPr b="1" i="0" lang="es-CO" sz="4400" u="none" cap="none" strike="noStrike">
                <a:solidFill>
                  <a:schemeClr val="lt1"/>
                </a:solidFill>
                <a:latin typeface="Calibri"/>
                <a:ea typeface="Calibri"/>
                <a:cs typeface="Calibri"/>
                <a:sym typeface="Calibri"/>
              </a:rPr>
              <a:t>Diagrama de Despliegue</a:t>
            </a:r>
            <a:endParaRPr b="0" i="0" sz="1800" u="none" cap="none" strike="noStrike">
              <a:solidFill>
                <a:srgbClr val="000000"/>
              </a:solidFill>
              <a:latin typeface="Arial"/>
              <a:ea typeface="Arial"/>
              <a:cs typeface="Arial"/>
              <a:sym typeface="Arial"/>
            </a:endParaRPr>
          </a:p>
        </p:txBody>
      </p:sp>
      <p:pic>
        <p:nvPicPr>
          <p:cNvPr id="160" name="Google Shape;160;p10"/>
          <p:cNvPicPr preferRelativeResize="0"/>
          <p:nvPr/>
        </p:nvPicPr>
        <p:blipFill rotWithShape="1">
          <a:blip r:embed="rId3">
            <a:alphaModFix/>
          </a:blip>
          <a:srcRect b="0" l="0" r="0" t="0"/>
          <a:stretch/>
        </p:blipFill>
        <p:spPr>
          <a:xfrm>
            <a:off x="264750" y="1630363"/>
            <a:ext cx="8957406" cy="511715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1"/>
          <p:cNvSpPr txBox="1"/>
          <p:nvPr>
            <p:ph type="title"/>
          </p:nvPr>
        </p:nvSpPr>
        <p:spPr>
          <a:xfrm>
            <a:off x="573024" y="109093"/>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s-CO">
                <a:solidFill>
                  <a:schemeClr val="lt1"/>
                </a:solidFill>
              </a:rPr>
              <a:t>Plataformas Tecnológicas</a:t>
            </a:r>
            <a:endParaRPr b="1">
              <a:solidFill>
                <a:schemeClr val="lt1"/>
              </a:solidFill>
            </a:endParaRPr>
          </a:p>
        </p:txBody>
      </p:sp>
      <p:pic>
        <p:nvPicPr>
          <p:cNvPr descr="Microsoft Visual Studio - Wikipedia, la enciclopedia libre" id="166" name="Google Shape;166;p11"/>
          <p:cNvPicPr preferRelativeResize="0"/>
          <p:nvPr/>
        </p:nvPicPr>
        <p:blipFill rotWithShape="1">
          <a:blip r:embed="rId3">
            <a:alphaModFix/>
          </a:blip>
          <a:srcRect b="0" l="0" r="0" t="0"/>
          <a:stretch/>
        </p:blipFill>
        <p:spPr>
          <a:xfrm>
            <a:off x="963207" y="2750973"/>
            <a:ext cx="1960206" cy="1960206"/>
          </a:xfrm>
          <a:prstGeom prst="rect">
            <a:avLst/>
          </a:prstGeom>
          <a:noFill/>
          <a:ln>
            <a:noFill/>
          </a:ln>
        </p:spPr>
      </p:pic>
      <p:pic>
        <p:nvPicPr>
          <p:cNvPr descr="MySQL: precios, funciones y opiniones | GetApp Colombia 2023" id="167" name="Google Shape;167;p11"/>
          <p:cNvPicPr preferRelativeResize="0"/>
          <p:nvPr/>
        </p:nvPicPr>
        <p:blipFill rotWithShape="1">
          <a:blip r:embed="rId4">
            <a:alphaModFix/>
          </a:blip>
          <a:srcRect b="0" l="0" r="0" t="0"/>
          <a:stretch/>
        </p:blipFill>
        <p:spPr>
          <a:xfrm>
            <a:off x="9183624" y="2891095"/>
            <a:ext cx="1905000" cy="1905000"/>
          </a:xfrm>
          <a:prstGeom prst="rect">
            <a:avLst/>
          </a:prstGeom>
          <a:noFill/>
          <a:ln>
            <a:noFill/>
          </a:ln>
        </p:spPr>
      </p:pic>
      <p:pic>
        <p:nvPicPr>
          <p:cNvPr descr="XAMPP - Wikipedia" id="168" name="Google Shape;168;p11"/>
          <p:cNvPicPr preferRelativeResize="0"/>
          <p:nvPr/>
        </p:nvPicPr>
        <p:blipFill rotWithShape="1">
          <a:blip r:embed="rId5">
            <a:alphaModFix/>
          </a:blip>
          <a:srcRect b="0" l="0" r="0" t="0"/>
          <a:stretch/>
        </p:blipFill>
        <p:spPr>
          <a:xfrm>
            <a:off x="5009890" y="2770575"/>
            <a:ext cx="2116234" cy="2146040"/>
          </a:xfrm>
          <a:prstGeom prst="rect">
            <a:avLst/>
          </a:prstGeom>
          <a:noFill/>
          <a:ln>
            <a:noFill/>
          </a:ln>
        </p:spPr>
      </p:pic>
      <p:sp>
        <p:nvSpPr>
          <p:cNvPr id="169" name="Google Shape;169;p11"/>
          <p:cNvSpPr txBox="1"/>
          <p:nvPr/>
        </p:nvSpPr>
        <p:spPr>
          <a:xfrm flipH="1">
            <a:off x="573024" y="5575868"/>
            <a:ext cx="1093927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s-CO" sz="1800" u="none" cap="none" strike="noStrike">
                <a:solidFill>
                  <a:srgbClr val="000000"/>
                </a:solidFill>
                <a:latin typeface="Arial"/>
                <a:ea typeface="Arial"/>
                <a:cs typeface="Arial"/>
                <a:sym typeface="Arial"/>
              </a:rPr>
              <a:t>Visual Studio Code                                                 Xampp                                                        MySQL</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2"/>
          <p:cNvSpPr txBox="1"/>
          <p:nvPr>
            <p:ph type="title"/>
          </p:nvPr>
        </p:nvSpPr>
        <p:spPr>
          <a:xfrm>
            <a:off x="573024" y="109093"/>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800"/>
              <a:buNone/>
            </a:pPr>
            <a:r>
              <a:rPr b="1" i="0" lang="es-CO" sz="4400" u="none" cap="none" strike="noStrike">
                <a:solidFill>
                  <a:schemeClr val="lt1"/>
                </a:solidFill>
                <a:latin typeface="Calibri"/>
                <a:ea typeface="Calibri"/>
                <a:cs typeface="Calibri"/>
                <a:sym typeface="Calibri"/>
              </a:rPr>
              <a:t>Modelo Relacional</a:t>
            </a:r>
            <a:endParaRPr/>
          </a:p>
        </p:txBody>
      </p:sp>
      <p:pic>
        <p:nvPicPr>
          <p:cNvPr id="175" name="Google Shape;175;p12"/>
          <p:cNvPicPr preferRelativeResize="0"/>
          <p:nvPr/>
        </p:nvPicPr>
        <p:blipFill rotWithShape="1">
          <a:blip r:embed="rId3">
            <a:alphaModFix/>
          </a:blip>
          <a:srcRect b="0" l="0" r="0" t="0"/>
          <a:stretch/>
        </p:blipFill>
        <p:spPr>
          <a:xfrm>
            <a:off x="152400" y="1603881"/>
            <a:ext cx="11887201" cy="487561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3"/>
          <p:cNvSpPr txBox="1"/>
          <p:nvPr>
            <p:ph type="title"/>
          </p:nvPr>
        </p:nvSpPr>
        <p:spPr>
          <a:xfrm>
            <a:off x="838200" y="109093"/>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s-CO" sz="4400">
                <a:solidFill>
                  <a:schemeClr val="lt1"/>
                </a:solidFill>
                <a:latin typeface="Calibri"/>
                <a:ea typeface="Calibri"/>
                <a:cs typeface="Calibri"/>
                <a:sym typeface="Calibri"/>
              </a:rPr>
              <a:t>Definición de Interfaces de Usuario</a:t>
            </a:r>
            <a:endParaRPr b="1">
              <a:solidFill>
                <a:schemeClr val="lt1"/>
              </a:solidFill>
            </a:endParaRPr>
          </a:p>
        </p:txBody>
      </p:sp>
      <p:pic>
        <p:nvPicPr>
          <p:cNvPr id="181" name="Google Shape;181;p13"/>
          <p:cNvPicPr preferRelativeResize="0"/>
          <p:nvPr/>
        </p:nvPicPr>
        <p:blipFill rotWithShape="1">
          <a:blip r:embed="rId3">
            <a:alphaModFix/>
          </a:blip>
          <a:srcRect b="0" l="0" r="0" t="0"/>
          <a:stretch/>
        </p:blipFill>
        <p:spPr>
          <a:xfrm>
            <a:off x="770688" y="1587056"/>
            <a:ext cx="10650627" cy="511854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g1dfcaf8291b_1_7"/>
          <p:cNvSpPr txBox="1"/>
          <p:nvPr>
            <p:ph type="title"/>
          </p:nvPr>
        </p:nvSpPr>
        <p:spPr>
          <a:xfrm>
            <a:off x="838200" y="109093"/>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s-CO" sz="4400">
                <a:solidFill>
                  <a:schemeClr val="lt1"/>
                </a:solidFill>
                <a:latin typeface="Calibri"/>
                <a:ea typeface="Calibri"/>
                <a:cs typeface="Calibri"/>
                <a:sym typeface="Calibri"/>
              </a:rPr>
              <a:t>Definición de Interfaces de Usuario</a:t>
            </a:r>
            <a:endParaRPr b="1">
              <a:solidFill>
                <a:schemeClr val="lt1"/>
              </a:solidFill>
            </a:endParaRPr>
          </a:p>
        </p:txBody>
      </p:sp>
      <p:pic>
        <p:nvPicPr>
          <p:cNvPr id="188" name="Google Shape;188;g1dfcaf8291b_1_7"/>
          <p:cNvPicPr preferRelativeResize="0"/>
          <p:nvPr/>
        </p:nvPicPr>
        <p:blipFill rotWithShape="1">
          <a:blip r:embed="rId3">
            <a:alphaModFix/>
          </a:blip>
          <a:srcRect b="0" l="0" r="0" t="0"/>
          <a:stretch/>
        </p:blipFill>
        <p:spPr>
          <a:xfrm>
            <a:off x="908800" y="1587193"/>
            <a:ext cx="10625752" cy="511840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pic>
        <p:nvPicPr>
          <p:cNvPr id="194" name="Google Shape;194;g1dfcaf8291b_1_14"/>
          <p:cNvPicPr preferRelativeResize="0"/>
          <p:nvPr/>
        </p:nvPicPr>
        <p:blipFill rotWithShape="1">
          <a:blip r:embed="rId3">
            <a:alphaModFix/>
          </a:blip>
          <a:srcRect b="0" l="0" r="0" t="0"/>
          <a:stretch/>
        </p:blipFill>
        <p:spPr>
          <a:xfrm>
            <a:off x="838200" y="1876850"/>
            <a:ext cx="10171523" cy="4862375"/>
          </a:xfrm>
          <a:prstGeom prst="rect">
            <a:avLst/>
          </a:prstGeom>
          <a:noFill/>
          <a:ln>
            <a:noFill/>
          </a:ln>
        </p:spPr>
      </p:pic>
      <p:sp>
        <p:nvSpPr>
          <p:cNvPr id="195" name="Google Shape;195;g1dfcaf8291b_1_14"/>
          <p:cNvSpPr txBox="1"/>
          <p:nvPr>
            <p:ph type="title"/>
          </p:nvPr>
        </p:nvSpPr>
        <p:spPr>
          <a:xfrm>
            <a:off x="838200" y="109093"/>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s-CO" sz="4400">
                <a:solidFill>
                  <a:schemeClr val="lt1"/>
                </a:solidFill>
                <a:latin typeface="Calibri"/>
                <a:ea typeface="Calibri"/>
                <a:cs typeface="Calibri"/>
                <a:sym typeface="Calibri"/>
              </a:rPr>
              <a:t>Definición de Interfaces de Usuario</a:t>
            </a:r>
            <a:endParaRPr b="1">
              <a:solidFill>
                <a:schemeClr val="lt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pic>
        <p:nvPicPr>
          <p:cNvPr descr="Imagen que contiene Interfaz de usuario gráfica&#10;&#10;Descripción generada automáticamente" id="200" name="Google Shape;200;p14"/>
          <p:cNvPicPr preferRelativeResize="0"/>
          <p:nvPr/>
        </p:nvPicPr>
        <p:blipFill rotWithShape="1">
          <a:blip r:embed="rId3">
            <a:alphaModFix/>
          </a:blip>
          <a:srcRect b="0" l="0" r="0" t="0"/>
          <a:stretch/>
        </p:blipFill>
        <p:spPr>
          <a:xfrm>
            <a:off x="0" y="0"/>
            <a:ext cx="12192000" cy="6858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cxnSp>
        <p:nvCxnSpPr>
          <p:cNvPr id="105" name="Google Shape;105;p2"/>
          <p:cNvCxnSpPr/>
          <p:nvPr/>
        </p:nvCxnSpPr>
        <p:spPr>
          <a:xfrm>
            <a:off x="5227899" y="3321934"/>
            <a:ext cx="1736203" cy="0"/>
          </a:xfrm>
          <a:prstGeom prst="straightConnector1">
            <a:avLst/>
          </a:prstGeom>
          <a:noFill/>
          <a:ln cap="flat" cmpd="sng" w="9525">
            <a:solidFill>
              <a:srgbClr val="38AA00"/>
            </a:solidFill>
            <a:prstDash val="solid"/>
            <a:miter lim="800000"/>
            <a:headEnd len="sm" w="sm" type="none"/>
            <a:tailEnd len="sm" w="sm" type="none"/>
          </a:ln>
        </p:spPr>
      </p:cxnSp>
      <p:sp>
        <p:nvSpPr>
          <p:cNvPr id="106" name="Google Shape;106;p2"/>
          <p:cNvSpPr txBox="1"/>
          <p:nvPr/>
        </p:nvSpPr>
        <p:spPr>
          <a:xfrm>
            <a:off x="4168816" y="3463724"/>
            <a:ext cx="3854368" cy="193895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s-CO" sz="1600" u="none" cap="none" strike="noStrike">
                <a:solidFill>
                  <a:schemeClr val="dk1"/>
                </a:solidFill>
                <a:latin typeface="Calibri"/>
                <a:ea typeface="Calibri"/>
                <a:cs typeface="Calibri"/>
                <a:sym typeface="Calibri"/>
              </a:rPr>
              <a:t>Gaes N° : 3</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1" i="0" lang="es-CO" sz="1800" u="none" cap="none" strike="noStrike">
                <a:solidFill>
                  <a:srgbClr val="3F3F3F"/>
                </a:solidFill>
                <a:latin typeface="Calibri"/>
                <a:ea typeface="Calibri"/>
                <a:cs typeface="Calibri"/>
                <a:sym typeface="Calibri"/>
              </a:rPr>
              <a:t>Jhoan Sebastián Pinilla Acosta</a:t>
            </a:r>
            <a:endParaRPr b="0" i="0" sz="20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1" i="0" lang="es-CO" sz="1800" u="none" cap="none" strike="noStrike">
                <a:solidFill>
                  <a:srgbClr val="3F3F3F"/>
                </a:solidFill>
                <a:latin typeface="Calibri"/>
                <a:ea typeface="Calibri"/>
                <a:cs typeface="Calibri"/>
                <a:sym typeface="Calibri"/>
              </a:rPr>
              <a:t>Jesús Alberto Castellanos Romero</a:t>
            </a:r>
            <a:endParaRPr b="0" i="0" sz="20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1" i="0" lang="es-CO" sz="1800" u="none" cap="none" strike="noStrike">
                <a:solidFill>
                  <a:srgbClr val="3F3F3F"/>
                </a:solidFill>
                <a:latin typeface="Calibri"/>
                <a:ea typeface="Calibri"/>
                <a:cs typeface="Calibri"/>
                <a:sym typeface="Calibri"/>
              </a:rPr>
              <a:t>Juan Pablo González Ayala</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1" i="0" lang="es-CO" sz="1800" u="none" cap="none" strike="noStrike">
                <a:solidFill>
                  <a:srgbClr val="3F3F3F"/>
                </a:solidFill>
                <a:latin typeface="Calibri"/>
                <a:ea typeface="Calibri"/>
                <a:cs typeface="Calibri"/>
                <a:sym typeface="Calibri"/>
              </a:rPr>
              <a:t>Joan Jairo Peña García</a:t>
            </a:r>
            <a:endParaRPr b="1" i="0" sz="16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600"/>
              <a:buFont typeface="Arial"/>
              <a:buNone/>
            </a:pPr>
            <a:br>
              <a:rPr b="1" i="0" lang="es-CO" sz="1600" u="none" cap="none" strike="noStrike">
                <a:solidFill>
                  <a:srgbClr val="000000"/>
                </a:solidFill>
                <a:latin typeface="Calibri"/>
                <a:ea typeface="Calibri"/>
                <a:cs typeface="Calibri"/>
                <a:sym typeface="Calibri"/>
              </a:rPr>
            </a:br>
            <a:endParaRPr b="1" i="0" sz="1600" u="none" cap="none" strike="noStrike">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0" name="Shape 110"/>
        <p:cNvGrpSpPr/>
        <p:nvPr/>
      </p:nvGrpSpPr>
      <p:grpSpPr>
        <a:xfrm>
          <a:off x="0" y="0"/>
          <a:ext cx="0" cy="0"/>
          <a:chOff x="0" y="0"/>
          <a:chExt cx="0" cy="0"/>
        </a:xfrm>
      </p:grpSpPr>
      <p:sp>
        <p:nvSpPr>
          <p:cNvPr id="111" name="Google Shape;111;p3"/>
          <p:cNvSpPr txBox="1"/>
          <p:nvPr/>
        </p:nvSpPr>
        <p:spPr>
          <a:xfrm>
            <a:off x="1458371" y="412003"/>
            <a:ext cx="8440876" cy="676598"/>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0C0C0C"/>
              </a:buClr>
              <a:buSzPts val="4400"/>
              <a:buFont typeface="Work Sans Medium"/>
              <a:buNone/>
            </a:pPr>
            <a:r>
              <a:rPr b="0" i="0" lang="es-CO" sz="4400" u="none" cap="none" strike="noStrike">
                <a:solidFill>
                  <a:srgbClr val="0C0C0C"/>
                </a:solidFill>
                <a:latin typeface="Work Sans Medium"/>
                <a:ea typeface="Work Sans Medium"/>
                <a:cs typeface="Work Sans Medium"/>
                <a:sym typeface="Work Sans Medium"/>
              </a:rPr>
              <a:t>Agenda</a:t>
            </a:r>
            <a:endParaRPr b="0" i="0" sz="4400" u="none" cap="none" strike="noStrike">
              <a:solidFill>
                <a:srgbClr val="0C0C0C"/>
              </a:solidFill>
              <a:latin typeface="Work Sans Medium"/>
              <a:ea typeface="Work Sans Medium"/>
              <a:cs typeface="Work Sans Medium"/>
              <a:sym typeface="Work Sans Medium"/>
            </a:endParaRPr>
          </a:p>
        </p:txBody>
      </p:sp>
      <p:sp>
        <p:nvSpPr>
          <p:cNvPr id="112" name="Google Shape;112;p3"/>
          <p:cNvSpPr txBox="1"/>
          <p:nvPr/>
        </p:nvSpPr>
        <p:spPr>
          <a:xfrm>
            <a:off x="1458371" y="1914597"/>
            <a:ext cx="8071524" cy="2862282"/>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chemeClr val="dk1"/>
              </a:buClr>
              <a:buSzPts val="1800"/>
              <a:buFont typeface="Noto Sans"/>
              <a:buChar char="❑"/>
            </a:pPr>
            <a:r>
              <a:rPr b="0" i="0" lang="es-CO" sz="1800" u="none" cap="none" strike="noStrike">
                <a:solidFill>
                  <a:schemeClr val="dk1"/>
                </a:solidFill>
                <a:latin typeface="Calibri"/>
                <a:ea typeface="Calibri"/>
                <a:cs typeface="Calibri"/>
                <a:sym typeface="Calibri"/>
              </a:rPr>
              <a:t>Planteamiento del Problema</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800"/>
              <a:buFont typeface="Noto Sans"/>
              <a:buChar char="❑"/>
            </a:pPr>
            <a:r>
              <a:rPr b="0" i="0" lang="es-CO" sz="1800" u="none" cap="none" strike="noStrike">
                <a:solidFill>
                  <a:schemeClr val="dk1"/>
                </a:solidFill>
                <a:latin typeface="Calibri"/>
                <a:ea typeface="Calibri"/>
                <a:cs typeface="Calibri"/>
                <a:sym typeface="Calibri"/>
              </a:rPr>
              <a:t>Objetivo General</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800"/>
              <a:buFont typeface="Noto Sans"/>
              <a:buChar char="❑"/>
            </a:pPr>
            <a:r>
              <a:rPr b="0" i="0" lang="es-CO" sz="1800" u="none" cap="none" strike="noStrike">
                <a:solidFill>
                  <a:schemeClr val="dk1"/>
                </a:solidFill>
                <a:latin typeface="Calibri"/>
                <a:ea typeface="Calibri"/>
                <a:cs typeface="Calibri"/>
                <a:sym typeface="Calibri"/>
              </a:rPr>
              <a:t>Objetivos Específicos</a:t>
            </a:r>
            <a:endParaRPr b="0" i="0" sz="1800" u="none" cap="none" strike="noStrike">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SzPts val="1800"/>
              <a:buFont typeface="Noto Sans"/>
              <a:buChar char="❑"/>
            </a:pPr>
            <a:r>
              <a:rPr b="0" i="0" lang="es-CO" sz="1800" u="none" cap="none" strike="noStrike">
                <a:solidFill>
                  <a:schemeClr val="dk1"/>
                </a:solidFill>
                <a:latin typeface="Calibri"/>
                <a:ea typeface="Calibri"/>
                <a:cs typeface="Calibri"/>
                <a:sym typeface="Calibri"/>
              </a:rPr>
              <a:t>Requisitos Funcionales</a:t>
            </a:r>
            <a:endParaRPr b="0" i="0" sz="1800" u="none" cap="none" strike="noStrike">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SzPts val="1800"/>
              <a:buFont typeface="Noto Sans"/>
              <a:buChar char="❑"/>
            </a:pPr>
            <a:r>
              <a:rPr b="0" i="0" lang="es-CO" sz="1800" u="none" cap="none" strike="noStrike">
                <a:solidFill>
                  <a:schemeClr val="dk1"/>
                </a:solidFill>
                <a:latin typeface="Calibri"/>
                <a:ea typeface="Calibri"/>
                <a:cs typeface="Calibri"/>
                <a:sym typeface="Calibri"/>
              </a:rPr>
              <a:t>Diagrama de Componentes</a:t>
            </a:r>
            <a:endParaRPr b="0" i="0" sz="1800" u="none" cap="none" strike="noStrike">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SzPts val="1800"/>
              <a:buFont typeface="Noto Sans"/>
              <a:buChar char="❑"/>
            </a:pPr>
            <a:r>
              <a:rPr b="0" i="0" lang="es-CO" sz="1800" u="none" cap="none" strike="noStrike">
                <a:solidFill>
                  <a:schemeClr val="dk1"/>
                </a:solidFill>
                <a:latin typeface="Calibri"/>
                <a:ea typeface="Calibri"/>
                <a:cs typeface="Calibri"/>
                <a:sym typeface="Calibri"/>
              </a:rPr>
              <a:t>Diagrama de Paquetes</a:t>
            </a:r>
            <a:endParaRPr b="0" i="0" sz="1800" u="none" cap="none" strike="noStrike">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SzPts val="1800"/>
              <a:buFont typeface="Noto Sans"/>
              <a:buChar char="❑"/>
            </a:pPr>
            <a:r>
              <a:rPr b="0" i="0" lang="es-CO" sz="1800" u="none" cap="none" strike="noStrike">
                <a:solidFill>
                  <a:schemeClr val="dk1"/>
                </a:solidFill>
                <a:latin typeface="Calibri"/>
                <a:ea typeface="Calibri"/>
                <a:cs typeface="Calibri"/>
                <a:sym typeface="Calibri"/>
              </a:rPr>
              <a:t>Diagrama de Despliegue</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800"/>
              <a:buFont typeface="Noto Sans"/>
              <a:buChar char="❑"/>
            </a:pPr>
            <a:r>
              <a:rPr b="0" i="0" lang="es-CO" sz="1800" u="none" cap="none" strike="noStrike">
                <a:solidFill>
                  <a:schemeClr val="dk1"/>
                </a:solidFill>
                <a:latin typeface="Calibri"/>
                <a:ea typeface="Calibri"/>
                <a:cs typeface="Calibri"/>
                <a:sym typeface="Calibri"/>
              </a:rPr>
              <a:t>Plataformas Tecnológicas</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800"/>
              <a:buFont typeface="Noto Sans"/>
              <a:buChar char="❑"/>
            </a:pPr>
            <a:r>
              <a:rPr b="0" i="0" lang="es-CO" sz="1800" u="none" cap="none" strike="noStrike">
                <a:solidFill>
                  <a:schemeClr val="dk1"/>
                </a:solidFill>
                <a:latin typeface="Calibri"/>
                <a:ea typeface="Calibri"/>
                <a:cs typeface="Calibri"/>
                <a:sym typeface="Calibri"/>
              </a:rPr>
              <a:t>Modelo Relacional</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800"/>
              <a:buFont typeface="Noto Sans"/>
              <a:buChar char="❑"/>
            </a:pPr>
            <a:r>
              <a:rPr b="0" i="0" lang="es-CO" sz="1800" u="none" cap="none" strike="noStrike">
                <a:solidFill>
                  <a:schemeClr val="dk1"/>
                </a:solidFill>
                <a:latin typeface="Calibri"/>
                <a:ea typeface="Calibri"/>
                <a:cs typeface="Calibri"/>
                <a:sym typeface="Calibri"/>
              </a:rPr>
              <a:t>Definición de Interfaces de Usuario</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4"/>
          <p:cNvSpPr txBox="1"/>
          <p:nvPr>
            <p:ph type="title"/>
          </p:nvPr>
        </p:nvSpPr>
        <p:spPr>
          <a:xfrm>
            <a:off x="456236" y="110481"/>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000000"/>
              </a:buClr>
              <a:buSzPts val="3600"/>
              <a:buFont typeface="Arial"/>
              <a:buNone/>
            </a:pPr>
            <a:r>
              <a:rPr b="1" i="0" lang="es-CO" sz="4400" u="none" cap="none" strike="noStrike">
                <a:solidFill>
                  <a:schemeClr val="lt1"/>
                </a:solidFill>
                <a:latin typeface="Calibri"/>
                <a:ea typeface="Calibri"/>
                <a:cs typeface="Calibri"/>
                <a:sym typeface="Calibri"/>
              </a:rPr>
              <a:t>Planteamiento del problema</a:t>
            </a:r>
            <a:endParaRPr b="0" i="0" sz="1800" u="none" cap="none" strike="noStrike">
              <a:solidFill>
                <a:srgbClr val="000000"/>
              </a:solidFill>
              <a:latin typeface="Arial"/>
              <a:ea typeface="Arial"/>
              <a:cs typeface="Arial"/>
              <a:sym typeface="Arial"/>
            </a:endParaRPr>
          </a:p>
        </p:txBody>
      </p:sp>
      <p:sp>
        <p:nvSpPr>
          <p:cNvPr id="118" name="Google Shape;118;p4"/>
          <p:cNvSpPr txBox="1"/>
          <p:nvPr/>
        </p:nvSpPr>
        <p:spPr>
          <a:xfrm>
            <a:off x="456236" y="1914597"/>
            <a:ext cx="11065204" cy="286228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s-CO" sz="1800" u="none" cap="none" strike="noStrike">
                <a:solidFill>
                  <a:srgbClr val="000000"/>
                </a:solidFill>
                <a:latin typeface="Arial"/>
                <a:ea typeface="Arial"/>
                <a:cs typeface="Arial"/>
                <a:sym typeface="Arial"/>
              </a:rPr>
              <a:t>La Plancha de Pancha, es una empresa que se especializa en la sublimación de diferentes tipos de planchado como son camisas, pendones, pocillos, gorras, etc. Donde actualmente no existe un inventario totalmente organizado, donde no llevan un control de la materia prima que llega ya que la empresa va pidiendo la materia prima cada que se necesite para culminar el trabajo solicitado por lo tanto es muy susceptible a pérdidas de información sobre la materia prima que llega y se necesita, cómo está no cuenta como tal con un espacio únicamente para las solicitudes del cliente llevando a cabo cualquier inquietud que le surja así que proponemos crear un módulo que permita las solicitudes donde se llevará a cabo un espacio donde el cliente permite comunicarse directamente con la empresa, otra propuesta es llevar a cabo un orden preestablecido de las actividades que cada uno de sus empleados realice y tener un orden en el sistema de todas las actividades que se realicen en la producción de la empresa.</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5"/>
          <p:cNvSpPr txBox="1"/>
          <p:nvPr>
            <p:ph type="title"/>
          </p:nvPr>
        </p:nvSpPr>
        <p:spPr>
          <a:xfrm>
            <a:off x="456236" y="110481"/>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000000"/>
              </a:buClr>
              <a:buSzPts val="3600"/>
              <a:buFont typeface="Arial"/>
              <a:buNone/>
            </a:pPr>
            <a:r>
              <a:rPr b="1" i="0" lang="es-CO" sz="4400" u="none" cap="none" strike="noStrike">
                <a:solidFill>
                  <a:schemeClr val="lt1"/>
                </a:solidFill>
                <a:latin typeface="Calibri"/>
                <a:ea typeface="Calibri"/>
                <a:cs typeface="Calibri"/>
                <a:sym typeface="Calibri"/>
              </a:rPr>
              <a:t>Objetivo General</a:t>
            </a:r>
            <a:endParaRPr b="0" i="0" sz="1800" u="none" cap="none" strike="noStrike">
              <a:solidFill>
                <a:srgbClr val="000000"/>
              </a:solidFill>
              <a:latin typeface="Arial"/>
              <a:ea typeface="Arial"/>
              <a:cs typeface="Arial"/>
              <a:sym typeface="Arial"/>
            </a:endParaRPr>
          </a:p>
        </p:txBody>
      </p:sp>
      <p:sp>
        <p:nvSpPr>
          <p:cNvPr id="124" name="Google Shape;124;p5"/>
          <p:cNvSpPr txBox="1"/>
          <p:nvPr/>
        </p:nvSpPr>
        <p:spPr>
          <a:xfrm>
            <a:off x="456236" y="2072557"/>
            <a:ext cx="11175000" cy="1877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s-CO" sz="1800" u="none" cap="none" strike="noStrike">
                <a:solidFill>
                  <a:srgbClr val="000000"/>
                </a:solidFill>
                <a:latin typeface="Arial"/>
                <a:ea typeface="Arial"/>
                <a:cs typeface="Arial"/>
                <a:sym typeface="Arial"/>
              </a:rPr>
              <a:t>Desarrollar un </a:t>
            </a:r>
            <a:r>
              <a:rPr lang="es-CO" sz="1800"/>
              <a:t>software para la empresa “La Plancha de Pancha” </a:t>
            </a:r>
            <a:r>
              <a:rPr b="0" i="0" lang="es-CO" sz="1800" u="none" cap="none" strike="noStrike">
                <a:solidFill>
                  <a:srgbClr val="000000"/>
                </a:solidFill>
                <a:latin typeface="Arial"/>
                <a:ea typeface="Arial"/>
                <a:cs typeface="Arial"/>
                <a:sym typeface="Arial"/>
              </a:rPr>
              <a:t>el cual permita mejorar la efectividad y la calidad del servicio de la empresa así como reducir gastos y mantener la información segura y guardada.</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br>
              <a:rPr b="0" i="0" lang="es-CO" sz="1800" u="none" cap="none" strike="noStrike">
                <a:solidFill>
                  <a:srgbClr val="000000"/>
                </a:solidFill>
                <a:latin typeface="Arial"/>
                <a:ea typeface="Arial"/>
                <a:cs typeface="Arial"/>
                <a:sym typeface="Arial"/>
              </a:rPr>
            </a:br>
            <a:br>
              <a:rPr b="0" i="0" lang="es-CO" sz="1000" u="none" cap="none" strike="noStrike">
                <a:solidFill>
                  <a:srgbClr val="000000"/>
                </a:solidFill>
                <a:latin typeface="Arial"/>
                <a:ea typeface="Arial"/>
                <a:cs typeface="Arial"/>
                <a:sym typeface="Arial"/>
              </a:rPr>
            </a:br>
            <a:br>
              <a:rPr b="0" i="0" lang="es-CO" sz="1000" u="none" cap="none" strike="noStrike">
                <a:solidFill>
                  <a:srgbClr val="000000"/>
                </a:solidFill>
                <a:latin typeface="Arial"/>
                <a:ea typeface="Arial"/>
                <a:cs typeface="Arial"/>
                <a:sym typeface="Arial"/>
              </a:rPr>
            </a:b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br>
              <a:rPr b="0" i="0" lang="es-CO" sz="1400" u="none" cap="none" strike="noStrike">
                <a:solidFill>
                  <a:srgbClr val="000000"/>
                </a:solidFill>
                <a:latin typeface="Arial"/>
                <a:ea typeface="Arial"/>
                <a:cs typeface="Arial"/>
                <a:sym typeface="Arial"/>
              </a:rPr>
            </a:b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6"/>
          <p:cNvSpPr txBox="1"/>
          <p:nvPr>
            <p:ph type="title"/>
          </p:nvPr>
        </p:nvSpPr>
        <p:spPr>
          <a:xfrm>
            <a:off x="456236" y="110481"/>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000000"/>
              </a:buClr>
              <a:buSzPts val="3600"/>
              <a:buFont typeface="Arial"/>
              <a:buNone/>
            </a:pPr>
            <a:r>
              <a:rPr b="1" i="0" lang="es-CO" sz="4400" u="none" cap="none" strike="noStrike">
                <a:solidFill>
                  <a:schemeClr val="lt1"/>
                </a:solidFill>
                <a:latin typeface="Calibri"/>
                <a:ea typeface="Calibri"/>
                <a:cs typeface="Calibri"/>
                <a:sym typeface="Calibri"/>
              </a:rPr>
              <a:t>Objetivos Específicos</a:t>
            </a:r>
            <a:endParaRPr b="0" i="0" sz="1800" u="none" cap="none" strike="noStrike">
              <a:solidFill>
                <a:srgbClr val="000000"/>
              </a:solidFill>
              <a:latin typeface="Arial"/>
              <a:ea typeface="Arial"/>
              <a:cs typeface="Arial"/>
              <a:sym typeface="Arial"/>
            </a:endParaRPr>
          </a:p>
        </p:txBody>
      </p:sp>
      <p:sp>
        <p:nvSpPr>
          <p:cNvPr id="130" name="Google Shape;130;p6"/>
          <p:cNvSpPr txBox="1"/>
          <p:nvPr/>
        </p:nvSpPr>
        <p:spPr>
          <a:xfrm>
            <a:off x="456236" y="2008549"/>
            <a:ext cx="11174932" cy="4185761"/>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1800"/>
              <a:buFont typeface="Arial"/>
              <a:buChar char="•"/>
            </a:pPr>
            <a:r>
              <a:rPr b="0" i="0" lang="es-CO" sz="1800" u="none" cap="none" strike="noStrike">
                <a:solidFill>
                  <a:srgbClr val="000000"/>
                </a:solidFill>
                <a:latin typeface="Arial"/>
                <a:ea typeface="Arial"/>
                <a:cs typeface="Arial"/>
                <a:sym typeface="Arial"/>
              </a:rPr>
              <a:t>Registrar y organizar la administración del inventario de las piezas consumibles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20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285750" lvl="0" marL="285750" marR="0" rtl="0" algn="l">
              <a:lnSpc>
                <a:spcPct val="100000"/>
              </a:lnSpc>
              <a:spcBef>
                <a:spcPts val="1200"/>
              </a:spcBef>
              <a:spcAft>
                <a:spcPts val="0"/>
              </a:spcAft>
              <a:buClr>
                <a:srgbClr val="000000"/>
              </a:buClr>
              <a:buSzPts val="1800"/>
              <a:buFont typeface="Arial"/>
              <a:buChar char="•"/>
            </a:pPr>
            <a:r>
              <a:rPr b="0" i="0" lang="es-CO" sz="1800" u="none" cap="none" strike="noStrike">
                <a:solidFill>
                  <a:srgbClr val="000000"/>
                </a:solidFill>
                <a:latin typeface="Arial"/>
                <a:ea typeface="Arial"/>
                <a:cs typeface="Arial"/>
                <a:sym typeface="Arial"/>
              </a:rPr>
              <a:t>Facilitar un listado con los diferentes servicios que proporciona la empresa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20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285750" lvl="0" marL="285750" marR="0" rtl="0" algn="l">
              <a:lnSpc>
                <a:spcPct val="100000"/>
              </a:lnSpc>
              <a:spcBef>
                <a:spcPts val="1200"/>
              </a:spcBef>
              <a:spcAft>
                <a:spcPts val="0"/>
              </a:spcAft>
              <a:buClr>
                <a:srgbClr val="000000"/>
              </a:buClr>
              <a:buSzPts val="1800"/>
              <a:buFont typeface="Arial"/>
              <a:buChar char="•"/>
            </a:pPr>
            <a:r>
              <a:rPr b="0" i="0" lang="es-CO" sz="1800" u="none" cap="none" strike="noStrike">
                <a:solidFill>
                  <a:srgbClr val="000000"/>
                </a:solidFill>
                <a:latin typeface="Arial"/>
                <a:ea typeface="Arial"/>
                <a:cs typeface="Arial"/>
                <a:sym typeface="Arial"/>
              </a:rPr>
              <a:t>Administrar el proceso de ventas online para la empresa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20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285750" lvl="0" marL="285750" marR="0" rtl="0" algn="l">
              <a:lnSpc>
                <a:spcPct val="100000"/>
              </a:lnSpc>
              <a:spcBef>
                <a:spcPts val="1200"/>
              </a:spcBef>
              <a:spcAft>
                <a:spcPts val="0"/>
              </a:spcAft>
              <a:buClr>
                <a:srgbClr val="000000"/>
              </a:buClr>
              <a:buSzPts val="1800"/>
              <a:buFont typeface="Arial"/>
              <a:buChar char="•"/>
            </a:pPr>
            <a:r>
              <a:rPr b="0" i="0" lang="es-CO" sz="1800" u="none" cap="none" strike="noStrike">
                <a:solidFill>
                  <a:srgbClr val="000000"/>
                </a:solidFill>
                <a:latin typeface="Arial"/>
                <a:ea typeface="Arial"/>
                <a:cs typeface="Arial"/>
                <a:sym typeface="Arial"/>
              </a:rPr>
              <a:t>Validar un seguimiento a través del sistema debido a la producción de la empresa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br>
              <a:rPr b="0" i="0" lang="es-CO" sz="1800" u="none" cap="none" strike="noStrike">
                <a:solidFill>
                  <a:srgbClr val="000000"/>
                </a:solidFill>
                <a:latin typeface="Arial"/>
                <a:ea typeface="Arial"/>
                <a:cs typeface="Arial"/>
                <a:sym typeface="Arial"/>
              </a:rPr>
            </a:br>
            <a:br>
              <a:rPr b="0" i="0" lang="es-CO" sz="1000" u="none" cap="none" strike="noStrike">
                <a:solidFill>
                  <a:srgbClr val="000000"/>
                </a:solidFill>
                <a:latin typeface="Arial"/>
                <a:ea typeface="Arial"/>
                <a:cs typeface="Arial"/>
                <a:sym typeface="Arial"/>
              </a:rPr>
            </a:br>
            <a:br>
              <a:rPr b="0" i="0" lang="es-CO" sz="1000" u="none" cap="none" strike="noStrike">
                <a:solidFill>
                  <a:srgbClr val="000000"/>
                </a:solidFill>
                <a:latin typeface="Arial"/>
                <a:ea typeface="Arial"/>
                <a:cs typeface="Arial"/>
                <a:sym typeface="Arial"/>
              </a:rPr>
            </a:b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br>
              <a:rPr b="0" i="0" lang="es-CO" sz="1400" u="none" cap="none" strike="noStrike">
                <a:solidFill>
                  <a:srgbClr val="000000"/>
                </a:solidFill>
                <a:latin typeface="Arial"/>
                <a:ea typeface="Arial"/>
                <a:cs typeface="Arial"/>
                <a:sym typeface="Arial"/>
              </a:rPr>
            </a:b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7"/>
          <p:cNvSpPr txBox="1"/>
          <p:nvPr>
            <p:ph type="title"/>
          </p:nvPr>
        </p:nvSpPr>
        <p:spPr>
          <a:xfrm>
            <a:off x="456236" y="110481"/>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000000"/>
              </a:buClr>
              <a:buSzPts val="3600"/>
              <a:buFont typeface="Arial"/>
              <a:buNone/>
            </a:pPr>
            <a:r>
              <a:rPr b="1" i="0" lang="es-CO" sz="4400" u="none" cap="none" strike="noStrike">
                <a:solidFill>
                  <a:schemeClr val="lt1"/>
                </a:solidFill>
                <a:latin typeface="Calibri"/>
                <a:ea typeface="Calibri"/>
                <a:cs typeface="Calibri"/>
                <a:sym typeface="Calibri"/>
              </a:rPr>
              <a:t>Requerimientos Funcionales</a:t>
            </a:r>
            <a:endParaRPr b="0" i="0" sz="1800" u="none" cap="none" strike="noStrike">
              <a:solidFill>
                <a:srgbClr val="000000"/>
              </a:solidFill>
              <a:latin typeface="Arial"/>
              <a:ea typeface="Arial"/>
              <a:cs typeface="Arial"/>
              <a:sym typeface="Arial"/>
            </a:endParaRPr>
          </a:p>
        </p:txBody>
      </p:sp>
      <p:pic>
        <p:nvPicPr>
          <p:cNvPr id="136" name="Google Shape;136;p7"/>
          <p:cNvPicPr preferRelativeResize="0"/>
          <p:nvPr/>
        </p:nvPicPr>
        <p:blipFill rotWithShape="1">
          <a:blip r:embed="rId3">
            <a:alphaModFix/>
          </a:blip>
          <a:srcRect b="0" l="0" r="0" t="0"/>
          <a:stretch/>
        </p:blipFill>
        <p:spPr>
          <a:xfrm>
            <a:off x="456236" y="1511559"/>
            <a:ext cx="11225691" cy="523596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g232d18e7aed_0_0"/>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8"/>
          <p:cNvSpPr txBox="1"/>
          <p:nvPr>
            <p:ph type="title"/>
          </p:nvPr>
        </p:nvSpPr>
        <p:spPr>
          <a:xfrm>
            <a:off x="456236" y="110481"/>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000000"/>
              </a:buClr>
              <a:buSzPts val="3600"/>
              <a:buFont typeface="Arial"/>
              <a:buNone/>
            </a:pPr>
            <a:r>
              <a:rPr b="1" i="0" lang="es-CO" sz="4400" u="none" cap="none" strike="noStrike">
                <a:solidFill>
                  <a:schemeClr val="lt1"/>
                </a:solidFill>
                <a:latin typeface="Calibri"/>
                <a:ea typeface="Calibri"/>
                <a:cs typeface="Calibri"/>
                <a:sym typeface="Calibri"/>
              </a:rPr>
              <a:t>Diagrama de Componentes</a:t>
            </a:r>
            <a:endParaRPr b="0" i="0" sz="1800" u="none" cap="none" strike="noStrike">
              <a:solidFill>
                <a:srgbClr val="000000"/>
              </a:solidFill>
              <a:latin typeface="Arial"/>
              <a:ea typeface="Arial"/>
              <a:cs typeface="Arial"/>
              <a:sym typeface="Arial"/>
            </a:endParaRPr>
          </a:p>
        </p:txBody>
      </p:sp>
      <p:pic>
        <p:nvPicPr>
          <p:cNvPr id="148" name="Google Shape;148;p8"/>
          <p:cNvPicPr preferRelativeResize="0"/>
          <p:nvPr/>
        </p:nvPicPr>
        <p:blipFill rotWithShape="1">
          <a:blip r:embed="rId3">
            <a:alphaModFix/>
          </a:blip>
          <a:srcRect b="0" l="0" r="0" t="0"/>
          <a:stretch/>
        </p:blipFill>
        <p:spPr>
          <a:xfrm>
            <a:off x="522514" y="1625600"/>
            <a:ext cx="11146971" cy="486066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Aprendiz</dc:creator>
</cp:coreProperties>
</file>