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Work Sans Medium"/>
      <p:regular r:id="rId21"/>
      <p:bold r:id="rId22"/>
      <p:italic r:id="rId23"/>
      <p:boldItalic r:id="rId24"/>
    </p:embeddedFont>
    <p:embeddedFont>
      <p:font typeface="Work Sans"/>
      <p:regular r:id="rId25"/>
      <p:bold r:id="rId26"/>
      <p:italic r:id="rId27"/>
      <p:boldItalic r:id="rId28"/>
    </p:embeddedFont>
    <p:embeddedFont>
      <p:font typeface="Work Sans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JsjKMFxU4tKEs3WtFqbGQGktQ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WorkSansMedium-bold.fntdata"/><Relationship Id="rId21" Type="http://schemas.openxmlformats.org/officeDocument/2006/relationships/font" Target="fonts/WorkSansMedium-regular.fntdata"/><Relationship Id="rId24" Type="http://schemas.openxmlformats.org/officeDocument/2006/relationships/font" Target="fonts/WorkSansMedium-boldItalic.fntdata"/><Relationship Id="rId23" Type="http://schemas.openxmlformats.org/officeDocument/2006/relationships/font" Target="fonts/WorkSans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Light-italic.fntdata"/><Relationship Id="rId30" Type="http://schemas.openxmlformats.org/officeDocument/2006/relationships/font" Target="fonts/WorkSansLight-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WorkSansLigh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f129f827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df129f8274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df129f8274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f129f8274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df129f8274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df129f8274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f99aff24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df99aff24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df99aff244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f9c5aa6f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df9c5aa6f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df9c5aa6f8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47e06fca215b0e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47e06fca215b0e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447e06fca215b0e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f9c5aa6f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df9c5aa6f8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df9c5aa6f8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f129f82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df129f827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1df129f827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fd15da6a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dfd15da6ac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dfd15da6ac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fd15d083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1dfd15d083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1dfd15d083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p:nvPr>
            <p:ph idx="2" type="pic"/>
          </p:nvPr>
        </p:nvSpPr>
        <p:spPr>
          <a:xfrm>
            <a:off x="5183188" y="987425"/>
            <a:ext cx="6172200" cy="4873625"/>
          </a:xfrm>
          <a:prstGeom prst="rect">
            <a:avLst/>
          </a:prstGeom>
          <a:noFill/>
          <a:ln>
            <a:noFill/>
          </a:ln>
        </p:spPr>
      </p:sp>
      <p:sp>
        <p:nvSpPr>
          <p:cNvPr id="78" name="Google Shape;7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Clinica Veterinaria Best Animals</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df129f8274_1_10"/>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Diagrama de Despliegue</a:t>
            </a:r>
            <a:endParaRPr>
              <a:solidFill>
                <a:schemeClr val="lt1"/>
              </a:solidFill>
            </a:endParaRPr>
          </a:p>
        </p:txBody>
      </p:sp>
      <p:pic>
        <p:nvPicPr>
          <p:cNvPr id="159" name="Google Shape;159;g1df129f8274_1_10"/>
          <p:cNvPicPr preferRelativeResize="0"/>
          <p:nvPr/>
        </p:nvPicPr>
        <p:blipFill>
          <a:blip r:embed="rId3">
            <a:alphaModFix/>
          </a:blip>
          <a:stretch>
            <a:fillRect/>
          </a:stretch>
        </p:blipFill>
        <p:spPr>
          <a:xfrm>
            <a:off x="3052275" y="1512025"/>
            <a:ext cx="6087449" cy="5145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df129f8274_1_15"/>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Diagrama de Paquetes</a:t>
            </a:r>
            <a:endParaRPr>
              <a:solidFill>
                <a:schemeClr val="lt1"/>
              </a:solidFill>
            </a:endParaRPr>
          </a:p>
        </p:txBody>
      </p:sp>
      <p:pic>
        <p:nvPicPr>
          <p:cNvPr id="166" name="Google Shape;166;g1df129f8274_1_15"/>
          <p:cNvPicPr preferRelativeResize="0"/>
          <p:nvPr/>
        </p:nvPicPr>
        <p:blipFill rotWithShape="1">
          <a:blip r:embed="rId3">
            <a:alphaModFix/>
          </a:blip>
          <a:srcRect b="0" l="0" r="0" t="0"/>
          <a:stretch/>
        </p:blipFill>
        <p:spPr>
          <a:xfrm>
            <a:off x="742663" y="1576900"/>
            <a:ext cx="10706681" cy="5145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df99aff244_0_6"/>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Arquitectura en capas(</a:t>
            </a:r>
            <a:r>
              <a:rPr lang="es-CO">
                <a:solidFill>
                  <a:schemeClr val="lt1"/>
                </a:solidFill>
              </a:rPr>
              <a:t>Tecnologías</a:t>
            </a:r>
            <a:r>
              <a:rPr lang="es-CO">
                <a:solidFill>
                  <a:schemeClr val="lt1"/>
                </a:solidFill>
              </a:rPr>
              <a:t> en capas)</a:t>
            </a:r>
            <a:endParaRPr>
              <a:solidFill>
                <a:schemeClr val="lt1"/>
              </a:solidFill>
            </a:endParaRPr>
          </a:p>
        </p:txBody>
      </p:sp>
      <p:pic>
        <p:nvPicPr>
          <p:cNvPr id="173" name="Google Shape;173;g1df99aff244_0_6"/>
          <p:cNvPicPr preferRelativeResize="0"/>
          <p:nvPr/>
        </p:nvPicPr>
        <p:blipFill rotWithShape="1">
          <a:blip r:embed="rId3">
            <a:alphaModFix/>
          </a:blip>
          <a:srcRect b="0" l="1048" r="0" t="0"/>
          <a:stretch/>
        </p:blipFill>
        <p:spPr>
          <a:xfrm>
            <a:off x="948800" y="2114000"/>
            <a:ext cx="10405000" cy="421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df9c5aa6f8_1_2"/>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s-CO">
                <a:solidFill>
                  <a:schemeClr val="lt1"/>
                </a:solidFill>
                <a:latin typeface="Arial"/>
                <a:ea typeface="Arial"/>
                <a:cs typeface="Arial"/>
                <a:sym typeface="Arial"/>
              </a:rPr>
              <a:t>Modelo Entidad Relación (MER)</a:t>
            </a:r>
            <a:endParaRPr>
              <a:solidFill>
                <a:schemeClr val="lt1"/>
              </a:solidFill>
            </a:endParaRPr>
          </a:p>
        </p:txBody>
      </p:sp>
      <p:pic>
        <p:nvPicPr>
          <p:cNvPr id="180" name="Google Shape;180;g1df9c5aa6f8_1_2"/>
          <p:cNvPicPr preferRelativeResize="0"/>
          <p:nvPr/>
        </p:nvPicPr>
        <p:blipFill>
          <a:blip r:embed="rId3">
            <a:alphaModFix/>
          </a:blip>
          <a:stretch>
            <a:fillRect/>
          </a:stretch>
        </p:blipFill>
        <p:spPr>
          <a:xfrm>
            <a:off x="1810575" y="1483675"/>
            <a:ext cx="8294849" cy="5322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447e06fca215b0e8_0"/>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solidFill>
                  <a:schemeClr val="lt1"/>
                </a:solidFill>
                <a:latin typeface="Arial"/>
                <a:ea typeface="Arial"/>
                <a:cs typeface="Arial"/>
                <a:sym typeface="Arial"/>
              </a:rPr>
              <a:t>Modelo Relacional</a:t>
            </a:r>
            <a:r>
              <a:rPr lang="es-CO"/>
              <a:t> </a:t>
            </a:r>
            <a:endParaRPr/>
          </a:p>
        </p:txBody>
      </p:sp>
      <p:pic>
        <p:nvPicPr>
          <p:cNvPr id="187" name="Google Shape;187;g447e06fca215b0e8_0"/>
          <p:cNvPicPr preferRelativeResize="0"/>
          <p:nvPr/>
        </p:nvPicPr>
        <p:blipFill>
          <a:blip r:embed="rId3">
            <a:alphaModFix/>
          </a:blip>
          <a:stretch>
            <a:fillRect/>
          </a:stretch>
        </p:blipFill>
        <p:spPr>
          <a:xfrm>
            <a:off x="237475" y="1588725"/>
            <a:ext cx="11887202" cy="502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df9c5aa6f8_1_8"/>
          <p:cNvSpPr txBox="1"/>
          <p:nvPr>
            <p:ph type="title"/>
          </p:nvPr>
        </p:nvSpPr>
        <p:spPr>
          <a:xfrm>
            <a:off x="510500" y="96325"/>
            <a:ext cx="10604700" cy="131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CO">
                <a:solidFill>
                  <a:schemeClr val="lt1"/>
                </a:solidFill>
                <a:latin typeface="Arial"/>
                <a:ea typeface="Arial"/>
                <a:cs typeface="Arial"/>
                <a:sym typeface="Arial"/>
              </a:rPr>
              <a:t>Diccionario de datos(Formato designado)</a:t>
            </a:r>
            <a:endParaRPr>
              <a:solidFill>
                <a:schemeClr val="lt1"/>
              </a:solidFill>
            </a:endParaRPr>
          </a:p>
        </p:txBody>
      </p:sp>
      <p:pic>
        <p:nvPicPr>
          <p:cNvPr id="194" name="Google Shape;194;g1df9c5aa6f8_1_8"/>
          <p:cNvPicPr preferRelativeResize="0"/>
          <p:nvPr/>
        </p:nvPicPr>
        <p:blipFill rotWithShape="1">
          <a:blip r:embed="rId3">
            <a:alphaModFix/>
          </a:blip>
          <a:srcRect b="4003" l="1774" r="56381" t="13786"/>
          <a:stretch/>
        </p:blipFill>
        <p:spPr>
          <a:xfrm>
            <a:off x="3504890" y="1622475"/>
            <a:ext cx="4615934" cy="510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Imagen que contiene Interfaz de usuario gráfica&#10;&#10;Descripción generada automáticamente" id="199" name="Google Shape;199;p1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161299" y="3429009"/>
            <a:ext cx="1736100"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rPr>
              <a:t>Gaes N° 4:</a:t>
            </a:r>
            <a:endParaRPr b="1" i="0" sz="1600" u="none" cap="none" strike="noStrike">
              <a:solidFill>
                <a:schemeClr val="dk1"/>
              </a:solidFill>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rPr>
              <a:t>Andres Matta</a:t>
            </a:r>
            <a:endParaRPr b="1" i="0" sz="1600" u="none" cap="none" strike="noStrike">
              <a:solidFill>
                <a:schemeClr val="dk1"/>
              </a:solidFill>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rPr>
              <a:t>Esteban Jimenez</a:t>
            </a:r>
            <a:endParaRPr b="1" i="0" sz="1600" u="none" cap="none" strike="noStrike">
              <a:solidFill>
                <a:schemeClr val="dk1"/>
              </a:solidFill>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rPr>
              <a:t>Francisco Oyola</a:t>
            </a:r>
            <a:endParaRPr b="1" i="0" sz="1600" u="none" cap="none" strike="noStrike">
              <a:solidFill>
                <a:schemeClr val="dk1"/>
              </a:solidFill>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rPr>
              <a:t>Juan Gamez</a:t>
            </a: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txBox="1"/>
          <p:nvPr/>
        </p:nvSpPr>
        <p:spPr>
          <a:xfrm>
            <a:off x="456236" y="457723"/>
            <a:ext cx="105156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Work Sans Medium"/>
              <a:buNone/>
            </a:pPr>
            <a:r>
              <a:rPr b="0" i="0" lang="es-CO" sz="4400" u="none" cap="none" strike="noStrike">
                <a:solidFill>
                  <a:srgbClr val="0C0C0C"/>
                </a:solidFill>
                <a:latin typeface="Work Sans Medium"/>
                <a:ea typeface="Work Sans Medium"/>
                <a:cs typeface="Work Sans Medium"/>
                <a:sym typeface="Work Sans Medium"/>
              </a:rPr>
              <a:t>Agenda</a:t>
            </a:r>
            <a:endParaRPr b="0" i="0" sz="4400" u="none" cap="none" strike="noStrike">
              <a:solidFill>
                <a:srgbClr val="0C0C0C"/>
              </a:solidFill>
              <a:latin typeface="Work Sans Medium"/>
              <a:ea typeface="Work Sans Medium"/>
              <a:cs typeface="Work Sans Medium"/>
              <a:sym typeface="Work Sans Medium"/>
            </a:endParaRPr>
          </a:p>
        </p:txBody>
      </p:sp>
      <p:sp>
        <p:nvSpPr>
          <p:cNvPr id="113" name="Google Shape;113;p3"/>
          <p:cNvSpPr txBox="1"/>
          <p:nvPr/>
        </p:nvSpPr>
        <p:spPr>
          <a:xfrm>
            <a:off x="379379" y="1887165"/>
            <a:ext cx="8071524" cy="30777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Planteamiento del Problema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 General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Objetivos Específicos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Diagramas del sistema a nivel de diseño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componentes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despliegue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Diagrama de paquetes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Arquitectura en capas(Tecnologías a usar)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Modelo Entidad Relación (MER)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s-CO" sz="1800" u="none" cap="none" strike="noStrike">
                <a:solidFill>
                  <a:srgbClr val="000000"/>
                </a:solidFill>
                <a:latin typeface="Arial"/>
                <a:ea typeface="Arial"/>
                <a:cs typeface="Arial"/>
                <a:sym typeface="Arial"/>
              </a:rPr>
              <a:t>Diccionario de datos(Formato designado)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9" name="Google Shape;119;p4"/>
          <p:cNvSpPr txBox="1"/>
          <p:nvPr/>
        </p:nvSpPr>
        <p:spPr>
          <a:xfrm>
            <a:off x="1814375" y="2307450"/>
            <a:ext cx="8972100" cy="30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s-CO" sz="2400" u="none" cap="none" strike="noStrike">
                <a:solidFill>
                  <a:srgbClr val="202124"/>
                </a:solidFill>
                <a:highlight>
                  <a:srgbClr val="FFFFFF"/>
                </a:highlight>
              </a:rPr>
              <a:t>En el levantamiento de información que se realizó a best animals se evidenció una problemática en cada área de trabajo, en el almacenamiento las actas, datos de pacientes e información de manera manual por lo que no es eficiente y el contacto con los clientes ya que es por WhatsApp por lo que no hay directamente un sistema de información con una interfaz gráfica, en este caso una (página web), que unifique todo haciendo mucho más eficiente las diferentes labores.</a:t>
            </a:r>
            <a:endParaRPr i="0" sz="2700" u="none" cap="none" strike="noStrik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5" name="Google Shape;125;p5"/>
          <p:cNvSpPr txBox="1"/>
          <p:nvPr/>
        </p:nvSpPr>
        <p:spPr>
          <a:xfrm>
            <a:off x="1631275" y="2130650"/>
            <a:ext cx="8988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dk1"/>
                </a:solidFill>
                <a:latin typeface="Arial"/>
                <a:ea typeface="Arial"/>
                <a:cs typeface="Arial"/>
                <a:sym typeface="Arial"/>
              </a:rPr>
              <a:t>Desarrollar un sistema de información con interfaz gráfica que permita </a:t>
            </a:r>
            <a:r>
              <a:rPr lang="es-CO" sz="2800">
                <a:solidFill>
                  <a:schemeClr val="dk1"/>
                </a:solidFill>
              </a:rPr>
              <a:t>un gestionamiento</a:t>
            </a:r>
            <a:r>
              <a:rPr b="0" i="0" lang="es-CO" sz="2800" u="none" cap="none" strike="noStrike">
                <a:solidFill>
                  <a:schemeClr val="dk1"/>
                </a:solidFill>
                <a:latin typeface="Arial"/>
                <a:ea typeface="Arial"/>
                <a:cs typeface="Arial"/>
                <a:sym typeface="Arial"/>
              </a:rPr>
              <a:t> corre</a:t>
            </a:r>
            <a:r>
              <a:rPr lang="es-CO" sz="2800">
                <a:solidFill>
                  <a:schemeClr val="dk1"/>
                </a:solidFill>
              </a:rPr>
              <a:t>cto de </a:t>
            </a:r>
            <a:r>
              <a:rPr b="0" i="0" lang="es-CO" sz="2800" u="none" cap="none" strike="noStrike">
                <a:solidFill>
                  <a:schemeClr val="dk1"/>
                </a:solidFill>
                <a:latin typeface="Arial"/>
                <a:ea typeface="Arial"/>
                <a:cs typeface="Arial"/>
                <a:sym typeface="Arial"/>
              </a:rPr>
              <a:t>los </a:t>
            </a:r>
            <a:r>
              <a:rPr lang="es-CO" sz="2800">
                <a:solidFill>
                  <a:schemeClr val="dk1"/>
                </a:solidFill>
              </a:rPr>
              <a:t>procesos</a:t>
            </a:r>
            <a:r>
              <a:rPr b="0" i="0" lang="es-CO" sz="2800" u="none" cap="none" strike="noStrike">
                <a:solidFill>
                  <a:schemeClr val="dk1"/>
                </a:solidFill>
                <a:latin typeface="Arial"/>
                <a:ea typeface="Arial"/>
                <a:cs typeface="Arial"/>
                <a:sym typeface="Arial"/>
              </a:rPr>
              <a:t> </a:t>
            </a:r>
            <a:r>
              <a:rPr lang="es-CO" sz="2800">
                <a:solidFill>
                  <a:schemeClr val="dk1"/>
                </a:solidFill>
              </a:rPr>
              <a:t>que maneja </a:t>
            </a:r>
            <a:r>
              <a:rPr b="0" i="0" lang="es-CO" sz="2800" u="none" cap="none" strike="noStrike">
                <a:solidFill>
                  <a:schemeClr val="dk1"/>
                </a:solidFill>
                <a:latin typeface="Arial"/>
                <a:ea typeface="Arial"/>
                <a:cs typeface="Arial"/>
                <a:sym typeface="Arial"/>
              </a:rPr>
              <a:t>la empresa siendo estos: ventas, servicios, historias clínicas e inventario a su vez </a:t>
            </a:r>
            <a:r>
              <a:rPr lang="es-CO" sz="2800">
                <a:solidFill>
                  <a:schemeClr val="dk1"/>
                </a:solidFill>
              </a:rPr>
              <a:t>de ser</a:t>
            </a:r>
            <a:r>
              <a:rPr b="0" i="0" lang="es-CO" sz="2800" u="none" cap="none" strike="noStrike">
                <a:solidFill>
                  <a:schemeClr val="dk1"/>
                </a:solidFill>
                <a:latin typeface="Arial"/>
                <a:ea typeface="Arial"/>
                <a:cs typeface="Arial"/>
                <a:sym typeface="Arial"/>
              </a:rPr>
              <a:t> intuitivo para el usuario.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1" name="Google Shape;131;p6"/>
          <p:cNvSpPr txBox="1"/>
          <p:nvPr/>
        </p:nvSpPr>
        <p:spPr>
          <a:xfrm>
            <a:off x="1614625" y="2014125"/>
            <a:ext cx="9357300" cy="424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2100" u="none" cap="none" strike="noStrike">
                <a:solidFill>
                  <a:srgbClr val="000000"/>
                </a:solidFill>
                <a:latin typeface="Arial"/>
                <a:ea typeface="Arial"/>
                <a:cs typeface="Arial"/>
                <a:sym typeface="Arial"/>
              </a:rPr>
              <a:t>Objetivos específicos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s-CO" sz="2100"/>
              <a:t>G</a:t>
            </a:r>
            <a:r>
              <a:rPr b="0" i="0" lang="es-CO" sz="2100" u="none" cap="none" strike="noStrike">
                <a:solidFill>
                  <a:srgbClr val="000000"/>
                </a:solidFill>
                <a:latin typeface="Arial"/>
                <a:ea typeface="Arial"/>
                <a:cs typeface="Arial"/>
                <a:sym typeface="Arial"/>
              </a:rPr>
              <a:t>estionar pagos y facturas de los servicios ofrecidos, y de la vitrina disponible.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s-CO" sz="2100"/>
              <a:t>M</a:t>
            </a:r>
            <a:r>
              <a:rPr b="0" i="0" lang="es-CO" sz="2100" u="none" cap="none" strike="noStrike">
                <a:solidFill>
                  <a:srgbClr val="000000"/>
                </a:solidFill>
                <a:latin typeface="Arial"/>
                <a:ea typeface="Arial"/>
                <a:cs typeface="Arial"/>
                <a:sym typeface="Arial"/>
              </a:rPr>
              <a:t>ostrar la visualización categorizada de los diferentes servicios, a su vez también permite el agendamiento y modificación y cancelación de estos </a:t>
            </a:r>
            <a:r>
              <a:rPr lang="es-CO" sz="2100"/>
              <a:t>así</a:t>
            </a:r>
            <a:r>
              <a:rPr b="0" i="0" lang="es-CO" sz="2100" u="none" cap="none" strike="noStrike">
                <a:solidFill>
                  <a:srgbClr val="000000"/>
                </a:solidFill>
                <a:latin typeface="Arial"/>
                <a:ea typeface="Arial"/>
                <a:cs typeface="Arial"/>
                <a:sym typeface="Arial"/>
              </a:rPr>
              <a:t> como una breve descripción.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s-CO" sz="2100"/>
              <a:t>O</a:t>
            </a:r>
            <a:r>
              <a:rPr b="0" i="0" lang="es-CO" sz="2100" u="none" cap="none" strike="noStrike">
                <a:solidFill>
                  <a:srgbClr val="000000"/>
                </a:solidFill>
                <a:latin typeface="Arial"/>
                <a:ea typeface="Arial"/>
                <a:cs typeface="Arial"/>
                <a:sym typeface="Arial"/>
              </a:rPr>
              <a:t>ptimizar el manejo y control de los productos en bodega</a:t>
            </a:r>
            <a:r>
              <a:rPr lang="es-CO" sz="2100"/>
              <a:t>.</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es-CO" sz="2100"/>
              <a:t>P</a:t>
            </a:r>
            <a:r>
              <a:rPr b="0" i="0" lang="es-CO" sz="2100" u="none" cap="none" strike="noStrike">
                <a:solidFill>
                  <a:srgbClr val="000000"/>
                </a:solidFill>
                <a:latin typeface="Arial"/>
                <a:ea typeface="Arial"/>
                <a:cs typeface="Arial"/>
                <a:sym typeface="Arial"/>
              </a:rPr>
              <a:t>ermitir </a:t>
            </a:r>
            <a:r>
              <a:rPr lang="es-CO" sz="2100"/>
              <a:t>la </a:t>
            </a:r>
            <a:r>
              <a:rPr lang="es-CO" sz="2100"/>
              <a:t>gestión</a:t>
            </a:r>
            <a:r>
              <a:rPr b="0" i="0" lang="es-CO" sz="2100" u="none" cap="none" strike="noStrike">
                <a:solidFill>
                  <a:srgbClr val="000000"/>
                </a:solidFill>
                <a:latin typeface="Arial"/>
                <a:ea typeface="Arial"/>
                <a:cs typeface="Arial"/>
                <a:sym typeface="Arial"/>
              </a:rPr>
              <a:t> de agenda</a:t>
            </a:r>
            <a:r>
              <a:rPr lang="es-CO" sz="2100"/>
              <a:t> de citas.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df129f8274_1_0"/>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Diagrama de Componentes</a:t>
            </a:r>
            <a:endParaRPr>
              <a:solidFill>
                <a:schemeClr val="lt1"/>
              </a:solidFill>
            </a:endParaRPr>
          </a:p>
        </p:txBody>
      </p:sp>
      <p:pic>
        <p:nvPicPr>
          <p:cNvPr id="138" name="Google Shape;138;g1df129f8274_1_0"/>
          <p:cNvPicPr preferRelativeResize="0"/>
          <p:nvPr/>
        </p:nvPicPr>
        <p:blipFill>
          <a:blip r:embed="rId3">
            <a:alphaModFix/>
          </a:blip>
          <a:stretch>
            <a:fillRect/>
          </a:stretch>
        </p:blipFill>
        <p:spPr>
          <a:xfrm>
            <a:off x="787075" y="1777525"/>
            <a:ext cx="10617850" cy="447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dfd15da6ac_0_5"/>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Diagrama de Componentes</a:t>
            </a:r>
            <a:endParaRPr>
              <a:solidFill>
                <a:schemeClr val="lt1"/>
              </a:solidFill>
            </a:endParaRPr>
          </a:p>
        </p:txBody>
      </p:sp>
      <p:pic>
        <p:nvPicPr>
          <p:cNvPr id="145" name="Google Shape;145;g1dfd15da6ac_0_5"/>
          <p:cNvPicPr preferRelativeResize="0"/>
          <p:nvPr/>
        </p:nvPicPr>
        <p:blipFill>
          <a:blip r:embed="rId3">
            <a:alphaModFix/>
          </a:blip>
          <a:stretch>
            <a:fillRect/>
          </a:stretch>
        </p:blipFill>
        <p:spPr>
          <a:xfrm>
            <a:off x="302775" y="1560250"/>
            <a:ext cx="11586447" cy="529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dfd15d0833_0_1"/>
          <p:cNvSpPr txBox="1"/>
          <p:nvPr>
            <p:ph type="title"/>
          </p:nvPr>
        </p:nvSpPr>
        <p:spPr>
          <a:xfrm>
            <a:off x="838200" y="82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CO">
                <a:solidFill>
                  <a:schemeClr val="lt1"/>
                </a:solidFill>
              </a:rPr>
              <a:t>Diagrama de Componentes</a:t>
            </a:r>
            <a:endParaRPr>
              <a:solidFill>
                <a:schemeClr val="lt1"/>
              </a:solidFill>
            </a:endParaRPr>
          </a:p>
        </p:txBody>
      </p:sp>
      <p:pic>
        <p:nvPicPr>
          <p:cNvPr id="152" name="Google Shape;152;g1dfd15d0833_0_1"/>
          <p:cNvPicPr preferRelativeResize="0"/>
          <p:nvPr/>
        </p:nvPicPr>
        <p:blipFill>
          <a:blip r:embed="rId3">
            <a:alphaModFix/>
          </a:blip>
          <a:stretch>
            <a:fillRect/>
          </a:stretch>
        </p:blipFill>
        <p:spPr>
          <a:xfrm>
            <a:off x="1687350" y="1572325"/>
            <a:ext cx="8817307" cy="528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