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jpEbayKQCRxROmy9mMBC/Tfg6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2AEA2A-E671-42F8-9866-0D2208697AEF}">
  <a:tblStyle styleId="{F72AEA2A-E671-42F8-9866-0D2208697AE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b="off" i="off"/>
      <a:tcStyle>
        <a:fill>
          <a:solidFill>
            <a:srgbClr val="FCDCCE"/>
          </a:solidFill>
        </a:fill>
      </a:tcStyle>
    </a:band1H>
    <a:band2H>
      <a:tcTxStyle b="off" i="off"/>
    </a:band2H>
    <a:band1V>
      <a:tcTxStyle b="off" i="off"/>
      <a:tcStyle>
        <a:fill>
          <a:solidFill>
            <a:srgbClr val="FCDC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99756FC3-973F-4B53-B514-F2D579D49A3C}" styleName="Table_1">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6">
              <a:alpha val="20000"/>
            </a:schemeClr>
          </a:solidFill>
        </a:fill>
      </a:tcStyle>
    </a:band1H>
    <a:band2H>
      <a:tcTxStyle b="off" i="off"/>
    </a:band2H>
    <a:band1V>
      <a:tcTxStyle b="off" i="off"/>
      <a:tcStyle>
        <a:fill>
          <a:solidFill>
            <a:schemeClr val="accent6">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 name="Shape 15"/>
        <p:cNvGrpSpPr/>
        <p:nvPr/>
      </p:nvGrpSpPr>
      <p:grpSpPr>
        <a:xfrm>
          <a:off x="0" y="0"/>
          <a:ext cx="0" cy="0"/>
          <a:chOff x="0" y="0"/>
          <a:chExt cx="0" cy="0"/>
        </a:xfrm>
      </p:grpSpPr>
      <p:pic>
        <p:nvPicPr>
          <p:cNvPr descr="interna-con-franja.png" id="16" name="Google Shape;16;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9" name="Shape 19"/>
        <p:cNvGrpSpPr/>
        <p:nvPr/>
      </p:nvGrpSpPr>
      <p:grpSpPr>
        <a:xfrm>
          <a:off x="0" y="0"/>
          <a:ext cx="0" cy="0"/>
          <a:chOff x="0" y="0"/>
          <a:chExt cx="0" cy="0"/>
        </a:xfrm>
      </p:grpSpPr>
      <p:pic>
        <p:nvPicPr>
          <p:cNvPr descr="portada.png" id="20" name="Google Shape;20;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p:nvPr>
            <p:ph idx="2" type="pic"/>
          </p:nvPr>
        </p:nvSpPr>
        <p:spPr>
          <a:xfrm>
            <a:off x="1792288" y="459581"/>
            <a:ext cx="5486400" cy="3086100"/>
          </a:xfrm>
          <a:prstGeom prst="rect">
            <a:avLst/>
          </a:prstGeom>
          <a:noFill/>
          <a:ln>
            <a:noFill/>
          </a:ln>
        </p:spPr>
      </p:sp>
      <p:sp>
        <p:nvSpPr>
          <p:cNvPr id="35" name="Google Shape;35;p2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youtu.be/E7feWr0kgD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1019508"/>
            <a:ext cx="2757000" cy="95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Veterinaria Best animals </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564204" y="2009800"/>
            <a:ext cx="3681600" cy="22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Integrantes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Andrés matta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Esteban Jimenez</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Francisco oyola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Juan gamez</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nvSpPr>
        <p:spPr>
          <a:xfrm>
            <a:off x="428017" y="252918"/>
            <a:ext cx="546944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Recolección de información:</a:t>
            </a:r>
            <a:endParaRPr b="0" i="0" sz="3600" u="none" cap="none" strike="noStrike">
              <a:solidFill>
                <a:schemeClr val="lt1"/>
              </a:solidFill>
              <a:latin typeface="Calibri"/>
              <a:ea typeface="Calibri"/>
              <a:cs typeface="Calibri"/>
              <a:sym typeface="Calibri"/>
            </a:endParaRPr>
          </a:p>
        </p:txBody>
      </p:sp>
      <p:graphicFrame>
        <p:nvGraphicFramePr>
          <p:cNvPr id="111" name="Google Shape;111;p10"/>
          <p:cNvGraphicFramePr/>
          <p:nvPr/>
        </p:nvGraphicFramePr>
        <p:xfrm>
          <a:off x="428020" y="1230028"/>
          <a:ext cx="3000000" cy="3000000"/>
        </p:xfrm>
        <a:graphic>
          <a:graphicData uri="http://schemas.openxmlformats.org/drawingml/2006/table">
            <a:tbl>
              <a:tblPr bandRow="1" firstRow="1">
                <a:noFill/>
                <a:tableStyleId>{F72AEA2A-E671-42F8-9866-0D2208697AEF}</a:tableStyleId>
              </a:tblPr>
              <a:tblGrid>
                <a:gridCol w="7866050"/>
              </a:tblGrid>
              <a:tr h="509150">
                <a:tc>
                  <a:txBody>
                    <a:bodyPr/>
                    <a:lstStyle/>
                    <a:p>
                      <a:pPr indent="0" lvl="0" marL="0" marR="0" rtl="0" algn="ctr">
                        <a:lnSpc>
                          <a:spcPct val="100000"/>
                        </a:lnSpc>
                        <a:spcBef>
                          <a:spcPts val="0"/>
                        </a:spcBef>
                        <a:spcAft>
                          <a:spcPts val="0"/>
                        </a:spcAft>
                        <a:buClr>
                          <a:srgbClr val="000000"/>
                        </a:buClr>
                        <a:buSzPts val="1800"/>
                        <a:buFont typeface="Arial"/>
                        <a:buNone/>
                      </a:pPr>
                      <a:r>
                        <a:rPr lang="es-CO" sz="1800" u="none" cap="none" strike="noStrike"/>
                        <a:t>Ficha técnica</a:t>
                      </a:r>
                      <a:endParaRPr sz="1800" u="none" cap="none" strike="noStrike"/>
                    </a:p>
                  </a:txBody>
                  <a:tcPr marT="45725" marB="45725" marR="91450" marL="91450"/>
                </a:tc>
              </a:tr>
              <a:tr h="33260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2" name="Google Shape;112;p10"/>
          <p:cNvGraphicFramePr/>
          <p:nvPr/>
        </p:nvGraphicFramePr>
        <p:xfrm>
          <a:off x="428031" y="1739165"/>
          <a:ext cx="3000000" cy="3000000"/>
        </p:xfrm>
        <a:graphic>
          <a:graphicData uri="http://schemas.openxmlformats.org/drawingml/2006/table">
            <a:tbl>
              <a:tblPr bandRow="1" firstRow="1">
                <a:noFill/>
                <a:tableStyleId>{99756FC3-973F-4B53-B514-F2D579D49A3C}</a:tableStyleId>
              </a:tblPr>
              <a:tblGrid>
                <a:gridCol w="3933025"/>
                <a:gridCol w="3933025"/>
              </a:tblGrid>
              <a:tr h="308325">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Nombre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s-CO" sz="1800" u="none" cap="none" strike="noStrike"/>
                        <a:t>Veterinaria Best animals</a:t>
                      </a:r>
                      <a:endParaRPr b="0" sz="1800" u="none" cap="none" strike="noStrike"/>
                    </a:p>
                  </a:txBody>
                  <a:tcPr marT="45725" marB="45725" marR="91450" marL="91450"/>
                </a:tc>
              </a:tr>
              <a:tr h="30832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Razón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Best animals</a:t>
                      </a:r>
                      <a:endParaRPr sz="1800" u="none" cap="none" strike="noStrike"/>
                    </a:p>
                  </a:txBody>
                  <a:tcPr marT="45725" marB="45725" marR="91450" marL="91450"/>
                </a:tc>
              </a:tr>
              <a:tr h="53995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Domicilio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Cl.31 #1 A-62 local 1, Chía, Cundinamarca</a:t>
                      </a:r>
                      <a:endParaRPr sz="1800" u="none" cap="none" strike="noStrike"/>
                    </a:p>
                  </a:txBody>
                  <a:tcPr marT="45725" marB="45725" marR="91450" marL="91450"/>
                </a:tc>
              </a:tr>
              <a:tr h="30832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Teléfono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322942697</a:t>
                      </a:r>
                      <a:endParaRPr sz="1800" u="none" cap="none" strike="noStrike"/>
                    </a:p>
                  </a:txBody>
                  <a:tcPr marT="45725" marB="45725" marR="91450" marL="91450"/>
                </a:tc>
              </a:tr>
              <a:tr h="53995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Email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bavetagroservicios@gmail.com</a:t>
                      </a:r>
                      <a:endParaRPr sz="1800" u="none" cap="none" strike="noStrike"/>
                    </a:p>
                  </a:txBody>
                  <a:tcPr marT="45725" marB="45725" marR="91450" marL="91450"/>
                </a:tc>
              </a:tr>
              <a:tr h="77160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Servicios principales</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Consulta, vacunas, emergencias, hospital, guarderia, baño y peluquería</a:t>
                      </a:r>
                      <a:endParaRPr sz="1800" u="none" cap="none" strike="noStrike"/>
                    </a:p>
                  </a:txBody>
                  <a:tcPr marT="45725" marB="45725" marR="91450" marL="91450"/>
                </a:tc>
              </a:tr>
              <a:tr h="37850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Persona de contacto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Diego Enrique Bolivar Buitrago</a:t>
                      </a:r>
                      <a:endParaRPr sz="18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nvSpPr>
        <p:spPr>
          <a:xfrm>
            <a:off x="428017" y="252918"/>
            <a:ext cx="44477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118" name="Google Shape;118;p11"/>
          <p:cNvPicPr preferRelativeResize="0"/>
          <p:nvPr/>
        </p:nvPicPr>
        <p:blipFill rotWithShape="1">
          <a:blip r:embed="rId3">
            <a:alphaModFix/>
          </a:blip>
          <a:srcRect b="13911" l="0" r="0" t="0"/>
          <a:stretch/>
        </p:blipFill>
        <p:spPr>
          <a:xfrm>
            <a:off x="280825" y="1107250"/>
            <a:ext cx="8483824" cy="394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nvSpPr>
        <p:spPr>
          <a:xfrm>
            <a:off x="428017" y="252918"/>
            <a:ext cx="51193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3600" u="none" cap="none" strike="noStrike">
              <a:solidFill>
                <a:schemeClr val="lt1"/>
              </a:solidFill>
              <a:latin typeface="Calibri"/>
              <a:ea typeface="Calibri"/>
              <a:cs typeface="Calibri"/>
              <a:sym typeface="Calibri"/>
            </a:endParaRPr>
          </a:p>
        </p:txBody>
      </p:sp>
      <p:pic>
        <p:nvPicPr>
          <p:cNvPr id="124" name="Google Shape;124;p12"/>
          <p:cNvPicPr preferRelativeResize="0"/>
          <p:nvPr/>
        </p:nvPicPr>
        <p:blipFill rotWithShape="1">
          <a:blip r:embed="rId3">
            <a:alphaModFix/>
          </a:blip>
          <a:srcRect b="0" l="0" r="0" t="0"/>
          <a:stretch/>
        </p:blipFill>
        <p:spPr>
          <a:xfrm>
            <a:off x="1807174" y="1083275"/>
            <a:ext cx="5529651" cy="406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nvSpPr>
        <p:spPr>
          <a:xfrm>
            <a:off x="428017" y="252918"/>
            <a:ext cx="4710600" cy="65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Historias de usuario </a:t>
            </a:r>
            <a:endParaRPr b="0" i="0" sz="3600" u="none" cap="none" strike="noStrike">
              <a:solidFill>
                <a:schemeClr val="lt1"/>
              </a:solidFill>
              <a:latin typeface="Calibri"/>
              <a:ea typeface="Calibri"/>
              <a:cs typeface="Calibri"/>
              <a:sym typeface="Calibri"/>
            </a:endParaRPr>
          </a:p>
        </p:txBody>
      </p:sp>
      <p:pic>
        <p:nvPicPr>
          <p:cNvPr id="130" name="Google Shape;130;p13"/>
          <p:cNvPicPr preferRelativeResize="0"/>
          <p:nvPr/>
        </p:nvPicPr>
        <p:blipFill rotWithShape="1">
          <a:blip r:embed="rId3">
            <a:alphaModFix/>
          </a:blip>
          <a:srcRect b="0" l="0" r="0" t="0"/>
          <a:stretch/>
        </p:blipFill>
        <p:spPr>
          <a:xfrm>
            <a:off x="499600" y="903318"/>
            <a:ext cx="8644388" cy="39353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nvSpPr>
        <p:spPr>
          <a:xfrm>
            <a:off x="428016" y="252918"/>
            <a:ext cx="478677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sp>
        <p:nvSpPr>
          <p:cNvPr id="136" name="Google Shape;136;p14"/>
          <p:cNvSpPr txBox="1"/>
          <p:nvPr/>
        </p:nvSpPr>
        <p:spPr>
          <a:xfrm>
            <a:off x="838200" y="1825625"/>
            <a:ext cx="7598790" cy="39632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14"/>
          <p:cNvPicPr preferRelativeResize="0"/>
          <p:nvPr/>
        </p:nvPicPr>
        <p:blipFill rotWithShape="1">
          <a:blip r:embed="rId3">
            <a:alphaModFix/>
          </a:blip>
          <a:srcRect b="0" l="0" r="0" t="0"/>
          <a:stretch/>
        </p:blipFill>
        <p:spPr>
          <a:xfrm>
            <a:off x="162225" y="2166650"/>
            <a:ext cx="8819550" cy="111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nvSpPr>
        <p:spPr>
          <a:xfrm>
            <a:off x="428017" y="252918"/>
            <a:ext cx="61180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no funcionales:</a:t>
            </a:r>
            <a:endParaRPr b="0" i="0" sz="3600" u="none" cap="none" strike="noStrike">
              <a:solidFill>
                <a:schemeClr val="lt1"/>
              </a:solidFill>
              <a:latin typeface="Calibri"/>
              <a:ea typeface="Calibri"/>
              <a:cs typeface="Calibri"/>
              <a:sym typeface="Calibri"/>
            </a:endParaRPr>
          </a:p>
        </p:txBody>
      </p:sp>
      <p:sp>
        <p:nvSpPr>
          <p:cNvPr id="143" name="Google Shape;143;p15"/>
          <p:cNvSpPr txBox="1"/>
          <p:nvPr/>
        </p:nvSpPr>
        <p:spPr>
          <a:xfrm>
            <a:off x="943400" y="1423900"/>
            <a:ext cx="7636500" cy="3963300"/>
          </a:xfrm>
          <a:prstGeom prst="rect">
            <a:avLst/>
          </a:prstGeom>
          <a:noFill/>
          <a:ln>
            <a:noFill/>
          </a:ln>
        </p:spPr>
        <p:txBody>
          <a:bodyPr anchorCtr="0" anchor="t" bIns="45700" lIns="91425" spcFirstLastPara="1" rIns="91425" wrap="square" tIns="45700">
            <a:norm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15"/>
          <p:cNvPicPr preferRelativeResize="0"/>
          <p:nvPr/>
        </p:nvPicPr>
        <p:blipFill rotWithShape="1">
          <a:blip r:embed="rId3">
            <a:alphaModFix/>
          </a:blip>
          <a:srcRect b="0" l="0" r="0" t="0"/>
          <a:stretch/>
        </p:blipFill>
        <p:spPr>
          <a:xfrm>
            <a:off x="78750" y="2300650"/>
            <a:ext cx="8986500" cy="137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1156275" y="1101450"/>
            <a:ext cx="6607200" cy="259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Presentación:</a:t>
            </a:r>
            <a:endParaRPr b="1" i="0" sz="5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400"/>
              <a:buFont typeface="Arial"/>
              <a:buNone/>
            </a:pPr>
            <a:r>
              <a:rPr b="1" i="0" lang="es-CO" sz="1800" u="none" cap="none" strike="noStrike">
                <a:solidFill>
                  <a:srgbClr val="3F3F3F"/>
                </a:solidFill>
                <a:latin typeface="Calibri"/>
                <a:ea typeface="Calibri"/>
                <a:cs typeface="Calibri"/>
                <a:sym typeface="Calibri"/>
              </a:rPr>
              <a:t>Clínica veterinaria ubicada en Chía y Zipaquirá cuenta con un equipo especializado para el cuidado de tu mascota, nuestros servicios incluyen consultas, urgencias, cirugías y laboratorio. Además de servicios de baño, peluquería y guardería. Contamos con medios de transporte para comodidad de nuestros clientes y mascota, el servicio a domicilio es puerta a puerta. </a:t>
            </a:r>
            <a:endParaRPr b="1" i="0" sz="1800" u="none" cap="none" strike="noStrik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428017" y="252918"/>
            <a:ext cx="56366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Planteamiento del problema:</a:t>
            </a:r>
            <a:endParaRPr b="0" i="0" sz="3600" u="none" cap="none" strike="noStrike">
              <a:solidFill>
                <a:schemeClr val="lt1"/>
              </a:solidFill>
              <a:latin typeface="Calibri"/>
              <a:ea typeface="Calibri"/>
              <a:cs typeface="Calibri"/>
              <a:sym typeface="Calibri"/>
            </a:endParaRPr>
          </a:p>
        </p:txBody>
      </p:sp>
      <p:sp>
        <p:nvSpPr>
          <p:cNvPr id="67" name="Google Shape;67;p3"/>
          <p:cNvSpPr txBox="1"/>
          <p:nvPr/>
        </p:nvSpPr>
        <p:spPr>
          <a:xfrm>
            <a:off x="917225" y="1708200"/>
            <a:ext cx="7509600" cy="17271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202124"/>
                </a:solidFill>
                <a:highlight>
                  <a:srgbClr val="FFFFFF"/>
                </a:highlight>
                <a:latin typeface="Roboto"/>
                <a:ea typeface="Roboto"/>
                <a:cs typeface="Roboto"/>
                <a:sym typeface="Roboto"/>
              </a:rPr>
              <a:t>En el levantamiento de información que se realizó a best animals se evidenció una problemática  en cada área de trabajo, en el  almacenamiento las actas, datos de pacientes e información de manera manual por lo que no es eficiente y el contacto con los clientes ya que es por WhatsApp por lo que no hay directamente un sistema de información con una interfaz gráfica,  en este caso una (página web), que unifique todo haciendo mucho más eficiente las diferentes labores.</a:t>
            </a:r>
            <a:endParaRPr b="0" i="0" sz="1900" u="none" cap="none" strike="noStrike">
              <a:solidFill>
                <a:srgbClr val="000000"/>
              </a:solidFill>
              <a:latin typeface="Arial"/>
              <a:ea typeface="Arial"/>
              <a:cs typeface="Arial"/>
              <a:sym typeface="Arial"/>
            </a:endParaRPr>
          </a:p>
        </p:txBody>
      </p:sp>
      <p:sp>
        <p:nvSpPr>
          <p:cNvPr id="68" name="Google Shape;68;p3"/>
          <p:cNvSpPr txBox="1"/>
          <p:nvPr/>
        </p:nvSpPr>
        <p:spPr>
          <a:xfrm>
            <a:off x="9830400" y="1825625"/>
            <a:ext cx="1523400" cy="394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nvSpPr>
        <p:spPr>
          <a:xfrm>
            <a:off x="428017" y="252918"/>
            <a:ext cx="258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Justificación:</a:t>
            </a:r>
            <a:endParaRPr b="0" i="0" sz="3600" u="none" cap="none" strike="noStrike">
              <a:solidFill>
                <a:schemeClr val="lt1"/>
              </a:solidFill>
              <a:latin typeface="Calibri"/>
              <a:ea typeface="Calibri"/>
              <a:cs typeface="Calibri"/>
              <a:sym typeface="Calibri"/>
            </a:endParaRPr>
          </a:p>
        </p:txBody>
      </p:sp>
      <p:sp>
        <p:nvSpPr>
          <p:cNvPr id="74" name="Google Shape;74;p4"/>
          <p:cNvSpPr txBox="1"/>
          <p:nvPr/>
        </p:nvSpPr>
        <p:spPr>
          <a:xfrm>
            <a:off x="640650" y="1423263"/>
            <a:ext cx="7862700" cy="39633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900"/>
              <a:buFont typeface="Arial"/>
              <a:buNone/>
            </a:pPr>
            <a:r>
              <a:rPr b="0" i="0" lang="es-CO" sz="1900" u="none" cap="none" strike="noStrike">
                <a:solidFill>
                  <a:srgbClr val="202124"/>
                </a:solidFill>
                <a:highlight>
                  <a:srgbClr val="FFFFFF"/>
                </a:highlight>
                <a:latin typeface="Roboto"/>
                <a:ea typeface="Roboto"/>
                <a:cs typeface="Roboto"/>
                <a:sym typeface="Roboto"/>
              </a:rPr>
              <a:t>En vista a los problemas antes mencionados se quiere dar una solución definitiva para la satisfacción de la empresa en el momento de la  interacción del cliente con best animals desde el momento de registro del cliente almacenando, historias clínicas, agendamiento de citas de distintos servicios, compras teniendo  un mejor  manejo y control en el inventario de la empresa</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428017" y="252918"/>
            <a:ext cx="33977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 general:</a:t>
            </a:r>
            <a:endParaRPr b="0" i="0" sz="3600" u="none" cap="none" strike="noStrike">
              <a:solidFill>
                <a:schemeClr val="lt1"/>
              </a:solidFill>
              <a:latin typeface="Calibri"/>
              <a:ea typeface="Calibri"/>
              <a:cs typeface="Calibri"/>
              <a:sym typeface="Calibri"/>
            </a:endParaRPr>
          </a:p>
        </p:txBody>
      </p:sp>
      <p:sp>
        <p:nvSpPr>
          <p:cNvPr id="80" name="Google Shape;80;p5"/>
          <p:cNvSpPr txBox="1"/>
          <p:nvPr/>
        </p:nvSpPr>
        <p:spPr>
          <a:xfrm>
            <a:off x="508550" y="1624980"/>
            <a:ext cx="8000100" cy="300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s-CO" sz="2400"/>
              <a:t>Desarrollar un sistema de información con interfaz gráfica que permita el gestionar correctamente los módulos de la empresa siendo estos: ventas,servicios,historias clínicas e inventario a su vez siendo intuitivo para el usuario.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428017" y="252918"/>
            <a:ext cx="42328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Objetivos específicos:</a:t>
            </a:r>
            <a:endParaRPr b="0" i="0" sz="3600" u="none" cap="none" strike="noStrike">
              <a:solidFill>
                <a:schemeClr val="lt1"/>
              </a:solidFill>
              <a:latin typeface="Calibri"/>
              <a:ea typeface="Calibri"/>
              <a:cs typeface="Calibri"/>
              <a:sym typeface="Calibri"/>
            </a:endParaRPr>
          </a:p>
        </p:txBody>
      </p:sp>
      <p:sp>
        <p:nvSpPr>
          <p:cNvPr id="86" name="Google Shape;86;p6"/>
          <p:cNvSpPr txBox="1"/>
          <p:nvPr/>
        </p:nvSpPr>
        <p:spPr>
          <a:xfrm>
            <a:off x="503575" y="1330650"/>
            <a:ext cx="8000100" cy="295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s-CO" sz="1600" u="none" cap="none" strike="noStrike">
                <a:solidFill>
                  <a:srgbClr val="000000"/>
                </a:solidFill>
                <a:latin typeface="Arial"/>
                <a:ea typeface="Arial"/>
                <a:cs typeface="Arial"/>
                <a:sym typeface="Arial"/>
              </a:rPr>
              <a:t>Objetivos específicos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Ventas</a:t>
            </a:r>
            <a:r>
              <a:rPr lang="es-CO" sz="1600"/>
              <a:t>:</a:t>
            </a:r>
            <a:r>
              <a:rPr b="0" i="0" lang="es-CO" sz="1600" u="none" cap="none" strike="noStrike">
                <a:solidFill>
                  <a:srgbClr val="000000"/>
                </a:solidFill>
                <a:latin typeface="Arial"/>
                <a:ea typeface="Arial"/>
                <a:cs typeface="Arial"/>
                <a:sym typeface="Arial"/>
              </a:rPr>
              <a:t>gestionar pagos y facturas de los servicios ofrecidos, y de la vitrina disponible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Servicios:mostrar la visualización categorizada de los diferentes servicios, a su vez también permite el agendamiento y </a:t>
            </a:r>
            <a:r>
              <a:rPr lang="es-CO" sz="1600"/>
              <a:t>modificación</a:t>
            </a:r>
            <a:r>
              <a:rPr b="0" i="0" lang="es-CO" sz="1600" u="none" cap="none" strike="noStrike">
                <a:solidFill>
                  <a:srgbClr val="000000"/>
                </a:solidFill>
                <a:latin typeface="Arial"/>
                <a:ea typeface="Arial"/>
                <a:cs typeface="Arial"/>
                <a:sym typeface="Arial"/>
              </a:rPr>
              <a:t> y </a:t>
            </a:r>
            <a:r>
              <a:rPr lang="es-CO" sz="1600"/>
              <a:t>cancelación</a:t>
            </a:r>
            <a:r>
              <a:rPr b="0" i="0" lang="es-CO" sz="1600" u="none" cap="none" strike="noStrike">
                <a:solidFill>
                  <a:srgbClr val="000000"/>
                </a:solidFill>
                <a:latin typeface="Arial"/>
                <a:ea typeface="Arial"/>
                <a:cs typeface="Arial"/>
                <a:sym typeface="Arial"/>
              </a:rPr>
              <a:t> de estos asi como una breve </a:t>
            </a:r>
            <a:r>
              <a:rPr lang="es-CO" sz="1600"/>
              <a:t>descripción</a:t>
            </a:r>
            <a:r>
              <a:rPr lang="es-CO" sz="1600"/>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Inventario:</a:t>
            </a:r>
            <a:r>
              <a:rPr lang="es-CO" sz="1600"/>
              <a:t>optimizar</a:t>
            </a:r>
            <a:r>
              <a:rPr b="0" i="0" lang="es-CO" sz="1600" u="none" cap="none" strike="noStrike">
                <a:solidFill>
                  <a:srgbClr val="000000"/>
                </a:solidFill>
                <a:latin typeface="Arial"/>
                <a:ea typeface="Arial"/>
                <a:cs typeface="Arial"/>
                <a:sym typeface="Arial"/>
              </a:rPr>
              <a:t> el manejo y control de los productos en bodega</a:t>
            </a:r>
            <a:r>
              <a:rPr b="0" i="0" lang="es-CO"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sz="2000"/>
          </a:p>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Historias clínicas:permit</a:t>
            </a:r>
            <a:r>
              <a:rPr lang="es-CO" sz="1600"/>
              <a:t>ir</a:t>
            </a:r>
            <a:r>
              <a:rPr b="0" i="0" lang="es-CO" sz="1600" u="none" cap="none" strike="noStrike">
                <a:solidFill>
                  <a:srgbClr val="000000"/>
                </a:solidFill>
                <a:latin typeface="Arial"/>
                <a:ea typeface="Arial"/>
                <a:cs typeface="Arial"/>
                <a:sym typeface="Arial"/>
              </a:rPr>
              <a:t> el gestionamiento de agendar,reagendar y cancelar citas.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428017" y="252918"/>
            <a:ext cx="17613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Alcance:</a:t>
            </a:r>
            <a:endParaRPr b="0" i="0" sz="3600" u="none" cap="none" strike="noStrike">
              <a:solidFill>
                <a:schemeClr val="lt1"/>
              </a:solidFill>
              <a:latin typeface="Calibri"/>
              <a:ea typeface="Calibri"/>
              <a:cs typeface="Calibri"/>
              <a:sym typeface="Calibri"/>
            </a:endParaRPr>
          </a:p>
        </p:txBody>
      </p:sp>
      <p:sp>
        <p:nvSpPr>
          <p:cNvPr id="92" name="Google Shape;92;p7"/>
          <p:cNvSpPr txBox="1"/>
          <p:nvPr/>
        </p:nvSpPr>
        <p:spPr>
          <a:xfrm>
            <a:off x="843300" y="1628311"/>
            <a:ext cx="7457400" cy="39633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900"/>
              <a:buFont typeface="Arial"/>
              <a:buNone/>
            </a:pPr>
            <a:r>
              <a:rPr b="0" i="0" lang="es-CO" sz="1900" u="none" cap="none" strike="noStrike">
                <a:solidFill>
                  <a:srgbClr val="000000"/>
                </a:solidFill>
                <a:latin typeface="Arial"/>
                <a:ea typeface="Arial"/>
                <a:cs typeface="Arial"/>
                <a:sym typeface="Arial"/>
              </a:rPr>
              <a:t>El sistema de información best animals cumplirá todos los objetivos propuestos, que sea intuitivo, que sea eficiente, de alta calidad, útil para el personal  en cuestión y los usuarios.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s-CO" sz="1900" u="none" cap="none" strike="noStrike">
                <a:solidFill>
                  <a:srgbClr val="000000"/>
                </a:solidFill>
                <a:latin typeface="Arial"/>
                <a:ea typeface="Arial"/>
                <a:cs typeface="Arial"/>
                <a:sym typeface="Arial"/>
              </a:rPr>
              <a:t>-El sistema permite tener una ficha de la mascota que se pueda actualizar cada vez que se necesite.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s-CO" sz="1900" u="none" cap="none" strike="noStrike">
                <a:solidFill>
                  <a:srgbClr val="000000"/>
                </a:solidFill>
                <a:latin typeface="Arial"/>
                <a:ea typeface="Arial"/>
                <a:cs typeface="Arial"/>
                <a:sym typeface="Arial"/>
              </a:rPr>
              <a:t>-El sistema solo permite registrar los productos en existencia más, no hacer la compra a los proveedores.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s-CO" sz="1900" u="none" cap="none" strike="noStrike">
                <a:solidFill>
                  <a:srgbClr val="000000"/>
                </a:solidFill>
                <a:latin typeface="Arial"/>
                <a:ea typeface="Arial"/>
                <a:cs typeface="Arial"/>
                <a:sym typeface="Arial"/>
              </a:rPr>
              <a:t>-El sistema por el momento no permite el envío a domicilio.</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428016" y="252918"/>
            <a:ext cx="240144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Impactos:</a:t>
            </a:r>
            <a:endParaRPr b="0" i="0" sz="3600" u="none" cap="none" strike="noStrike">
              <a:solidFill>
                <a:schemeClr val="lt1"/>
              </a:solidFill>
              <a:latin typeface="Calibri"/>
              <a:ea typeface="Calibri"/>
              <a:cs typeface="Calibri"/>
              <a:sym typeface="Calibri"/>
            </a:endParaRPr>
          </a:p>
        </p:txBody>
      </p:sp>
      <p:sp>
        <p:nvSpPr>
          <p:cNvPr id="98" name="Google Shape;98;p8"/>
          <p:cNvSpPr txBox="1"/>
          <p:nvPr/>
        </p:nvSpPr>
        <p:spPr>
          <a:xfrm>
            <a:off x="428025" y="1515050"/>
            <a:ext cx="8000100" cy="2897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s-CO" sz="1400" u="none" cap="none" strike="noStrike">
                <a:solidFill>
                  <a:srgbClr val="000000"/>
                </a:solidFill>
                <a:latin typeface="Arial"/>
                <a:ea typeface="Arial"/>
                <a:cs typeface="Arial"/>
                <a:sym typeface="Arial"/>
              </a:rPr>
              <a:t>TECNOLÓGICO: Un impacto en la empresa ya que usan las tecnologías para eficientar los procesos de las diferentes áreas.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s-CO" sz="1400" u="none" cap="none" strike="noStrike">
                <a:solidFill>
                  <a:srgbClr val="000000"/>
                </a:solidFill>
                <a:latin typeface="Arial"/>
                <a:ea typeface="Arial"/>
                <a:cs typeface="Arial"/>
                <a:sym typeface="Arial"/>
              </a:rPr>
              <a:t>AMBIENTAL: Al usar herramientas tecnológicas ahorramos el uso de papel para llevar las cuentas y los servicios por esto se verá reflejado de una forma positiva para el medio ambiente.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s-CO" sz="1400" u="none" cap="none" strike="noStrike">
                <a:solidFill>
                  <a:srgbClr val="000000"/>
                </a:solidFill>
                <a:latin typeface="Arial"/>
                <a:ea typeface="Arial"/>
                <a:cs typeface="Arial"/>
                <a:sym typeface="Arial"/>
              </a:rPr>
              <a:t>SOCIAL: Un impacto social ya que al crear el software se automatizan y cambian procesos a la hora de hacerlos dentro de la empresa.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s-CO" sz="1400" u="none" cap="none" strike="noStrike">
                <a:solidFill>
                  <a:srgbClr val="000000"/>
                </a:solidFill>
                <a:latin typeface="Arial"/>
                <a:ea typeface="Arial"/>
                <a:cs typeface="Arial"/>
                <a:sym typeface="Arial"/>
              </a:rPr>
              <a:t>ECONÓMICO: Se genera un impacto económico gracias a que los procesos se vuelven más eficientes y esto tiene como consecuencia que se gestionan mejor los recursos, labores, inventario por lo que se verá un incremento en las ganancias.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nvSpPr>
        <p:spPr>
          <a:xfrm>
            <a:off x="291830" y="1638552"/>
            <a:ext cx="885217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3F3F3F"/>
                </a:solidFill>
                <a:latin typeface="Calibri"/>
                <a:ea typeface="Calibri"/>
                <a:cs typeface="Calibri"/>
                <a:sym typeface="Calibri"/>
              </a:rPr>
              <a:t>Soporte recolección de información:</a:t>
            </a:r>
            <a:endParaRPr b="1" i="0" sz="4400" u="none" cap="none" strike="noStrike">
              <a:solidFill>
                <a:srgbClr val="3F3F3F"/>
              </a:solidFill>
              <a:latin typeface="Calibri"/>
              <a:ea typeface="Calibri"/>
              <a:cs typeface="Calibri"/>
              <a:sym typeface="Calibri"/>
            </a:endParaRPr>
          </a:p>
        </p:txBody>
      </p:sp>
      <p:sp>
        <p:nvSpPr>
          <p:cNvPr id="104" name="Google Shape;104;p9"/>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9"/>
          <p:cNvSpPr txBox="1"/>
          <p:nvPr/>
        </p:nvSpPr>
        <p:spPr>
          <a:xfrm>
            <a:off x="712425" y="2717676"/>
            <a:ext cx="7315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Calibri"/>
                <a:ea typeface="Calibri"/>
                <a:cs typeface="Calibri"/>
                <a:sym typeface="Calibri"/>
              </a:rPr>
              <a:t>Nuestro soporte de recolección de información se ejecutó por medio de un formulario para conocer la empresa y que nos solicitarán sus necesidades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sng" cap="none" strike="noStrike">
                <a:solidFill>
                  <a:schemeClr val="hlink"/>
                </a:solidFill>
                <a:latin typeface="Calibri"/>
                <a:ea typeface="Calibri"/>
                <a:cs typeface="Calibri"/>
                <a:sym typeface="Calibri"/>
                <a:hlinkClick r:id="rId3"/>
              </a:rPr>
              <a:t>https://youtu.be/E7feWr0kgDA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