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F3WRubBSxL6DxCscrdKSSi4Q6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F1D531-F9AA-4DBD-B3DF-C18A99709166}">
  <a:tblStyle styleId="{58F1D531-F9AA-4DBD-B3DF-C18A9970916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b="off" i="off"/>
      <a:tcStyle>
        <a:fill>
          <a:solidFill>
            <a:srgbClr val="FCDCCE"/>
          </a:solidFill>
        </a:fill>
      </a:tcStyle>
    </a:band1H>
    <a:band2H>
      <a:tcTxStyle b="off" i="off"/>
    </a:band2H>
    <a:band1V>
      <a:tcTxStyle b="off" i="off"/>
      <a:tcStyle>
        <a:fill>
          <a:solidFill>
            <a:srgbClr val="FCDCCE"/>
          </a:solidFill>
        </a:fill>
      </a:tcStyle>
    </a:band1V>
    <a:band2V>
      <a:tcTxStyle b="off" i="off"/>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 styleId="{4D707111-93F6-4115-8F14-40B43783A48B}" styleName="Table_1">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6">
              <a:alpha val="20000"/>
            </a:schemeClr>
          </a:solidFill>
        </a:fill>
      </a:tcStyle>
    </a:band1H>
    <a:band2H>
      <a:tcTxStyle b="off" i="off"/>
    </a:band2H>
    <a:band1V>
      <a:tcTxStyle b="off" i="off"/>
      <a:tcStyle>
        <a:fill>
          <a:solidFill>
            <a:schemeClr val="accent6">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b2398f9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b2398f9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3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4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4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4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4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descr="interna.png" id="14" name="Google Shape;14;p3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 name="Shape 15"/>
        <p:cNvGrpSpPr/>
        <p:nvPr/>
      </p:nvGrpSpPr>
      <p:grpSpPr>
        <a:xfrm>
          <a:off x="0" y="0"/>
          <a:ext cx="0" cy="0"/>
          <a:chOff x="0" y="0"/>
          <a:chExt cx="0" cy="0"/>
        </a:xfrm>
      </p:grpSpPr>
      <p:pic>
        <p:nvPicPr>
          <p:cNvPr descr="interna-con-franja.png" id="16" name="Google Shape;16;p4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4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9" name="Shape 19"/>
        <p:cNvGrpSpPr/>
        <p:nvPr/>
      </p:nvGrpSpPr>
      <p:grpSpPr>
        <a:xfrm>
          <a:off x="0" y="0"/>
          <a:ext cx="0" cy="0"/>
          <a:chOff x="0" y="0"/>
          <a:chExt cx="0" cy="0"/>
        </a:xfrm>
      </p:grpSpPr>
      <p:pic>
        <p:nvPicPr>
          <p:cNvPr descr="portada.png" id="20" name="Google Shape;20;p4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1" name="Shape 21"/>
        <p:cNvGrpSpPr/>
        <p:nvPr/>
      </p:nvGrpSpPr>
      <p:grpSpPr>
        <a:xfrm>
          <a:off x="0" y="0"/>
          <a:ext cx="0" cy="0"/>
          <a:chOff x="0" y="0"/>
          <a:chExt cx="0" cy="0"/>
        </a:xfrm>
      </p:grpSpPr>
      <p:pic>
        <p:nvPicPr>
          <p:cNvPr descr="interna+textura.png" id="22" name="Google Shape;22;p4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4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4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4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4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4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6"/>
          <p:cNvSpPr/>
          <p:nvPr>
            <p:ph idx="2" type="pic"/>
          </p:nvPr>
        </p:nvSpPr>
        <p:spPr>
          <a:xfrm>
            <a:off x="1792288" y="459581"/>
            <a:ext cx="5486400" cy="3086100"/>
          </a:xfrm>
          <a:prstGeom prst="rect">
            <a:avLst/>
          </a:prstGeom>
          <a:noFill/>
          <a:ln>
            <a:noFill/>
          </a:ln>
        </p:spPr>
      </p:sp>
      <p:sp>
        <p:nvSpPr>
          <p:cNvPr id="35" name="Google Shape;35;p4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4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5.jpg"/><Relationship Id="rId5"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463843" y="1019508"/>
            <a:ext cx="2756985" cy="181584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1" i="0" lang="es-CO" sz="2800" u="none" cap="none" strike="noStrike">
                <a:solidFill>
                  <a:srgbClr val="3F3F3F"/>
                </a:solidFill>
                <a:latin typeface="Calibri"/>
                <a:ea typeface="Calibri"/>
                <a:cs typeface="Calibri"/>
                <a:sym typeface="Calibri"/>
              </a:rPr>
              <a:t>Sistema de Información Bicicletas Nissi Triple A</a:t>
            </a:r>
            <a:endParaRPr b="1" i="0" sz="2800" u="none" cap="none" strike="noStrike">
              <a:solidFill>
                <a:srgbClr val="3F3F3F"/>
              </a:solidFill>
              <a:latin typeface="Calibri"/>
              <a:ea typeface="Calibri"/>
              <a:cs typeface="Calibri"/>
              <a:sym typeface="Calibri"/>
            </a:endParaRPr>
          </a:p>
        </p:txBody>
      </p:sp>
      <p:sp>
        <p:nvSpPr>
          <p:cNvPr id="56" name="Google Shape;56;p1"/>
          <p:cNvSpPr txBox="1"/>
          <p:nvPr/>
        </p:nvSpPr>
        <p:spPr>
          <a:xfrm>
            <a:off x="564204" y="2009800"/>
            <a:ext cx="3681714" cy="14465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200" u="none" cap="none" strike="noStrike">
                <a:solidFill>
                  <a:schemeClr val="dk1"/>
                </a:solidFill>
                <a:latin typeface="Calibri"/>
                <a:ea typeface="Calibri"/>
                <a:cs typeface="Calibri"/>
                <a:sym typeface="Calibri"/>
              </a:rPr>
              <a:t>Kevin Gil Naranjo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CO" sz="2200" u="none" cap="none" strike="noStrike">
                <a:solidFill>
                  <a:schemeClr val="dk1"/>
                </a:solidFill>
                <a:latin typeface="Calibri"/>
                <a:ea typeface="Calibri"/>
                <a:cs typeface="Calibri"/>
                <a:sym typeface="Calibri"/>
              </a:rPr>
              <a:t>Harold Andrés Penagos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CO" sz="2200" u="none" cap="none" strike="noStrike">
                <a:solidFill>
                  <a:schemeClr val="dk1"/>
                </a:solidFill>
                <a:latin typeface="Calibri"/>
                <a:ea typeface="Calibri"/>
                <a:cs typeface="Calibri"/>
                <a:sym typeface="Calibri"/>
              </a:rPr>
              <a:t>Kevin Leonardo Calderón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CO" sz="2200" u="none" cap="none" strike="noStrike">
                <a:solidFill>
                  <a:schemeClr val="dk1"/>
                </a:solidFill>
                <a:latin typeface="Calibri"/>
                <a:ea typeface="Calibri"/>
                <a:cs typeface="Calibri"/>
                <a:sym typeface="Calibri"/>
              </a:rPr>
              <a:t>Cristian David Beltrán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nvSpPr>
        <p:spPr>
          <a:xfrm>
            <a:off x="291830" y="1638552"/>
            <a:ext cx="885217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3F3F3F"/>
                </a:solidFill>
                <a:latin typeface="Calibri"/>
                <a:ea typeface="Calibri"/>
                <a:cs typeface="Calibri"/>
                <a:sym typeface="Calibri"/>
              </a:rPr>
              <a:t>Soporte recolección de información:</a:t>
            </a:r>
            <a:endParaRPr b="1" i="0" sz="4400" u="none" cap="none" strike="noStrike">
              <a:solidFill>
                <a:srgbClr val="3F3F3F"/>
              </a:solidFill>
              <a:latin typeface="Calibri"/>
              <a:ea typeface="Calibri"/>
              <a:cs typeface="Calibri"/>
              <a:sym typeface="Calibri"/>
            </a:endParaRPr>
          </a:p>
        </p:txBody>
      </p:sp>
      <p:sp>
        <p:nvSpPr>
          <p:cNvPr id="113" name="Google Shape;113;p10"/>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nvSpPr>
        <p:spPr>
          <a:xfrm>
            <a:off x="428017" y="252918"/>
            <a:ext cx="546944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Recolección de información:</a:t>
            </a:r>
            <a:endParaRPr b="0" i="0" sz="3600" u="none" cap="none" strike="noStrike">
              <a:solidFill>
                <a:schemeClr val="lt1"/>
              </a:solidFill>
              <a:latin typeface="Calibri"/>
              <a:ea typeface="Calibri"/>
              <a:cs typeface="Calibri"/>
              <a:sym typeface="Calibri"/>
            </a:endParaRPr>
          </a:p>
        </p:txBody>
      </p:sp>
      <p:graphicFrame>
        <p:nvGraphicFramePr>
          <p:cNvPr id="119" name="Google Shape;119;p11"/>
          <p:cNvGraphicFramePr/>
          <p:nvPr/>
        </p:nvGraphicFramePr>
        <p:xfrm>
          <a:off x="1436450" y="1302451"/>
          <a:ext cx="3000000" cy="3000000"/>
        </p:xfrm>
        <a:graphic>
          <a:graphicData uri="http://schemas.openxmlformats.org/drawingml/2006/table">
            <a:tbl>
              <a:tblPr bandRow="1" firstRow="1">
                <a:noFill/>
                <a:tableStyleId>{58F1D531-F9AA-4DBD-B3DF-C18A99709166}</a:tableStyleId>
              </a:tblPr>
              <a:tblGrid>
                <a:gridCol w="6751100"/>
              </a:tblGrid>
              <a:tr h="466550">
                <a:tc>
                  <a:txBody>
                    <a:bodyPr/>
                    <a:lstStyle/>
                    <a:p>
                      <a:pPr indent="0" lvl="0" marL="0" marR="0" rtl="0" algn="ctr">
                        <a:lnSpc>
                          <a:spcPct val="100000"/>
                        </a:lnSpc>
                        <a:spcBef>
                          <a:spcPts val="0"/>
                        </a:spcBef>
                        <a:spcAft>
                          <a:spcPts val="0"/>
                        </a:spcAft>
                        <a:buClr>
                          <a:srgbClr val="000000"/>
                        </a:buClr>
                        <a:buSzPts val="1800"/>
                        <a:buFont typeface="Arial"/>
                        <a:buNone/>
                      </a:pPr>
                      <a:r>
                        <a:rPr lang="es-CO" sz="1800" u="none" cap="none" strike="noStrike"/>
                        <a:t>Ficha técnica</a:t>
                      </a:r>
                      <a:endParaRPr sz="1800" u="none" cap="none" strike="noStrike"/>
                    </a:p>
                  </a:txBody>
                  <a:tcPr marT="45725" marB="45725" marR="91450" marL="91450"/>
                </a:tc>
              </a:tr>
              <a:tr h="30477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120" name="Google Shape;120;p11"/>
          <p:cNvGraphicFramePr/>
          <p:nvPr/>
        </p:nvGraphicFramePr>
        <p:xfrm>
          <a:off x="1436450" y="1692165"/>
          <a:ext cx="3000000" cy="3000000"/>
        </p:xfrm>
        <a:graphic>
          <a:graphicData uri="http://schemas.openxmlformats.org/drawingml/2006/table">
            <a:tbl>
              <a:tblPr bandRow="1" firstRow="1">
                <a:noFill/>
                <a:tableStyleId>{4D707111-93F6-4115-8F14-40B43783A48B}</a:tableStyleId>
              </a:tblPr>
              <a:tblGrid>
                <a:gridCol w="3375550"/>
                <a:gridCol w="3375550"/>
              </a:tblGrid>
              <a:tr h="341850">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Nombre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s-CO" sz="1800" u="none" cap="none" strike="noStrike"/>
                        <a:t>Distribuidora Nissi Triple A</a:t>
                      </a:r>
                      <a:endParaRPr b="0" sz="1800" u="none" cap="none" strike="noStrike"/>
                    </a:p>
                  </a:txBody>
                  <a:tcPr marT="45725" marB="45725" marR="91450" marL="91450"/>
                </a:tc>
              </a:tr>
              <a:tr h="40595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Razón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Nissi Triple A</a:t>
                      </a:r>
                      <a:endParaRPr sz="1800" u="none" cap="none" strike="noStrike"/>
                    </a:p>
                  </a:txBody>
                  <a:tcPr marT="45725" marB="45725" marR="91450" marL="91450"/>
                </a:tc>
              </a:tr>
              <a:tr h="59930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Domicilio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Cra. 103a #16J-28, Fontibón, Bogotá</a:t>
                      </a:r>
                      <a:endParaRPr sz="1800" u="none" cap="none" strike="noStrike"/>
                    </a:p>
                  </a:txBody>
                  <a:tcPr marT="45725" marB="45725" marR="91450" marL="91450"/>
                </a:tc>
              </a:tr>
              <a:tr h="40595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Teléfono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3212865201</a:t>
                      </a:r>
                      <a:endParaRPr sz="1800" u="none" cap="none" strike="noStrike"/>
                    </a:p>
                  </a:txBody>
                  <a:tcPr marT="45725" marB="45725" marR="91450" marL="91450"/>
                </a:tc>
              </a:tr>
              <a:tr h="40595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Email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nissitripleafontibon@gmail.com</a:t>
                      </a:r>
                      <a:endParaRPr sz="1800" u="none" cap="none" strike="noStrike"/>
                    </a:p>
                  </a:txBody>
                  <a:tcPr marT="45725" marB="45725" marR="91450" marL="91450"/>
                </a:tc>
              </a:tr>
              <a:tr h="40595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Servicios principales</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Comercialización y fabricación de componentes para bicicletas.</a:t>
                      </a:r>
                      <a:endParaRPr sz="1800" u="none" cap="none" strike="noStrike"/>
                    </a:p>
                  </a:txBody>
                  <a:tcPr marT="45725" marB="45725" marR="91450" marL="91450"/>
                </a:tc>
              </a:tr>
              <a:tr h="2711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Persona de contacto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Jimmy Jurado</a:t>
                      </a:r>
                      <a:endParaRPr sz="18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nvSpPr>
        <p:spPr>
          <a:xfrm>
            <a:off x="428040" y="252925"/>
            <a:ext cx="76677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sp>
        <p:nvSpPr>
          <p:cNvPr id="126" name="Google Shape;126;p12"/>
          <p:cNvSpPr txBox="1"/>
          <p:nvPr/>
        </p:nvSpPr>
        <p:spPr>
          <a:xfrm>
            <a:off x="651641" y="1554229"/>
            <a:ext cx="78828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APLICACIÓN TÉCNICA ENTREVISTA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Se da inicio a la sesión quien nos asiste el asesor de ventas Jimmy Jurado, nos empieza a referenciar cuáles son los procesos que se lleva a cabo en la empresa NISSI TRIPLE A, quien también nos hace referencia acerca de su línea de negocio, nos indica que mayormente se dedican a la fabricación y comercialización de componentes para todo tipo de bicicleta.</a:t>
            </a:r>
            <a:endParaRPr b="0" i="0" sz="1400" u="none" cap="none" strike="noStrike">
              <a:solidFill>
                <a:srgbClr val="000000"/>
              </a:solidFill>
              <a:latin typeface="Arial"/>
              <a:ea typeface="Arial"/>
              <a:cs typeface="Arial"/>
              <a:sym typeface="Arial"/>
            </a:endParaRPr>
          </a:p>
        </p:txBody>
      </p:sp>
      <p:pic>
        <p:nvPicPr>
          <p:cNvPr id="127" name="Google Shape;127;p12"/>
          <p:cNvPicPr preferRelativeResize="0"/>
          <p:nvPr/>
        </p:nvPicPr>
        <p:blipFill rotWithShape="1">
          <a:blip r:embed="rId3">
            <a:alphaModFix/>
          </a:blip>
          <a:srcRect b="0" l="0" r="0" t="0"/>
          <a:stretch/>
        </p:blipFill>
        <p:spPr>
          <a:xfrm>
            <a:off x="788276" y="3184634"/>
            <a:ext cx="2464441" cy="1587063"/>
          </a:xfrm>
          <a:prstGeom prst="rect">
            <a:avLst/>
          </a:prstGeom>
          <a:noFill/>
          <a:ln>
            <a:noFill/>
          </a:ln>
        </p:spPr>
      </p:pic>
      <p:pic>
        <p:nvPicPr>
          <p:cNvPr id="128" name="Google Shape;128;p12"/>
          <p:cNvPicPr preferRelativeResize="0"/>
          <p:nvPr/>
        </p:nvPicPr>
        <p:blipFill rotWithShape="1">
          <a:blip r:embed="rId4">
            <a:alphaModFix/>
          </a:blip>
          <a:srcRect b="0" l="0" r="0" t="0"/>
          <a:stretch/>
        </p:blipFill>
        <p:spPr>
          <a:xfrm>
            <a:off x="5805750" y="3184634"/>
            <a:ext cx="2613036" cy="1587063"/>
          </a:xfrm>
          <a:prstGeom prst="rect">
            <a:avLst/>
          </a:prstGeom>
          <a:noFill/>
          <a:ln>
            <a:noFill/>
          </a:ln>
        </p:spPr>
      </p:pic>
      <p:pic>
        <p:nvPicPr>
          <p:cNvPr id="129" name="Google Shape;129;p12"/>
          <p:cNvPicPr preferRelativeResize="0"/>
          <p:nvPr/>
        </p:nvPicPr>
        <p:blipFill rotWithShape="1">
          <a:blip r:embed="rId5">
            <a:alphaModFix/>
          </a:blip>
          <a:srcRect b="0" l="0" r="0" t="0"/>
          <a:stretch/>
        </p:blipFill>
        <p:spPr>
          <a:xfrm>
            <a:off x="3587672" y="3174122"/>
            <a:ext cx="2010695" cy="159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5b2398f9b7_0_0"/>
          <p:cNvSpPr txBox="1"/>
          <p:nvPr/>
        </p:nvSpPr>
        <p:spPr>
          <a:xfrm>
            <a:off x="359425" y="223100"/>
            <a:ext cx="7510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3600">
                <a:solidFill>
                  <a:schemeClr val="lt1"/>
                </a:solidFill>
                <a:latin typeface="Calibri"/>
                <a:ea typeface="Calibri"/>
                <a:cs typeface="Calibri"/>
                <a:sym typeface="Calibri"/>
              </a:rPr>
              <a:t>Historias de Usuario:</a:t>
            </a:r>
            <a:endParaRPr sz="3600">
              <a:solidFill>
                <a:schemeClr val="lt1"/>
              </a:solidFill>
              <a:latin typeface="Calibri"/>
              <a:ea typeface="Calibri"/>
              <a:cs typeface="Calibri"/>
              <a:sym typeface="Calibri"/>
            </a:endParaRPr>
          </a:p>
        </p:txBody>
      </p:sp>
      <p:pic>
        <p:nvPicPr>
          <p:cNvPr id="135" name="Google Shape;135;g15b2398f9b7_0_0"/>
          <p:cNvPicPr preferRelativeResize="0"/>
          <p:nvPr/>
        </p:nvPicPr>
        <p:blipFill rotWithShape="1">
          <a:blip r:embed="rId3">
            <a:alphaModFix/>
          </a:blip>
          <a:srcRect b="36994" l="8328" r="2218" t="13639"/>
          <a:stretch/>
        </p:blipFill>
        <p:spPr>
          <a:xfrm>
            <a:off x="407625" y="1078275"/>
            <a:ext cx="8328750" cy="40652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nvSpPr>
        <p:spPr>
          <a:xfrm>
            <a:off x="428017" y="252918"/>
            <a:ext cx="44477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sp>
        <p:nvSpPr>
          <p:cNvPr id="141" name="Google Shape;141;p17"/>
          <p:cNvSpPr txBox="1"/>
          <p:nvPr/>
        </p:nvSpPr>
        <p:spPr>
          <a:xfrm>
            <a:off x="838200" y="1861483"/>
            <a:ext cx="7315986" cy="396322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7"/>
          <p:cNvSpPr txBox="1"/>
          <p:nvPr/>
        </p:nvSpPr>
        <p:spPr>
          <a:xfrm rot="-5400000">
            <a:off x="-1052223" y="2967684"/>
            <a:ext cx="262000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DIAGRAMA DE INVENTARIO</a:t>
            </a:r>
            <a:endParaRPr b="1" i="0" sz="1400" u="none" cap="none" strike="noStrike">
              <a:solidFill>
                <a:srgbClr val="000000"/>
              </a:solidFill>
              <a:latin typeface="Arial"/>
              <a:ea typeface="Arial"/>
              <a:cs typeface="Arial"/>
              <a:sym typeface="Arial"/>
            </a:endParaRPr>
          </a:p>
        </p:txBody>
      </p:sp>
      <p:pic>
        <p:nvPicPr>
          <p:cNvPr id="143" name="Google Shape;143;p17"/>
          <p:cNvPicPr preferRelativeResize="0"/>
          <p:nvPr/>
        </p:nvPicPr>
        <p:blipFill rotWithShape="1">
          <a:blip r:embed="rId3">
            <a:alphaModFix/>
          </a:blip>
          <a:srcRect b="13029" l="0" r="3432" t="0"/>
          <a:stretch/>
        </p:blipFill>
        <p:spPr>
          <a:xfrm>
            <a:off x="633108" y="1099604"/>
            <a:ext cx="7726169" cy="40438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nvSpPr>
        <p:spPr>
          <a:xfrm>
            <a:off x="428017" y="252918"/>
            <a:ext cx="51193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Casos de uso de alto nivel:</a:t>
            </a:r>
            <a:endParaRPr b="0" i="0" sz="3600" u="none" cap="none" strike="noStrike">
              <a:solidFill>
                <a:schemeClr val="lt1"/>
              </a:solidFill>
              <a:latin typeface="Calibri"/>
              <a:ea typeface="Calibri"/>
              <a:cs typeface="Calibri"/>
              <a:sym typeface="Calibri"/>
            </a:endParaRPr>
          </a:p>
        </p:txBody>
      </p:sp>
      <p:pic>
        <p:nvPicPr>
          <p:cNvPr id="149" name="Google Shape;149;p20"/>
          <p:cNvPicPr preferRelativeResize="0"/>
          <p:nvPr/>
        </p:nvPicPr>
        <p:blipFill rotWithShape="1">
          <a:blip r:embed="rId3">
            <a:alphaModFix/>
          </a:blip>
          <a:srcRect b="3754" l="0" r="2197" t="0"/>
          <a:stretch/>
        </p:blipFill>
        <p:spPr>
          <a:xfrm>
            <a:off x="428017" y="1110312"/>
            <a:ext cx="7969749" cy="3955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nvSpPr>
        <p:spPr>
          <a:xfrm>
            <a:off x="428017" y="252918"/>
            <a:ext cx="4710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Casos de uso:</a:t>
            </a:r>
            <a:endParaRPr b="0" i="0" sz="3600" u="none" cap="none" strike="noStrike">
              <a:solidFill>
                <a:schemeClr val="lt1"/>
              </a:solidFill>
              <a:latin typeface="Calibri"/>
              <a:ea typeface="Calibri"/>
              <a:cs typeface="Calibri"/>
              <a:sym typeface="Calibri"/>
            </a:endParaRPr>
          </a:p>
        </p:txBody>
      </p:sp>
      <p:pic>
        <p:nvPicPr>
          <p:cNvPr id="155" name="Google Shape;155;p21"/>
          <p:cNvPicPr preferRelativeResize="0"/>
          <p:nvPr/>
        </p:nvPicPr>
        <p:blipFill rotWithShape="1">
          <a:blip r:embed="rId3">
            <a:alphaModFix/>
          </a:blip>
          <a:srcRect b="4550" l="919" r="4482" t="0"/>
          <a:stretch/>
        </p:blipFill>
        <p:spPr>
          <a:xfrm>
            <a:off x="428017" y="1070314"/>
            <a:ext cx="8387255" cy="40731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428016" y="252918"/>
            <a:ext cx="47868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graphicFrame>
        <p:nvGraphicFramePr>
          <p:cNvPr id="161" name="Google Shape;161;p26"/>
          <p:cNvGraphicFramePr/>
          <p:nvPr/>
        </p:nvGraphicFramePr>
        <p:xfrm>
          <a:off x="428016" y="1208317"/>
          <a:ext cx="3000000" cy="3000000"/>
        </p:xfrm>
        <a:graphic>
          <a:graphicData uri="http://schemas.openxmlformats.org/drawingml/2006/table">
            <a:tbl>
              <a:tblPr bandRow="1" firstCol="1" firstRow="1">
                <a:noFill/>
                <a:tableStyleId>{58F1D531-F9AA-4DBD-B3DF-C18A99709166}</a:tableStyleId>
              </a:tblPr>
              <a:tblGrid>
                <a:gridCol w="1476650"/>
                <a:gridCol w="3414425"/>
                <a:gridCol w="1720275"/>
                <a:gridCol w="1582125"/>
              </a:tblGrid>
              <a:tr h="156700">
                <a:tc>
                  <a:txBody>
                    <a:bodyPr/>
                    <a:lstStyle/>
                    <a:p>
                      <a:pPr indent="0" lvl="0" marL="457200" marR="0" rtl="0" algn="ctr">
                        <a:lnSpc>
                          <a:spcPct val="107000"/>
                        </a:lnSpc>
                        <a:spcBef>
                          <a:spcPts val="0"/>
                        </a:spcBef>
                        <a:spcAft>
                          <a:spcPts val="0"/>
                        </a:spcAft>
                        <a:buNone/>
                      </a:pPr>
                      <a:r>
                        <a:rPr lang="es-CO" sz="900" u="none" cap="none" strike="noStrike"/>
                        <a:t>Código</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Descripción</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Actores</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Prioridad</a:t>
                      </a:r>
                      <a:endParaRPr sz="900" u="none" cap="none" strike="noStrike">
                        <a:latin typeface="Calibri"/>
                        <a:ea typeface="Calibri"/>
                        <a:cs typeface="Calibri"/>
                        <a:sym typeface="Calibri"/>
                      </a:endParaRPr>
                    </a:p>
                  </a:txBody>
                  <a:tcPr marT="0" marB="0" marR="29500" marL="29500"/>
                </a:tc>
              </a:tr>
              <a:tr h="235025">
                <a:tc>
                  <a:txBody>
                    <a:bodyPr/>
                    <a:lstStyle/>
                    <a:p>
                      <a:pPr indent="0" lvl="0" marL="457200" marR="0" rtl="0" algn="ctr">
                        <a:lnSpc>
                          <a:spcPct val="107000"/>
                        </a:lnSpc>
                        <a:spcBef>
                          <a:spcPts val="0"/>
                        </a:spcBef>
                        <a:spcAft>
                          <a:spcPts val="0"/>
                        </a:spcAft>
                        <a:buNone/>
                      </a:pPr>
                      <a:r>
                        <a:rPr lang="es-CO" sz="900" u="none" cap="none" strike="noStrike"/>
                        <a:t>RF001</a:t>
                      </a:r>
                      <a:endParaRPr sz="900" u="none" cap="none" strike="noStrike">
                        <a:latin typeface="Calibri"/>
                        <a:ea typeface="Calibri"/>
                        <a:cs typeface="Calibri"/>
                        <a:sym typeface="Calibri"/>
                      </a:endParaRPr>
                    </a:p>
                  </a:txBody>
                  <a:tcPr marT="0" marB="0" marR="29500" marL="29500"/>
                </a:tc>
                <a:tc>
                  <a:txBody>
                    <a:bodyPr/>
                    <a:lstStyle/>
                    <a:p>
                      <a:pPr indent="0" lvl="0" marL="457200" marR="0" rtl="0" algn="just">
                        <a:lnSpc>
                          <a:spcPct val="107000"/>
                        </a:lnSpc>
                        <a:spcBef>
                          <a:spcPts val="0"/>
                        </a:spcBef>
                        <a:spcAft>
                          <a:spcPts val="0"/>
                        </a:spcAft>
                        <a:buNone/>
                      </a:pPr>
                      <a:r>
                        <a:rPr lang="es-CO" sz="900" u="none" cap="none" strike="noStrike"/>
                        <a:t>El usuario podrá registrarse en el sistema.</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Usuario / Administrador</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29500" marL="29500"/>
                </a:tc>
              </a:tr>
              <a:tr h="235025">
                <a:tc>
                  <a:txBody>
                    <a:bodyPr/>
                    <a:lstStyle/>
                    <a:p>
                      <a:pPr indent="0" lvl="0" marL="457200" marR="0" rtl="0" algn="ctr">
                        <a:lnSpc>
                          <a:spcPct val="107000"/>
                        </a:lnSpc>
                        <a:spcBef>
                          <a:spcPts val="0"/>
                        </a:spcBef>
                        <a:spcAft>
                          <a:spcPts val="0"/>
                        </a:spcAft>
                        <a:buNone/>
                      </a:pPr>
                      <a:r>
                        <a:rPr lang="es-CO" sz="900" u="none" cap="none" strike="noStrike"/>
                        <a:t>RF002</a:t>
                      </a:r>
                      <a:endParaRPr sz="900" u="none" cap="none" strike="noStrike">
                        <a:latin typeface="Calibri"/>
                        <a:ea typeface="Calibri"/>
                        <a:cs typeface="Calibri"/>
                        <a:sym typeface="Calibri"/>
                      </a:endParaRPr>
                    </a:p>
                  </a:txBody>
                  <a:tcPr marT="0" marB="0" marR="29500" marL="29500"/>
                </a:tc>
                <a:tc>
                  <a:txBody>
                    <a:bodyPr/>
                    <a:lstStyle/>
                    <a:p>
                      <a:pPr indent="0" lvl="0" marL="457200" marR="0" rtl="0" algn="just">
                        <a:lnSpc>
                          <a:spcPct val="107000"/>
                        </a:lnSpc>
                        <a:spcBef>
                          <a:spcPts val="0"/>
                        </a:spcBef>
                        <a:spcAft>
                          <a:spcPts val="0"/>
                        </a:spcAft>
                        <a:buNone/>
                      </a:pPr>
                      <a:r>
                        <a:rPr lang="es-CO" sz="900" u="none" cap="none" strike="noStrike"/>
                        <a:t>El usuario podrá iniciar sesión.</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Usuario / Administrador</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29500" marL="29500"/>
                </a:tc>
              </a:tr>
              <a:tr h="291500">
                <a:tc>
                  <a:txBody>
                    <a:bodyPr/>
                    <a:lstStyle/>
                    <a:p>
                      <a:pPr indent="0" lvl="0" marL="457200" marR="0" rtl="0" algn="ctr">
                        <a:lnSpc>
                          <a:spcPct val="107000"/>
                        </a:lnSpc>
                        <a:spcBef>
                          <a:spcPts val="0"/>
                        </a:spcBef>
                        <a:spcAft>
                          <a:spcPts val="0"/>
                        </a:spcAft>
                        <a:buNone/>
                      </a:pPr>
                      <a:r>
                        <a:rPr lang="es-CO" sz="900" u="none" cap="none" strike="noStrike"/>
                        <a:t>RF003</a:t>
                      </a:r>
                      <a:endParaRPr sz="900" u="none" cap="none" strike="noStrike">
                        <a:latin typeface="Calibri"/>
                        <a:ea typeface="Calibri"/>
                        <a:cs typeface="Calibri"/>
                        <a:sym typeface="Calibri"/>
                      </a:endParaRPr>
                    </a:p>
                  </a:txBody>
                  <a:tcPr marT="0" marB="0" marR="29500" marL="29500"/>
                </a:tc>
                <a:tc>
                  <a:txBody>
                    <a:bodyPr/>
                    <a:lstStyle/>
                    <a:p>
                      <a:pPr indent="0" lvl="0" marL="457200" marR="0" rtl="0" algn="just">
                        <a:lnSpc>
                          <a:spcPct val="107000"/>
                        </a:lnSpc>
                        <a:spcBef>
                          <a:spcPts val="0"/>
                        </a:spcBef>
                        <a:spcAft>
                          <a:spcPts val="0"/>
                        </a:spcAft>
                        <a:buNone/>
                      </a:pPr>
                      <a:r>
                        <a:rPr lang="es-CO" sz="900" u="none" cap="none" strike="noStrike"/>
                        <a:t>El sistema debe permitir restablecer contraseña en caso de olvidarla.</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Usuario / Administrador</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Media</a:t>
                      </a:r>
                      <a:endParaRPr sz="900" u="none" cap="none" strike="noStrike">
                        <a:latin typeface="Calibri"/>
                        <a:ea typeface="Calibri"/>
                        <a:cs typeface="Calibri"/>
                        <a:sym typeface="Calibri"/>
                      </a:endParaRPr>
                    </a:p>
                  </a:txBody>
                  <a:tcPr marT="0" marB="0" marR="29500" marL="29500"/>
                </a:tc>
              </a:tr>
              <a:tr h="391725">
                <a:tc>
                  <a:txBody>
                    <a:bodyPr/>
                    <a:lstStyle/>
                    <a:p>
                      <a:pPr indent="0" lvl="0" marL="457200" marR="0" rtl="0" algn="ctr">
                        <a:lnSpc>
                          <a:spcPct val="107000"/>
                        </a:lnSpc>
                        <a:spcBef>
                          <a:spcPts val="0"/>
                        </a:spcBef>
                        <a:spcAft>
                          <a:spcPts val="0"/>
                        </a:spcAft>
                        <a:buNone/>
                      </a:pPr>
                      <a:r>
                        <a:rPr lang="es-CO" sz="900" u="none" cap="none" strike="noStrike"/>
                        <a:t>RF004</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just">
                        <a:lnSpc>
                          <a:spcPct val="107000"/>
                        </a:lnSpc>
                        <a:spcBef>
                          <a:spcPts val="0"/>
                        </a:spcBef>
                        <a:spcAft>
                          <a:spcPts val="0"/>
                        </a:spcAft>
                        <a:buNone/>
                      </a:pPr>
                      <a:r>
                        <a:rPr lang="es-CO" sz="900" u="none" cap="none" strike="noStrike"/>
                        <a:t>El sistema permitirá manejar un registro de productos, cada ítem debe tener su nombre, unidad de medida y descripción.</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Administrador</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29500" marL="29500">
                    <a:solidFill>
                      <a:srgbClr val="E69138"/>
                    </a:solidFill>
                  </a:tcPr>
                </a:tc>
              </a:tr>
              <a:tr h="291500">
                <a:tc>
                  <a:txBody>
                    <a:bodyPr/>
                    <a:lstStyle/>
                    <a:p>
                      <a:pPr indent="0" lvl="0" marL="457200" marR="0" rtl="0" algn="ctr">
                        <a:lnSpc>
                          <a:spcPct val="107000"/>
                        </a:lnSpc>
                        <a:spcBef>
                          <a:spcPts val="0"/>
                        </a:spcBef>
                        <a:spcAft>
                          <a:spcPts val="0"/>
                        </a:spcAft>
                        <a:buNone/>
                      </a:pPr>
                      <a:r>
                        <a:rPr lang="es-CO" sz="900" u="none" cap="none" strike="noStrike"/>
                        <a:t>RF005</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just">
                        <a:lnSpc>
                          <a:spcPct val="107000"/>
                        </a:lnSpc>
                        <a:spcBef>
                          <a:spcPts val="0"/>
                        </a:spcBef>
                        <a:spcAft>
                          <a:spcPts val="0"/>
                        </a:spcAft>
                        <a:buNone/>
                      </a:pPr>
                      <a:r>
                        <a:rPr lang="es-CO" sz="900" u="none" cap="none" strike="noStrike"/>
                        <a:t>El sistema debe permitir crear los productos que se puedan alojar en la web.</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Administrador</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29500" marL="29500">
                    <a:solidFill>
                      <a:srgbClr val="E69138"/>
                    </a:solidFill>
                  </a:tcPr>
                </a:tc>
              </a:tr>
              <a:tr h="291500">
                <a:tc>
                  <a:txBody>
                    <a:bodyPr/>
                    <a:lstStyle/>
                    <a:p>
                      <a:pPr indent="0" lvl="0" marL="457200" marR="0" rtl="0" algn="ctr">
                        <a:lnSpc>
                          <a:spcPct val="107000"/>
                        </a:lnSpc>
                        <a:spcBef>
                          <a:spcPts val="0"/>
                        </a:spcBef>
                        <a:spcAft>
                          <a:spcPts val="0"/>
                        </a:spcAft>
                        <a:buNone/>
                      </a:pPr>
                      <a:r>
                        <a:rPr lang="es-CO" sz="900" u="none" cap="none" strike="noStrike"/>
                        <a:t>RF006</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just">
                        <a:lnSpc>
                          <a:spcPct val="107000"/>
                        </a:lnSpc>
                        <a:spcBef>
                          <a:spcPts val="0"/>
                        </a:spcBef>
                        <a:spcAft>
                          <a:spcPts val="0"/>
                        </a:spcAft>
                        <a:buNone/>
                      </a:pPr>
                      <a:r>
                        <a:rPr lang="es-CO" sz="900" u="none" cap="none" strike="noStrike"/>
                        <a:t>El sistema debe permitir actualizar los productos que se alojan en la web.</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Administrador</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29500" marL="29500">
                    <a:solidFill>
                      <a:srgbClr val="E69138"/>
                    </a:solidFill>
                  </a:tcPr>
                </a:tc>
              </a:tr>
              <a:tr h="291500">
                <a:tc>
                  <a:txBody>
                    <a:bodyPr/>
                    <a:lstStyle/>
                    <a:p>
                      <a:pPr indent="0" lvl="0" marL="457200" marR="0" rtl="0" algn="ctr">
                        <a:lnSpc>
                          <a:spcPct val="107000"/>
                        </a:lnSpc>
                        <a:spcBef>
                          <a:spcPts val="0"/>
                        </a:spcBef>
                        <a:spcAft>
                          <a:spcPts val="0"/>
                        </a:spcAft>
                        <a:buNone/>
                      </a:pPr>
                      <a:r>
                        <a:rPr lang="es-CO" sz="900" u="none" cap="none" strike="noStrike"/>
                        <a:t>RF007</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just">
                        <a:lnSpc>
                          <a:spcPct val="107000"/>
                        </a:lnSpc>
                        <a:spcBef>
                          <a:spcPts val="0"/>
                        </a:spcBef>
                        <a:spcAft>
                          <a:spcPts val="0"/>
                        </a:spcAft>
                        <a:buNone/>
                      </a:pPr>
                      <a:r>
                        <a:rPr lang="es-CO" sz="900" u="none" cap="none" strike="noStrike"/>
                        <a:t>El sistema permite eliminar o borrar los productos que se alojan en la web.</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Administrador</a:t>
                      </a:r>
                      <a:endParaRPr sz="900" u="none" cap="none" strike="noStrike">
                        <a:latin typeface="Calibri"/>
                        <a:ea typeface="Calibri"/>
                        <a:cs typeface="Calibri"/>
                        <a:sym typeface="Calibri"/>
                      </a:endParaRPr>
                    </a:p>
                  </a:txBody>
                  <a:tcPr marT="0" marB="0" marR="29500" marL="29500">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29500" marL="29500">
                    <a:solidFill>
                      <a:srgbClr val="E69138"/>
                    </a:solidFill>
                  </a:tcPr>
                </a:tc>
              </a:tr>
              <a:tr h="440550">
                <a:tc>
                  <a:txBody>
                    <a:bodyPr/>
                    <a:lstStyle/>
                    <a:p>
                      <a:pPr indent="0" lvl="0" marL="457200" marR="0" rtl="0" algn="ctr">
                        <a:lnSpc>
                          <a:spcPct val="107000"/>
                        </a:lnSpc>
                        <a:spcBef>
                          <a:spcPts val="0"/>
                        </a:spcBef>
                        <a:spcAft>
                          <a:spcPts val="0"/>
                        </a:spcAft>
                        <a:buNone/>
                      </a:pPr>
                      <a:r>
                        <a:rPr lang="es-CO" sz="900" u="none" cap="none" strike="noStrike"/>
                        <a:t>RF008</a:t>
                      </a:r>
                      <a:endParaRPr sz="900" u="none" cap="none" strike="noStrike">
                        <a:latin typeface="Calibri"/>
                        <a:ea typeface="Calibri"/>
                        <a:cs typeface="Calibri"/>
                        <a:sym typeface="Calibri"/>
                      </a:endParaRPr>
                    </a:p>
                  </a:txBody>
                  <a:tcPr marT="0" marB="0" marR="29500" marL="29500"/>
                </a:tc>
                <a:tc>
                  <a:txBody>
                    <a:bodyPr/>
                    <a:lstStyle/>
                    <a:p>
                      <a:pPr indent="0" lvl="0" marL="457200" marR="0" rtl="0" algn="just">
                        <a:lnSpc>
                          <a:spcPct val="107000"/>
                        </a:lnSpc>
                        <a:spcBef>
                          <a:spcPts val="0"/>
                        </a:spcBef>
                        <a:spcAft>
                          <a:spcPts val="0"/>
                        </a:spcAft>
                        <a:buNone/>
                      </a:pPr>
                      <a:r>
                        <a:rPr lang="es-CO" sz="900" u="none" cap="none" strike="noStrike"/>
                        <a:t>El usuario podrá ingresar y visualizar a detalle cada producto alojado en la web con su respectiva información detallada del producto.</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Usuario</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29500" marL="29500"/>
                </a:tc>
              </a:tr>
              <a:tr h="291500">
                <a:tc>
                  <a:txBody>
                    <a:bodyPr/>
                    <a:lstStyle/>
                    <a:p>
                      <a:pPr indent="0" lvl="0" marL="457200" marR="0" rtl="0" algn="ctr">
                        <a:lnSpc>
                          <a:spcPct val="107000"/>
                        </a:lnSpc>
                        <a:spcBef>
                          <a:spcPts val="0"/>
                        </a:spcBef>
                        <a:spcAft>
                          <a:spcPts val="0"/>
                        </a:spcAft>
                        <a:buNone/>
                      </a:pPr>
                      <a:r>
                        <a:rPr lang="es-CO" sz="900" u="none" cap="none" strike="noStrike"/>
                        <a:t>RF009</a:t>
                      </a:r>
                      <a:endParaRPr sz="900" u="none" cap="none" strike="noStrike">
                        <a:latin typeface="Calibri"/>
                        <a:ea typeface="Calibri"/>
                        <a:cs typeface="Calibri"/>
                        <a:sym typeface="Calibri"/>
                      </a:endParaRPr>
                    </a:p>
                  </a:txBody>
                  <a:tcPr marT="0" marB="0" marR="29500" marL="29500"/>
                </a:tc>
                <a:tc>
                  <a:txBody>
                    <a:bodyPr/>
                    <a:lstStyle/>
                    <a:p>
                      <a:pPr indent="0" lvl="0" marL="457200" marR="0" rtl="0" algn="just">
                        <a:lnSpc>
                          <a:spcPct val="107000"/>
                        </a:lnSpc>
                        <a:spcBef>
                          <a:spcPts val="0"/>
                        </a:spcBef>
                        <a:spcAft>
                          <a:spcPts val="0"/>
                        </a:spcAft>
                        <a:buNone/>
                      </a:pPr>
                      <a:r>
                        <a:rPr lang="es-CO" sz="900" u="none" cap="none" strike="noStrike"/>
                        <a:t>El sistema debe permitir al usuario buscar productos por filtros de búsqueda.</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Usuario</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Media</a:t>
                      </a:r>
                      <a:endParaRPr sz="900" u="none" cap="none" strike="noStrike">
                        <a:latin typeface="Calibri"/>
                        <a:ea typeface="Calibri"/>
                        <a:cs typeface="Calibri"/>
                        <a:sym typeface="Calibri"/>
                      </a:endParaRPr>
                    </a:p>
                  </a:txBody>
                  <a:tcPr marT="0" marB="0" marR="29500" marL="29500"/>
                </a:tc>
              </a:tr>
              <a:tr h="291500">
                <a:tc>
                  <a:txBody>
                    <a:bodyPr/>
                    <a:lstStyle/>
                    <a:p>
                      <a:pPr indent="0" lvl="0" marL="457200" marR="0" rtl="0" algn="ctr">
                        <a:lnSpc>
                          <a:spcPct val="107000"/>
                        </a:lnSpc>
                        <a:spcBef>
                          <a:spcPts val="0"/>
                        </a:spcBef>
                        <a:spcAft>
                          <a:spcPts val="0"/>
                        </a:spcAft>
                        <a:buNone/>
                      </a:pPr>
                      <a:r>
                        <a:rPr lang="es-CO" sz="900" u="none" cap="none" strike="noStrike"/>
                        <a:t>RF010</a:t>
                      </a:r>
                      <a:endParaRPr sz="900" u="none" cap="none" strike="noStrike">
                        <a:latin typeface="Calibri"/>
                        <a:ea typeface="Calibri"/>
                        <a:cs typeface="Calibri"/>
                        <a:sym typeface="Calibri"/>
                      </a:endParaRPr>
                    </a:p>
                  </a:txBody>
                  <a:tcPr marT="0" marB="0" marR="29500" marL="29500"/>
                </a:tc>
                <a:tc>
                  <a:txBody>
                    <a:bodyPr/>
                    <a:lstStyle/>
                    <a:p>
                      <a:pPr indent="0" lvl="0" marL="457200" marR="0" rtl="0" algn="just">
                        <a:lnSpc>
                          <a:spcPct val="107000"/>
                        </a:lnSpc>
                        <a:spcBef>
                          <a:spcPts val="0"/>
                        </a:spcBef>
                        <a:spcAft>
                          <a:spcPts val="0"/>
                        </a:spcAft>
                        <a:buNone/>
                      </a:pPr>
                      <a:r>
                        <a:rPr lang="es-CO" sz="900" u="none" cap="none" strike="noStrike"/>
                        <a:t>El usuario podrá realizar compras de los productos exhibidos en la web.</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Usuario</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29500" marL="29500"/>
                </a:tc>
              </a:tr>
              <a:tr h="313375">
                <a:tc>
                  <a:txBody>
                    <a:bodyPr/>
                    <a:lstStyle/>
                    <a:p>
                      <a:pPr indent="0" lvl="0" marL="457200" marR="0" rtl="0" algn="ctr">
                        <a:lnSpc>
                          <a:spcPct val="107000"/>
                        </a:lnSpc>
                        <a:spcBef>
                          <a:spcPts val="0"/>
                        </a:spcBef>
                        <a:spcAft>
                          <a:spcPts val="0"/>
                        </a:spcAft>
                        <a:buNone/>
                      </a:pPr>
                      <a:r>
                        <a:rPr lang="es-CO" sz="900" u="none" cap="none" strike="noStrike"/>
                        <a:t>RF011</a:t>
                      </a:r>
                      <a:endParaRPr sz="900" u="none" cap="none" strike="noStrike">
                        <a:latin typeface="Calibri"/>
                        <a:ea typeface="Calibri"/>
                        <a:cs typeface="Calibri"/>
                        <a:sym typeface="Calibri"/>
                      </a:endParaRPr>
                    </a:p>
                  </a:txBody>
                  <a:tcPr marT="0" marB="0" marR="29500" marL="29500"/>
                </a:tc>
                <a:tc>
                  <a:txBody>
                    <a:bodyPr/>
                    <a:lstStyle/>
                    <a:p>
                      <a:pPr indent="0" lvl="0" marL="457200" marR="0" rtl="0" algn="just">
                        <a:lnSpc>
                          <a:spcPct val="107000"/>
                        </a:lnSpc>
                        <a:spcBef>
                          <a:spcPts val="0"/>
                        </a:spcBef>
                        <a:spcAft>
                          <a:spcPts val="0"/>
                        </a:spcAft>
                        <a:buNone/>
                      </a:pPr>
                      <a:r>
                        <a:rPr lang="es-CO" sz="900" u="none" cap="none" strike="noStrike"/>
                        <a:t>El usuario podrá seleccionar los productos de su agrado y alojarlos en una lista de favoritos.</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Usuario</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Baja</a:t>
                      </a:r>
                      <a:endParaRPr sz="900" u="none" cap="none" strike="noStrike">
                        <a:latin typeface="Calibri"/>
                        <a:ea typeface="Calibri"/>
                        <a:cs typeface="Calibri"/>
                        <a:sym typeface="Calibri"/>
                      </a:endParaRPr>
                    </a:p>
                  </a:txBody>
                  <a:tcPr marT="0" marB="0" marR="29500" marL="29500"/>
                </a:tc>
              </a:tr>
              <a:tr h="313375">
                <a:tc>
                  <a:txBody>
                    <a:bodyPr/>
                    <a:lstStyle/>
                    <a:p>
                      <a:pPr indent="0" lvl="0" marL="457200" marR="0" rtl="0" algn="ctr">
                        <a:lnSpc>
                          <a:spcPct val="107000"/>
                        </a:lnSpc>
                        <a:spcBef>
                          <a:spcPts val="0"/>
                        </a:spcBef>
                        <a:spcAft>
                          <a:spcPts val="0"/>
                        </a:spcAft>
                        <a:buNone/>
                      </a:pPr>
                      <a:r>
                        <a:rPr lang="es-CO" sz="900" u="none" cap="none" strike="noStrike"/>
                        <a:t>RF012</a:t>
                      </a:r>
                      <a:endParaRPr sz="900" u="none" cap="none" strike="noStrike">
                        <a:latin typeface="Calibri"/>
                        <a:ea typeface="Calibri"/>
                        <a:cs typeface="Calibri"/>
                        <a:sym typeface="Calibri"/>
                      </a:endParaRPr>
                    </a:p>
                  </a:txBody>
                  <a:tcPr marT="0" marB="0" marR="29500" marL="29500"/>
                </a:tc>
                <a:tc>
                  <a:txBody>
                    <a:bodyPr/>
                    <a:lstStyle/>
                    <a:p>
                      <a:pPr indent="0" lvl="0" marL="457200" marR="0" rtl="0" algn="just">
                        <a:lnSpc>
                          <a:spcPct val="107000"/>
                        </a:lnSpc>
                        <a:spcBef>
                          <a:spcPts val="0"/>
                        </a:spcBef>
                        <a:spcAft>
                          <a:spcPts val="0"/>
                        </a:spcAft>
                        <a:buNone/>
                      </a:pPr>
                      <a:r>
                        <a:rPr lang="es-CO" sz="900" u="none" cap="none" strike="noStrike"/>
                        <a:t>El usuario tendrá la opción de modificar las especificaciones del producto que desea adquirir.</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Usuario</a:t>
                      </a:r>
                      <a:endParaRPr sz="900" u="none" cap="none" strike="noStrike">
                        <a:latin typeface="Calibri"/>
                        <a:ea typeface="Calibri"/>
                        <a:cs typeface="Calibri"/>
                        <a:sym typeface="Calibri"/>
                      </a:endParaRPr>
                    </a:p>
                  </a:txBody>
                  <a:tcPr marT="0" marB="0" marR="29500" marL="29500"/>
                </a:tc>
                <a:tc>
                  <a:txBody>
                    <a:bodyPr/>
                    <a:lstStyle/>
                    <a:p>
                      <a:pPr indent="0" lvl="0" marL="457200" marR="0" rtl="0" algn="ctr">
                        <a:lnSpc>
                          <a:spcPct val="107000"/>
                        </a:lnSpc>
                        <a:spcBef>
                          <a:spcPts val="0"/>
                        </a:spcBef>
                        <a:spcAft>
                          <a:spcPts val="0"/>
                        </a:spcAft>
                        <a:buNone/>
                      </a:pPr>
                      <a:r>
                        <a:rPr lang="es-CO" sz="900" u="none" cap="none" strike="noStrike"/>
                        <a:t>Media</a:t>
                      </a:r>
                      <a:endParaRPr sz="900" u="none" cap="none" strike="noStrike">
                        <a:latin typeface="Calibri"/>
                        <a:ea typeface="Calibri"/>
                        <a:cs typeface="Calibri"/>
                        <a:sym typeface="Calibri"/>
                      </a:endParaRPr>
                    </a:p>
                  </a:txBody>
                  <a:tcPr marT="0" marB="0" marR="29500" marL="29500"/>
                </a:tc>
              </a:tr>
            </a:tbl>
          </a:graphicData>
        </a:graphic>
      </p:graphicFrame>
      <p:sp>
        <p:nvSpPr>
          <p:cNvPr id="162" name="Google Shape;162;p26"/>
          <p:cNvSpPr/>
          <p:nvPr/>
        </p:nvSpPr>
        <p:spPr>
          <a:xfrm>
            <a:off x="1163638" y="1025591"/>
            <a:ext cx="12628555"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9"/>
          <p:cNvSpPr txBox="1"/>
          <p:nvPr/>
        </p:nvSpPr>
        <p:spPr>
          <a:xfrm>
            <a:off x="428016" y="252918"/>
            <a:ext cx="478677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graphicFrame>
        <p:nvGraphicFramePr>
          <p:cNvPr id="168" name="Google Shape;168;p49"/>
          <p:cNvGraphicFramePr/>
          <p:nvPr/>
        </p:nvGraphicFramePr>
        <p:xfrm>
          <a:off x="428015" y="1095118"/>
          <a:ext cx="3000000" cy="3000000"/>
        </p:xfrm>
        <a:graphic>
          <a:graphicData uri="http://schemas.openxmlformats.org/drawingml/2006/table">
            <a:tbl>
              <a:tblPr bandRow="1" firstCol="1" firstRow="1">
                <a:noFill/>
                <a:tableStyleId>{58F1D531-F9AA-4DBD-B3DF-C18A99709166}</a:tableStyleId>
              </a:tblPr>
              <a:tblGrid>
                <a:gridCol w="1504550"/>
                <a:gridCol w="3343825"/>
                <a:gridCol w="2154100"/>
                <a:gridCol w="1348575"/>
              </a:tblGrid>
              <a:tr h="262225">
                <a:tc>
                  <a:txBody>
                    <a:bodyPr/>
                    <a:lstStyle/>
                    <a:p>
                      <a:pPr indent="0" lvl="0" marL="457200" marR="0" rtl="0" algn="ctr">
                        <a:lnSpc>
                          <a:spcPct val="107000"/>
                        </a:lnSpc>
                        <a:spcBef>
                          <a:spcPts val="0"/>
                        </a:spcBef>
                        <a:spcAft>
                          <a:spcPts val="0"/>
                        </a:spcAft>
                        <a:buNone/>
                      </a:pPr>
                      <a:r>
                        <a:rPr lang="es-CO" sz="850" u="none" cap="none" strike="noStrike"/>
                        <a:t>RF023</a:t>
                      </a:r>
                      <a:endParaRPr sz="850" u="none" cap="none" strike="noStrike">
                        <a:latin typeface="Calibri"/>
                        <a:ea typeface="Calibri"/>
                        <a:cs typeface="Calibri"/>
                        <a:sym typeface="Calibri"/>
                      </a:endParaRPr>
                    </a:p>
                  </a:txBody>
                  <a:tcPr marT="0" marB="0" marR="28825" marL="28825"/>
                </a:tc>
                <a:tc>
                  <a:txBody>
                    <a:bodyPr/>
                    <a:lstStyle/>
                    <a:p>
                      <a:pPr indent="0" lvl="0" marL="0" marR="0" rtl="0" algn="just">
                        <a:lnSpc>
                          <a:spcPct val="107000"/>
                        </a:lnSpc>
                        <a:spcBef>
                          <a:spcPts val="0"/>
                        </a:spcBef>
                        <a:spcAft>
                          <a:spcPts val="0"/>
                        </a:spcAft>
                        <a:buNone/>
                      </a:pPr>
                      <a:r>
                        <a:rPr lang="es-CO" sz="850" u="none" cap="none" strike="noStrike"/>
                        <a:t>El usuario debe </a:t>
                      </a:r>
                      <a:r>
                        <a:rPr lang="es-CO" sz="850"/>
                        <a:t>registrarse</a:t>
                      </a:r>
                      <a:r>
                        <a:rPr lang="es-CO" sz="850" u="none" cap="none" strike="noStrike"/>
                        <a:t> en el sistema de información. </a:t>
                      </a:r>
                      <a:endParaRPr/>
                    </a:p>
                    <a:p>
                      <a:pPr indent="0" lvl="0" marL="0" marR="0" rtl="0" algn="just">
                        <a:lnSpc>
                          <a:spcPct val="107000"/>
                        </a:lnSpc>
                        <a:spcBef>
                          <a:spcPts val="0"/>
                        </a:spcBef>
                        <a:spcAft>
                          <a:spcPts val="0"/>
                        </a:spcAft>
                        <a:buNone/>
                      </a:pPr>
                      <a:r>
                        <a:rPr lang="es-CO" sz="850" u="none" cap="none" strike="noStrike"/>
                        <a:t> </a:t>
                      </a:r>
                      <a:endParaRPr sz="850" u="none" cap="none" strike="noStrike">
                        <a:latin typeface="Calibri"/>
                        <a:ea typeface="Calibri"/>
                        <a:cs typeface="Calibri"/>
                        <a:sym typeface="Calibri"/>
                      </a:endParaRPr>
                    </a:p>
                  </a:txBody>
                  <a:tcPr marT="0" marB="0" marR="28825" marL="28825"/>
                </a:tc>
                <a:tc>
                  <a:txBody>
                    <a:bodyPr/>
                    <a:lstStyle/>
                    <a:p>
                      <a:pPr indent="0" lvl="0" marL="0" marR="0" rtl="0" algn="ctr">
                        <a:lnSpc>
                          <a:spcPct val="107000"/>
                        </a:lnSpc>
                        <a:spcBef>
                          <a:spcPts val="0"/>
                        </a:spcBef>
                        <a:spcAft>
                          <a:spcPts val="0"/>
                        </a:spcAft>
                        <a:buNone/>
                      </a:pPr>
                      <a:r>
                        <a:rPr lang="es-CO" sz="850" u="none" cap="none" strike="noStrike"/>
                        <a:t>Administrador / Cajera</a:t>
                      </a:r>
                      <a:endParaRPr/>
                    </a:p>
                    <a:p>
                      <a:pPr indent="0" lvl="0" marL="457200" marR="0" rtl="0" algn="ctr">
                        <a:lnSpc>
                          <a:spcPct val="107000"/>
                        </a:lnSpc>
                        <a:spcBef>
                          <a:spcPts val="0"/>
                        </a:spcBef>
                        <a:spcAft>
                          <a:spcPts val="0"/>
                        </a:spcAft>
                        <a:buNone/>
                      </a:pPr>
                      <a:r>
                        <a:rPr lang="es-CO" sz="850" u="none" cap="none" strike="noStrike"/>
                        <a:t> </a:t>
                      </a:r>
                      <a:endParaRPr sz="850" u="none" cap="none" strike="noStrike">
                        <a:latin typeface="Calibri"/>
                        <a:ea typeface="Calibri"/>
                        <a:cs typeface="Calibri"/>
                        <a:sym typeface="Calibri"/>
                      </a:endParaRPr>
                    </a:p>
                  </a:txBody>
                  <a:tcPr marT="0" marB="0" marR="28825" marL="28825"/>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tc>
              </a:tr>
              <a:tr h="262225">
                <a:tc>
                  <a:txBody>
                    <a:bodyPr/>
                    <a:lstStyle/>
                    <a:p>
                      <a:pPr indent="0" lvl="0" marL="457200" marR="0" rtl="0" algn="ctr">
                        <a:lnSpc>
                          <a:spcPct val="107000"/>
                        </a:lnSpc>
                        <a:spcBef>
                          <a:spcPts val="0"/>
                        </a:spcBef>
                        <a:spcAft>
                          <a:spcPts val="0"/>
                        </a:spcAft>
                        <a:buNone/>
                      </a:pPr>
                      <a:r>
                        <a:rPr lang="es-CO" sz="850" u="none" cap="none" strike="noStrike"/>
                        <a:t>RF024</a:t>
                      </a:r>
                      <a:endParaRPr sz="850" u="none" cap="none" strike="noStrike">
                        <a:latin typeface="Calibri"/>
                        <a:ea typeface="Calibri"/>
                        <a:cs typeface="Calibri"/>
                        <a:sym typeface="Calibri"/>
                      </a:endParaRPr>
                    </a:p>
                  </a:txBody>
                  <a:tcPr marT="0" marB="0" marR="28825" marL="28825"/>
                </a:tc>
                <a:tc>
                  <a:txBody>
                    <a:bodyPr/>
                    <a:lstStyle/>
                    <a:p>
                      <a:pPr indent="0" lvl="0" marL="0" marR="0" rtl="0" algn="just">
                        <a:lnSpc>
                          <a:spcPct val="107000"/>
                        </a:lnSpc>
                        <a:spcBef>
                          <a:spcPts val="0"/>
                        </a:spcBef>
                        <a:spcAft>
                          <a:spcPts val="0"/>
                        </a:spcAft>
                        <a:buNone/>
                      </a:pPr>
                      <a:r>
                        <a:rPr lang="es-CO" sz="850" u="none" cap="none" strike="noStrike"/>
                        <a:t>El usuario debe </a:t>
                      </a:r>
                      <a:r>
                        <a:rPr lang="es-CO" sz="850"/>
                        <a:t>iniciar</a:t>
                      </a:r>
                      <a:r>
                        <a:rPr lang="es-CO" sz="850" u="none" cap="none" strike="noStrike"/>
                        <a:t> sesión en el sistema. </a:t>
                      </a:r>
                      <a:endParaRPr/>
                    </a:p>
                    <a:p>
                      <a:pPr indent="0" lvl="0" marL="0" marR="0" rtl="0" algn="just">
                        <a:lnSpc>
                          <a:spcPct val="107000"/>
                        </a:lnSpc>
                        <a:spcBef>
                          <a:spcPts val="0"/>
                        </a:spcBef>
                        <a:spcAft>
                          <a:spcPts val="0"/>
                        </a:spcAft>
                        <a:buNone/>
                      </a:pPr>
                      <a:r>
                        <a:rPr lang="es-CO" sz="850" u="none" cap="none" strike="noStrike"/>
                        <a:t> </a:t>
                      </a:r>
                      <a:endParaRPr sz="850" u="none" cap="none" strike="noStrike">
                        <a:latin typeface="Calibri"/>
                        <a:ea typeface="Calibri"/>
                        <a:cs typeface="Calibri"/>
                        <a:sym typeface="Calibri"/>
                      </a:endParaRPr>
                    </a:p>
                  </a:txBody>
                  <a:tcPr marT="0" marB="0" marR="28825" marL="28825"/>
                </a:tc>
                <a:tc>
                  <a:txBody>
                    <a:bodyPr/>
                    <a:lstStyle/>
                    <a:p>
                      <a:pPr indent="0" lvl="0" marL="0" marR="0" rtl="0" algn="ctr">
                        <a:lnSpc>
                          <a:spcPct val="107000"/>
                        </a:lnSpc>
                        <a:spcBef>
                          <a:spcPts val="0"/>
                        </a:spcBef>
                        <a:spcAft>
                          <a:spcPts val="0"/>
                        </a:spcAft>
                        <a:buNone/>
                      </a:pPr>
                      <a:r>
                        <a:rPr lang="es-CO" sz="850" u="none" cap="none" strike="noStrike"/>
                        <a:t>Administrador/ Cajera</a:t>
                      </a:r>
                      <a:endParaRPr sz="850" u="none" cap="none" strike="noStrike">
                        <a:latin typeface="Calibri"/>
                        <a:ea typeface="Calibri"/>
                        <a:cs typeface="Calibri"/>
                        <a:sym typeface="Calibri"/>
                      </a:endParaRPr>
                    </a:p>
                  </a:txBody>
                  <a:tcPr marT="0" marB="0" marR="28825" marL="28825"/>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tc>
              </a:tr>
              <a:tr h="228725">
                <a:tc>
                  <a:txBody>
                    <a:bodyPr/>
                    <a:lstStyle/>
                    <a:p>
                      <a:pPr indent="0" lvl="0" marL="457200" marR="0" rtl="0" algn="ctr">
                        <a:lnSpc>
                          <a:spcPct val="107000"/>
                        </a:lnSpc>
                        <a:spcBef>
                          <a:spcPts val="0"/>
                        </a:spcBef>
                        <a:spcAft>
                          <a:spcPts val="0"/>
                        </a:spcAft>
                        <a:buNone/>
                      </a:pPr>
                      <a:r>
                        <a:rPr lang="es-CO" sz="850" u="none" cap="none" strike="noStrike"/>
                        <a:t>RF025</a:t>
                      </a:r>
                      <a:endParaRPr sz="850" u="none" cap="none" strike="noStrike">
                        <a:latin typeface="Calibri"/>
                        <a:ea typeface="Calibri"/>
                        <a:cs typeface="Calibri"/>
                        <a:sym typeface="Calibri"/>
                      </a:endParaRPr>
                    </a:p>
                  </a:txBody>
                  <a:tcPr marT="0" marB="0" marR="28825" marL="28825"/>
                </a:tc>
                <a:tc>
                  <a:txBody>
                    <a:bodyPr/>
                    <a:lstStyle/>
                    <a:p>
                      <a:pPr indent="0" lvl="0" marL="0" marR="0" rtl="0" algn="just">
                        <a:lnSpc>
                          <a:spcPct val="107000"/>
                        </a:lnSpc>
                        <a:spcBef>
                          <a:spcPts val="0"/>
                        </a:spcBef>
                        <a:spcAft>
                          <a:spcPts val="0"/>
                        </a:spcAft>
                        <a:buNone/>
                      </a:pPr>
                      <a:r>
                        <a:rPr lang="es-CO" sz="850" u="none" cap="none" strike="noStrike"/>
                        <a:t>El sistema permitirá visualizar </a:t>
                      </a:r>
                      <a:r>
                        <a:rPr lang="es-CO" sz="850"/>
                        <a:t>categorías</a:t>
                      </a:r>
                      <a:r>
                        <a:rPr lang="es-CO" sz="850" u="none" cap="none" strike="noStrike"/>
                        <a:t> y subcategorías de los  productos.</a:t>
                      </a:r>
                      <a:endParaRPr sz="850" u="none" cap="none" strike="noStrike">
                        <a:latin typeface="Calibri"/>
                        <a:ea typeface="Calibri"/>
                        <a:cs typeface="Calibri"/>
                        <a:sym typeface="Calibri"/>
                      </a:endParaRPr>
                    </a:p>
                  </a:txBody>
                  <a:tcPr marT="0" marB="0" marR="28825" marL="28825"/>
                </a:tc>
                <a:tc>
                  <a:txBody>
                    <a:bodyPr/>
                    <a:lstStyle/>
                    <a:p>
                      <a:pPr indent="0" lvl="0" marL="0" marR="0" rtl="0" algn="ctr">
                        <a:lnSpc>
                          <a:spcPct val="107000"/>
                        </a:lnSpc>
                        <a:spcBef>
                          <a:spcPts val="0"/>
                        </a:spcBef>
                        <a:spcAft>
                          <a:spcPts val="0"/>
                        </a:spcAft>
                        <a:buNone/>
                      </a:pPr>
                      <a:r>
                        <a:rPr lang="es-CO" sz="850" u="none" cap="none" strike="noStrike"/>
                        <a:t>Administrador / Cajera</a:t>
                      </a:r>
                      <a:endParaRPr sz="850" u="none" cap="none" strike="noStrike">
                        <a:latin typeface="Calibri"/>
                        <a:ea typeface="Calibri"/>
                        <a:cs typeface="Calibri"/>
                        <a:sym typeface="Calibri"/>
                      </a:endParaRPr>
                    </a:p>
                  </a:txBody>
                  <a:tcPr marT="0" marB="0" marR="28825" marL="28825"/>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tc>
              </a:tr>
              <a:tr h="396300">
                <a:tc>
                  <a:txBody>
                    <a:bodyPr/>
                    <a:lstStyle/>
                    <a:p>
                      <a:pPr indent="0" lvl="0" marL="457200" marR="0" rtl="0" algn="ctr">
                        <a:lnSpc>
                          <a:spcPct val="107000"/>
                        </a:lnSpc>
                        <a:spcBef>
                          <a:spcPts val="0"/>
                        </a:spcBef>
                        <a:spcAft>
                          <a:spcPts val="0"/>
                        </a:spcAft>
                        <a:buNone/>
                      </a:pPr>
                      <a:r>
                        <a:rPr lang="es-CO" sz="850" u="none" cap="none" strike="noStrike"/>
                        <a:t>RF026</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just">
                        <a:lnSpc>
                          <a:spcPct val="107000"/>
                        </a:lnSpc>
                        <a:spcBef>
                          <a:spcPts val="0"/>
                        </a:spcBef>
                        <a:spcAft>
                          <a:spcPts val="0"/>
                        </a:spcAft>
                        <a:buNone/>
                      </a:pPr>
                      <a:r>
                        <a:rPr lang="es-CO" sz="850" u="none" cap="none" strike="noStrike"/>
                        <a:t>El sistema debe permitir verificar que mercancías o productos se encuentran registrados tanto en la bodega como en el almacén.</a:t>
                      </a:r>
                      <a:endParaRPr/>
                    </a:p>
                    <a:p>
                      <a:pPr indent="0" lvl="0" marL="0" marR="0" rtl="0" algn="just">
                        <a:lnSpc>
                          <a:spcPct val="107000"/>
                        </a:lnSpc>
                        <a:spcBef>
                          <a:spcPts val="0"/>
                        </a:spcBef>
                        <a:spcAft>
                          <a:spcPts val="0"/>
                        </a:spcAft>
                        <a:buNone/>
                      </a:pPr>
                      <a:r>
                        <a:rPr lang="es-CO" sz="850" u="none" cap="none" strike="noStrike"/>
                        <a:t> </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ctr">
                        <a:lnSpc>
                          <a:spcPct val="107000"/>
                        </a:lnSpc>
                        <a:spcBef>
                          <a:spcPts val="0"/>
                        </a:spcBef>
                        <a:spcAft>
                          <a:spcPts val="0"/>
                        </a:spcAft>
                        <a:buNone/>
                      </a:pPr>
                      <a:r>
                        <a:rPr lang="es-CO" sz="850" u="none" cap="none" strike="noStrike"/>
                        <a:t>Administrador / Cajera</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solidFill>
                      <a:srgbClr val="E69138"/>
                    </a:solidFill>
                  </a:tcPr>
                </a:tc>
              </a:tr>
              <a:tr h="396300">
                <a:tc>
                  <a:txBody>
                    <a:bodyPr/>
                    <a:lstStyle/>
                    <a:p>
                      <a:pPr indent="0" lvl="0" marL="457200" marR="0" rtl="0" algn="ctr">
                        <a:lnSpc>
                          <a:spcPct val="107000"/>
                        </a:lnSpc>
                        <a:spcBef>
                          <a:spcPts val="0"/>
                        </a:spcBef>
                        <a:spcAft>
                          <a:spcPts val="0"/>
                        </a:spcAft>
                        <a:buNone/>
                      </a:pPr>
                      <a:r>
                        <a:rPr lang="es-CO" sz="850" u="none" cap="none" strike="noStrike"/>
                        <a:t>RF027</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just">
                        <a:lnSpc>
                          <a:spcPct val="107000"/>
                        </a:lnSpc>
                        <a:spcBef>
                          <a:spcPts val="0"/>
                        </a:spcBef>
                        <a:spcAft>
                          <a:spcPts val="0"/>
                        </a:spcAft>
                        <a:buNone/>
                      </a:pPr>
                      <a:r>
                        <a:rPr lang="es-CO" sz="850" u="none" cap="none" strike="noStrike"/>
                        <a:t>El sistema permitirá crear los productos que constantemente ingresan y salen del inventario.</a:t>
                      </a:r>
                      <a:endParaRPr/>
                    </a:p>
                    <a:p>
                      <a:pPr indent="0" lvl="0" marL="0" marR="0" rtl="0" algn="just">
                        <a:lnSpc>
                          <a:spcPct val="107000"/>
                        </a:lnSpc>
                        <a:spcBef>
                          <a:spcPts val="0"/>
                        </a:spcBef>
                        <a:spcAft>
                          <a:spcPts val="0"/>
                        </a:spcAft>
                        <a:buNone/>
                      </a:pPr>
                      <a:r>
                        <a:rPr lang="es-CO" sz="850" u="none" cap="none" strike="noStrike"/>
                        <a:t> </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ctr">
                        <a:lnSpc>
                          <a:spcPct val="107000"/>
                        </a:lnSpc>
                        <a:spcBef>
                          <a:spcPts val="0"/>
                        </a:spcBef>
                        <a:spcAft>
                          <a:spcPts val="0"/>
                        </a:spcAft>
                        <a:buNone/>
                      </a:pPr>
                      <a:r>
                        <a:rPr lang="es-CO" sz="850" u="none" cap="none" strike="noStrike"/>
                        <a:t>Administrador</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solidFill>
                      <a:srgbClr val="E69138"/>
                    </a:solidFill>
                  </a:tcPr>
                </a:tc>
              </a:tr>
              <a:tr h="396300">
                <a:tc>
                  <a:txBody>
                    <a:bodyPr/>
                    <a:lstStyle/>
                    <a:p>
                      <a:pPr indent="0" lvl="0" marL="457200" marR="0" rtl="0" algn="ctr">
                        <a:lnSpc>
                          <a:spcPct val="107000"/>
                        </a:lnSpc>
                        <a:spcBef>
                          <a:spcPts val="0"/>
                        </a:spcBef>
                        <a:spcAft>
                          <a:spcPts val="0"/>
                        </a:spcAft>
                        <a:buNone/>
                      </a:pPr>
                      <a:r>
                        <a:rPr lang="es-CO" sz="850" u="none" cap="none" strike="noStrike"/>
                        <a:t>RF028</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just">
                        <a:lnSpc>
                          <a:spcPct val="107000"/>
                        </a:lnSpc>
                        <a:spcBef>
                          <a:spcPts val="0"/>
                        </a:spcBef>
                        <a:spcAft>
                          <a:spcPts val="0"/>
                        </a:spcAft>
                        <a:buNone/>
                      </a:pPr>
                      <a:r>
                        <a:rPr lang="es-CO" sz="850" u="none" cap="none" strike="noStrike"/>
                        <a:t>El sistema debe permitir actualizar los productos que constantemente ingresan y salen del inventario.</a:t>
                      </a:r>
                      <a:endParaRPr/>
                    </a:p>
                    <a:p>
                      <a:pPr indent="0" lvl="0" marL="0" marR="0" rtl="0" algn="just">
                        <a:lnSpc>
                          <a:spcPct val="107000"/>
                        </a:lnSpc>
                        <a:spcBef>
                          <a:spcPts val="0"/>
                        </a:spcBef>
                        <a:spcAft>
                          <a:spcPts val="0"/>
                        </a:spcAft>
                        <a:buNone/>
                      </a:pPr>
                      <a:r>
                        <a:rPr lang="es-CO" sz="850" u="none" cap="none" strike="noStrike"/>
                        <a:t> </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ctr">
                        <a:lnSpc>
                          <a:spcPct val="107000"/>
                        </a:lnSpc>
                        <a:spcBef>
                          <a:spcPts val="0"/>
                        </a:spcBef>
                        <a:spcAft>
                          <a:spcPts val="0"/>
                        </a:spcAft>
                        <a:buNone/>
                      </a:pPr>
                      <a:r>
                        <a:rPr lang="es-CO" sz="850" u="none" cap="none" strike="noStrike"/>
                        <a:t>Administrador</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solidFill>
                      <a:srgbClr val="E69138"/>
                    </a:solidFill>
                  </a:tcPr>
                </a:tc>
              </a:tr>
              <a:tr h="189750">
                <a:tc>
                  <a:txBody>
                    <a:bodyPr/>
                    <a:lstStyle/>
                    <a:p>
                      <a:pPr indent="0" lvl="0" marL="457200" marR="0" rtl="0" algn="ctr">
                        <a:lnSpc>
                          <a:spcPct val="107000"/>
                        </a:lnSpc>
                        <a:spcBef>
                          <a:spcPts val="0"/>
                        </a:spcBef>
                        <a:spcAft>
                          <a:spcPts val="0"/>
                        </a:spcAft>
                        <a:buNone/>
                      </a:pPr>
                      <a:r>
                        <a:rPr lang="es-CO" sz="850" u="none" cap="none" strike="noStrike"/>
                        <a:t>RF029</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just">
                        <a:lnSpc>
                          <a:spcPct val="107000"/>
                        </a:lnSpc>
                        <a:spcBef>
                          <a:spcPts val="0"/>
                        </a:spcBef>
                        <a:spcAft>
                          <a:spcPts val="0"/>
                        </a:spcAft>
                        <a:buNone/>
                      </a:pPr>
                      <a:r>
                        <a:rPr lang="es-CO" sz="850" u="none" cap="none" strike="noStrike"/>
                        <a:t>Permitirá borrar o eliminar los productos que se alojan en el inventario.</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ctr">
                        <a:lnSpc>
                          <a:spcPct val="107000"/>
                        </a:lnSpc>
                        <a:spcBef>
                          <a:spcPts val="0"/>
                        </a:spcBef>
                        <a:spcAft>
                          <a:spcPts val="0"/>
                        </a:spcAft>
                        <a:buNone/>
                      </a:pPr>
                      <a:r>
                        <a:rPr lang="es-CO" sz="850" u="none" cap="none" strike="noStrike"/>
                        <a:t>Administrador</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solidFill>
                      <a:srgbClr val="E69138"/>
                    </a:solidFill>
                  </a:tcPr>
                </a:tc>
              </a:tr>
              <a:tr h="262225">
                <a:tc>
                  <a:txBody>
                    <a:bodyPr/>
                    <a:lstStyle/>
                    <a:p>
                      <a:pPr indent="0" lvl="0" marL="457200" marR="0" rtl="0" algn="ctr">
                        <a:lnSpc>
                          <a:spcPct val="107000"/>
                        </a:lnSpc>
                        <a:spcBef>
                          <a:spcPts val="0"/>
                        </a:spcBef>
                        <a:spcAft>
                          <a:spcPts val="0"/>
                        </a:spcAft>
                        <a:buNone/>
                      </a:pPr>
                      <a:r>
                        <a:rPr lang="es-CO" sz="850" u="none" cap="none" strike="noStrike"/>
                        <a:t>RF030</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just">
                        <a:lnSpc>
                          <a:spcPct val="107000"/>
                        </a:lnSpc>
                        <a:spcBef>
                          <a:spcPts val="0"/>
                        </a:spcBef>
                        <a:spcAft>
                          <a:spcPts val="0"/>
                        </a:spcAft>
                        <a:buNone/>
                      </a:pPr>
                      <a:r>
                        <a:rPr lang="es-CO" sz="850" u="none" cap="none" strike="noStrike"/>
                        <a:t>El sistema debe permitir </a:t>
                      </a:r>
                      <a:r>
                        <a:rPr lang="es-CO" sz="850"/>
                        <a:t>almacenar y alojar</a:t>
                      </a:r>
                      <a:r>
                        <a:rPr lang="es-CO" sz="850" u="none" cap="none" strike="noStrike"/>
                        <a:t> la información en una carpeta del dispositivo y crear una copia de seguridad.</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ctr">
                        <a:lnSpc>
                          <a:spcPct val="107000"/>
                        </a:lnSpc>
                        <a:spcBef>
                          <a:spcPts val="0"/>
                        </a:spcBef>
                        <a:spcAft>
                          <a:spcPts val="0"/>
                        </a:spcAft>
                        <a:buNone/>
                      </a:pPr>
                      <a:r>
                        <a:rPr lang="es-CO" sz="850" u="none" cap="none" strike="noStrike"/>
                        <a:t>Administrador</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solidFill>
                      <a:srgbClr val="E69138"/>
                    </a:solidFill>
                  </a:tcPr>
                </a:tc>
              </a:tr>
              <a:tr h="262225">
                <a:tc>
                  <a:txBody>
                    <a:bodyPr/>
                    <a:lstStyle/>
                    <a:p>
                      <a:pPr indent="0" lvl="0" marL="457200" marR="0" rtl="0" algn="ctr">
                        <a:lnSpc>
                          <a:spcPct val="107000"/>
                        </a:lnSpc>
                        <a:spcBef>
                          <a:spcPts val="0"/>
                        </a:spcBef>
                        <a:spcAft>
                          <a:spcPts val="0"/>
                        </a:spcAft>
                        <a:buNone/>
                      </a:pPr>
                      <a:r>
                        <a:rPr lang="es-CO" sz="850" u="none" cap="none" strike="noStrike"/>
                        <a:t>RF031</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just">
                        <a:lnSpc>
                          <a:spcPct val="107000"/>
                        </a:lnSpc>
                        <a:spcBef>
                          <a:spcPts val="0"/>
                        </a:spcBef>
                        <a:spcAft>
                          <a:spcPts val="0"/>
                        </a:spcAft>
                        <a:buNone/>
                      </a:pPr>
                      <a:r>
                        <a:rPr lang="es-CO" sz="850" u="none" cap="none" strike="noStrike"/>
                        <a:t>El sistema  debe permitir buscar la información por medio de búsqueda por filtros y mostrar en pantalla.</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0" marR="0" rtl="0" algn="ctr">
                        <a:lnSpc>
                          <a:spcPct val="107000"/>
                        </a:lnSpc>
                        <a:spcBef>
                          <a:spcPts val="0"/>
                        </a:spcBef>
                        <a:spcAft>
                          <a:spcPts val="0"/>
                        </a:spcAft>
                        <a:buNone/>
                      </a:pPr>
                      <a:r>
                        <a:rPr lang="es-CO" sz="850" u="none" cap="none" strike="noStrike"/>
                        <a:t>Administrador / Cajera</a:t>
                      </a:r>
                      <a:endParaRPr sz="850" u="none" cap="none" strike="noStrike">
                        <a:latin typeface="Calibri"/>
                        <a:ea typeface="Calibri"/>
                        <a:cs typeface="Calibri"/>
                        <a:sym typeface="Calibri"/>
                      </a:endParaRPr>
                    </a:p>
                  </a:txBody>
                  <a:tcPr marT="0" marB="0" marR="28825" marL="28825">
                    <a:solidFill>
                      <a:srgbClr val="E69138"/>
                    </a:solidFill>
                  </a:tcPr>
                </a:tc>
                <a:tc>
                  <a:txBody>
                    <a:bodyPr/>
                    <a:lstStyle/>
                    <a:p>
                      <a:pPr indent="0" lvl="0" marL="457200" marR="0" rtl="0" algn="ctr">
                        <a:lnSpc>
                          <a:spcPct val="107000"/>
                        </a:lnSpc>
                        <a:spcBef>
                          <a:spcPts val="0"/>
                        </a:spcBef>
                        <a:spcAft>
                          <a:spcPts val="0"/>
                        </a:spcAft>
                        <a:buNone/>
                      </a:pPr>
                      <a:r>
                        <a:rPr lang="es-CO" sz="850" u="none" cap="none" strike="noStrike"/>
                        <a:t>Media</a:t>
                      </a:r>
                      <a:endParaRPr sz="850" u="none" cap="none" strike="noStrike">
                        <a:latin typeface="Calibri"/>
                        <a:ea typeface="Calibri"/>
                        <a:cs typeface="Calibri"/>
                        <a:sym typeface="Calibri"/>
                      </a:endParaRPr>
                    </a:p>
                  </a:txBody>
                  <a:tcPr marT="0" marB="0" marR="28825" marL="28825">
                    <a:solidFill>
                      <a:srgbClr val="E69138"/>
                    </a:solidFill>
                  </a:tcPr>
                </a:tc>
              </a:tr>
              <a:tr h="530350">
                <a:tc>
                  <a:txBody>
                    <a:bodyPr/>
                    <a:lstStyle/>
                    <a:p>
                      <a:pPr indent="0" lvl="0" marL="457200" marR="0" rtl="0" algn="ctr">
                        <a:lnSpc>
                          <a:spcPct val="107000"/>
                        </a:lnSpc>
                        <a:spcBef>
                          <a:spcPts val="0"/>
                        </a:spcBef>
                        <a:spcAft>
                          <a:spcPts val="0"/>
                        </a:spcAft>
                        <a:buNone/>
                      </a:pPr>
                      <a:r>
                        <a:rPr lang="es-CO" sz="850" u="none" cap="none" strike="noStrike"/>
                        <a:t>RF032</a:t>
                      </a:r>
                      <a:endParaRPr sz="850" u="none" cap="none" strike="noStrike">
                        <a:latin typeface="Calibri"/>
                        <a:ea typeface="Calibri"/>
                        <a:cs typeface="Calibri"/>
                        <a:sym typeface="Calibri"/>
                      </a:endParaRPr>
                    </a:p>
                  </a:txBody>
                  <a:tcPr marT="0" marB="0" marR="28825" marL="28825"/>
                </a:tc>
                <a:tc>
                  <a:txBody>
                    <a:bodyPr/>
                    <a:lstStyle/>
                    <a:p>
                      <a:pPr indent="0" lvl="0" marL="0" marR="0" rtl="0" algn="just">
                        <a:lnSpc>
                          <a:spcPct val="107000"/>
                        </a:lnSpc>
                        <a:spcBef>
                          <a:spcPts val="0"/>
                        </a:spcBef>
                        <a:spcAft>
                          <a:spcPts val="0"/>
                        </a:spcAft>
                        <a:buNone/>
                      </a:pPr>
                      <a:r>
                        <a:rPr lang="es-CO" sz="850" u="none" cap="none" strike="noStrike"/>
                        <a:t>El sistema debe permitir buscar la información en la</a:t>
                      </a:r>
                      <a:br>
                        <a:rPr lang="es-CO" sz="850" u="none" cap="none" strike="noStrike"/>
                      </a:br>
                      <a:r>
                        <a:rPr lang="es-CO" sz="850" u="none" cap="none" strike="noStrike"/>
                        <a:t>base de datos dado de un proveedor</a:t>
                      </a:r>
                      <a:br>
                        <a:rPr lang="es-CO" sz="850" u="none" cap="none" strike="noStrike"/>
                      </a:br>
                      <a:r>
                        <a:rPr lang="es-CO" sz="850" u="none" cap="none" strike="noStrike"/>
                        <a:t>y mostrarla en pantalla.</a:t>
                      </a:r>
                      <a:endParaRPr/>
                    </a:p>
                    <a:p>
                      <a:pPr indent="0" lvl="0" marL="0" marR="0" rtl="0" algn="just">
                        <a:lnSpc>
                          <a:spcPct val="107000"/>
                        </a:lnSpc>
                        <a:spcBef>
                          <a:spcPts val="0"/>
                        </a:spcBef>
                        <a:spcAft>
                          <a:spcPts val="0"/>
                        </a:spcAft>
                        <a:buNone/>
                      </a:pPr>
                      <a:r>
                        <a:rPr lang="es-CO" sz="850" u="none" cap="none" strike="noStrike"/>
                        <a:t> </a:t>
                      </a:r>
                      <a:endParaRPr sz="850" u="none" cap="none" strike="noStrike">
                        <a:latin typeface="Calibri"/>
                        <a:ea typeface="Calibri"/>
                        <a:cs typeface="Calibri"/>
                        <a:sym typeface="Calibri"/>
                      </a:endParaRPr>
                    </a:p>
                  </a:txBody>
                  <a:tcPr marT="0" marB="0" marR="28825" marL="28825"/>
                </a:tc>
                <a:tc>
                  <a:txBody>
                    <a:bodyPr/>
                    <a:lstStyle/>
                    <a:p>
                      <a:pPr indent="0" lvl="0" marL="0" marR="0" rtl="0" algn="ctr">
                        <a:lnSpc>
                          <a:spcPct val="107000"/>
                        </a:lnSpc>
                        <a:spcBef>
                          <a:spcPts val="0"/>
                        </a:spcBef>
                        <a:spcAft>
                          <a:spcPts val="0"/>
                        </a:spcAft>
                        <a:buNone/>
                      </a:pPr>
                      <a:r>
                        <a:rPr lang="es-CO" sz="850" u="none" cap="none" strike="noStrike"/>
                        <a:t>Administrador</a:t>
                      </a:r>
                      <a:endParaRPr sz="850" u="none" cap="none" strike="noStrike">
                        <a:latin typeface="Calibri"/>
                        <a:ea typeface="Calibri"/>
                        <a:cs typeface="Calibri"/>
                        <a:sym typeface="Calibri"/>
                      </a:endParaRPr>
                    </a:p>
                  </a:txBody>
                  <a:tcPr marT="0" marB="0" marR="28825" marL="28825"/>
                </a:tc>
                <a:tc>
                  <a:txBody>
                    <a:bodyPr/>
                    <a:lstStyle/>
                    <a:p>
                      <a:pPr indent="0" lvl="0" marL="457200" marR="0" rtl="0" algn="ctr">
                        <a:lnSpc>
                          <a:spcPct val="107000"/>
                        </a:lnSpc>
                        <a:spcBef>
                          <a:spcPts val="0"/>
                        </a:spcBef>
                        <a:spcAft>
                          <a:spcPts val="0"/>
                        </a:spcAft>
                        <a:buNone/>
                      </a:pPr>
                      <a:r>
                        <a:rPr lang="es-CO" sz="850" u="none" cap="none" strike="noStrike"/>
                        <a:t>Media</a:t>
                      </a:r>
                      <a:endParaRPr sz="850" u="none" cap="none" strike="noStrike">
                        <a:latin typeface="Calibri"/>
                        <a:ea typeface="Calibri"/>
                        <a:cs typeface="Calibri"/>
                        <a:sym typeface="Calibri"/>
                      </a:endParaRPr>
                    </a:p>
                  </a:txBody>
                  <a:tcPr marT="0" marB="0" marR="28825" marL="28825"/>
                </a:tc>
              </a:tr>
              <a:tr h="530350">
                <a:tc>
                  <a:txBody>
                    <a:bodyPr/>
                    <a:lstStyle/>
                    <a:p>
                      <a:pPr indent="0" lvl="0" marL="457200" marR="0" rtl="0" algn="ctr">
                        <a:lnSpc>
                          <a:spcPct val="107000"/>
                        </a:lnSpc>
                        <a:spcBef>
                          <a:spcPts val="0"/>
                        </a:spcBef>
                        <a:spcAft>
                          <a:spcPts val="0"/>
                        </a:spcAft>
                        <a:buNone/>
                      </a:pPr>
                      <a:r>
                        <a:rPr lang="es-CO" sz="850" u="none" cap="none" strike="noStrike"/>
                        <a:t>RF033</a:t>
                      </a:r>
                      <a:endParaRPr sz="850" u="none" cap="none" strike="noStrike">
                        <a:latin typeface="Calibri"/>
                        <a:ea typeface="Calibri"/>
                        <a:cs typeface="Calibri"/>
                        <a:sym typeface="Calibri"/>
                      </a:endParaRPr>
                    </a:p>
                  </a:txBody>
                  <a:tcPr marT="0" marB="0" marR="28825" marL="28825"/>
                </a:tc>
                <a:tc>
                  <a:txBody>
                    <a:bodyPr/>
                    <a:lstStyle/>
                    <a:p>
                      <a:pPr indent="0" lvl="0" marL="0" marR="0" rtl="0" algn="just">
                        <a:lnSpc>
                          <a:spcPct val="107000"/>
                        </a:lnSpc>
                        <a:spcBef>
                          <a:spcPts val="0"/>
                        </a:spcBef>
                        <a:spcAft>
                          <a:spcPts val="0"/>
                        </a:spcAft>
                        <a:buNone/>
                      </a:pPr>
                      <a:r>
                        <a:rPr lang="es-CO" sz="850" u="none" cap="none" strike="noStrike"/>
                        <a:t>El sistema debe permitir recoger información acerca de</a:t>
                      </a:r>
                      <a:br>
                        <a:rPr lang="es-CO" sz="850" u="none" cap="none" strike="noStrike"/>
                      </a:br>
                      <a:r>
                        <a:rPr lang="es-CO" sz="850" u="none" cap="none" strike="noStrike"/>
                        <a:t>la existencia de mercancía que se encuentren en el</a:t>
                      </a:r>
                      <a:br>
                        <a:rPr lang="es-CO" sz="850" u="none" cap="none" strike="noStrike"/>
                      </a:br>
                      <a:r>
                        <a:rPr lang="es-CO" sz="850" u="none" cap="none" strike="noStrike"/>
                        <a:t>local. </a:t>
                      </a:r>
                      <a:endParaRPr/>
                    </a:p>
                    <a:p>
                      <a:pPr indent="0" lvl="0" marL="0" marR="0" rtl="0" algn="just">
                        <a:lnSpc>
                          <a:spcPct val="107000"/>
                        </a:lnSpc>
                        <a:spcBef>
                          <a:spcPts val="0"/>
                        </a:spcBef>
                        <a:spcAft>
                          <a:spcPts val="0"/>
                        </a:spcAft>
                        <a:buNone/>
                      </a:pPr>
                      <a:r>
                        <a:rPr lang="es-CO" sz="850" u="none" cap="none" strike="noStrike"/>
                        <a:t> </a:t>
                      </a:r>
                      <a:endParaRPr sz="850" u="none" cap="none" strike="noStrike">
                        <a:latin typeface="Calibri"/>
                        <a:ea typeface="Calibri"/>
                        <a:cs typeface="Calibri"/>
                        <a:sym typeface="Calibri"/>
                      </a:endParaRPr>
                    </a:p>
                  </a:txBody>
                  <a:tcPr marT="0" marB="0" marR="28825" marL="28825"/>
                </a:tc>
                <a:tc>
                  <a:txBody>
                    <a:bodyPr/>
                    <a:lstStyle/>
                    <a:p>
                      <a:pPr indent="0" lvl="0" marL="0" marR="0" rtl="0" algn="ctr">
                        <a:lnSpc>
                          <a:spcPct val="107000"/>
                        </a:lnSpc>
                        <a:spcBef>
                          <a:spcPts val="0"/>
                        </a:spcBef>
                        <a:spcAft>
                          <a:spcPts val="0"/>
                        </a:spcAft>
                        <a:buNone/>
                      </a:pPr>
                      <a:r>
                        <a:rPr lang="es-CO" sz="850" u="none" cap="none" strike="noStrike"/>
                        <a:t>Administrador</a:t>
                      </a:r>
                      <a:endParaRPr sz="850" u="none" cap="none" strike="noStrike">
                        <a:latin typeface="Calibri"/>
                        <a:ea typeface="Calibri"/>
                        <a:cs typeface="Calibri"/>
                        <a:sym typeface="Calibri"/>
                      </a:endParaRPr>
                    </a:p>
                  </a:txBody>
                  <a:tcPr marT="0" marB="0" marR="28825" marL="28825"/>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tc>
              </a:tr>
              <a:tr h="131075">
                <a:tc>
                  <a:txBody>
                    <a:bodyPr/>
                    <a:lstStyle/>
                    <a:p>
                      <a:pPr indent="0" lvl="0" marL="457200" marR="0" rtl="0" algn="ctr">
                        <a:lnSpc>
                          <a:spcPct val="107000"/>
                        </a:lnSpc>
                        <a:spcBef>
                          <a:spcPts val="0"/>
                        </a:spcBef>
                        <a:spcAft>
                          <a:spcPts val="0"/>
                        </a:spcAft>
                        <a:buNone/>
                      </a:pPr>
                      <a:r>
                        <a:rPr lang="es-CO" sz="850" u="none" cap="none" strike="noStrike"/>
                        <a:t>RF034</a:t>
                      </a:r>
                      <a:endParaRPr sz="850" u="none" cap="none" strike="noStrike">
                        <a:latin typeface="Calibri"/>
                        <a:ea typeface="Calibri"/>
                        <a:cs typeface="Calibri"/>
                        <a:sym typeface="Calibri"/>
                      </a:endParaRPr>
                    </a:p>
                  </a:txBody>
                  <a:tcPr marT="0" marB="0" marR="28825" marL="28825"/>
                </a:tc>
                <a:tc>
                  <a:txBody>
                    <a:bodyPr/>
                    <a:lstStyle/>
                    <a:p>
                      <a:pPr indent="0" lvl="0" marL="0" marR="0" rtl="0" algn="just">
                        <a:lnSpc>
                          <a:spcPct val="107000"/>
                        </a:lnSpc>
                        <a:spcBef>
                          <a:spcPts val="0"/>
                        </a:spcBef>
                        <a:spcAft>
                          <a:spcPts val="0"/>
                        </a:spcAft>
                        <a:buNone/>
                      </a:pPr>
                      <a:r>
                        <a:rPr lang="es-CO" sz="850" u="none" cap="none" strike="noStrike"/>
                        <a:t>El sistema debe permitir generar reportes.</a:t>
                      </a:r>
                      <a:endParaRPr sz="850" u="none" cap="none" strike="noStrike">
                        <a:latin typeface="Calibri"/>
                        <a:ea typeface="Calibri"/>
                        <a:cs typeface="Calibri"/>
                        <a:sym typeface="Calibri"/>
                      </a:endParaRPr>
                    </a:p>
                  </a:txBody>
                  <a:tcPr marT="0" marB="0" marR="28825" marL="28825"/>
                </a:tc>
                <a:tc>
                  <a:txBody>
                    <a:bodyPr/>
                    <a:lstStyle/>
                    <a:p>
                      <a:pPr indent="0" lvl="0" marL="0" marR="0" rtl="0" algn="ctr">
                        <a:lnSpc>
                          <a:spcPct val="107000"/>
                        </a:lnSpc>
                        <a:spcBef>
                          <a:spcPts val="0"/>
                        </a:spcBef>
                        <a:spcAft>
                          <a:spcPts val="0"/>
                        </a:spcAft>
                        <a:buNone/>
                      </a:pPr>
                      <a:r>
                        <a:rPr lang="es-CO" sz="850" u="none" cap="none" strike="noStrike"/>
                        <a:t>Administrador</a:t>
                      </a:r>
                      <a:endParaRPr sz="850" u="none" cap="none" strike="noStrike">
                        <a:latin typeface="Calibri"/>
                        <a:ea typeface="Calibri"/>
                        <a:cs typeface="Calibri"/>
                        <a:sym typeface="Calibri"/>
                      </a:endParaRPr>
                    </a:p>
                  </a:txBody>
                  <a:tcPr marT="0" marB="0" marR="28825" marL="28825"/>
                </a:tc>
                <a:tc>
                  <a:txBody>
                    <a:bodyPr/>
                    <a:lstStyle/>
                    <a:p>
                      <a:pPr indent="0" lvl="0" marL="457200" marR="0" rtl="0" algn="ctr">
                        <a:lnSpc>
                          <a:spcPct val="107000"/>
                        </a:lnSpc>
                        <a:spcBef>
                          <a:spcPts val="0"/>
                        </a:spcBef>
                        <a:spcAft>
                          <a:spcPts val="0"/>
                        </a:spcAft>
                        <a:buNone/>
                      </a:pPr>
                      <a:r>
                        <a:rPr lang="es-CO" sz="850" u="none" cap="none" strike="noStrike"/>
                        <a:t>Alta</a:t>
                      </a:r>
                      <a:endParaRPr sz="850" u="none" cap="none" strike="noStrike">
                        <a:latin typeface="Calibri"/>
                        <a:ea typeface="Calibri"/>
                        <a:cs typeface="Calibri"/>
                        <a:sym typeface="Calibri"/>
                      </a:endParaRPr>
                    </a:p>
                  </a:txBody>
                  <a:tcPr marT="0" marB="0" marR="28825" marL="288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0"/>
          <p:cNvSpPr txBox="1"/>
          <p:nvPr/>
        </p:nvSpPr>
        <p:spPr>
          <a:xfrm>
            <a:off x="428016" y="252918"/>
            <a:ext cx="478677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graphicFrame>
        <p:nvGraphicFramePr>
          <p:cNvPr id="174" name="Google Shape;174;p50"/>
          <p:cNvGraphicFramePr/>
          <p:nvPr/>
        </p:nvGraphicFramePr>
        <p:xfrm>
          <a:off x="428015" y="1336785"/>
          <a:ext cx="3000000" cy="3000000"/>
        </p:xfrm>
        <a:graphic>
          <a:graphicData uri="http://schemas.openxmlformats.org/drawingml/2006/table">
            <a:tbl>
              <a:tblPr bandRow="1" firstCol="1" firstRow="1">
                <a:noFill/>
                <a:tableStyleId>{58F1D531-F9AA-4DBD-B3DF-C18A99709166}</a:tableStyleId>
              </a:tblPr>
              <a:tblGrid>
                <a:gridCol w="1471825"/>
                <a:gridCol w="3271125"/>
                <a:gridCol w="2107250"/>
                <a:gridCol w="1319250"/>
              </a:tblGrid>
              <a:tr h="308550">
                <a:tc>
                  <a:txBody>
                    <a:bodyPr/>
                    <a:lstStyle/>
                    <a:p>
                      <a:pPr indent="0" lvl="0" marL="457200" marR="0" rtl="0" algn="ctr">
                        <a:lnSpc>
                          <a:spcPct val="107000"/>
                        </a:lnSpc>
                        <a:spcBef>
                          <a:spcPts val="0"/>
                        </a:spcBef>
                        <a:spcAft>
                          <a:spcPts val="0"/>
                        </a:spcAft>
                        <a:buNone/>
                      </a:pPr>
                      <a:r>
                        <a:rPr lang="es-CO" sz="900" u="none" cap="none" strike="noStrike"/>
                        <a:t>RF035</a:t>
                      </a:r>
                      <a:endParaRPr sz="900" u="none" cap="none" strike="noStrike">
                        <a:latin typeface="Calibri"/>
                        <a:ea typeface="Calibri"/>
                        <a:cs typeface="Calibri"/>
                        <a:sym typeface="Calibri"/>
                      </a:endParaRPr>
                    </a:p>
                  </a:txBody>
                  <a:tcPr marT="0" marB="0" marR="58975" marL="58975"/>
                </a:tc>
                <a:tc>
                  <a:txBody>
                    <a:bodyPr/>
                    <a:lstStyle/>
                    <a:p>
                      <a:pPr indent="0" lvl="0" marL="0" marR="0" rtl="0" algn="just">
                        <a:lnSpc>
                          <a:spcPct val="107000"/>
                        </a:lnSpc>
                        <a:spcBef>
                          <a:spcPts val="0"/>
                        </a:spcBef>
                        <a:spcAft>
                          <a:spcPts val="0"/>
                        </a:spcAft>
                        <a:buNone/>
                      </a:pPr>
                      <a:r>
                        <a:rPr lang="es-CO" sz="900" u="none" cap="none" strike="noStrike"/>
                        <a:t>El sistema debe permitirle solicitar un servicio de mantenimiento.</a:t>
                      </a:r>
                      <a:endParaRPr sz="900" u="none" cap="none" strike="noStrike">
                        <a:latin typeface="Calibri"/>
                        <a:ea typeface="Calibri"/>
                        <a:cs typeface="Calibri"/>
                        <a:sym typeface="Calibri"/>
                      </a:endParaRPr>
                    </a:p>
                  </a:txBody>
                  <a:tcPr marT="0" marB="0" marR="58975" marL="58975"/>
                </a:tc>
                <a:tc>
                  <a:txBody>
                    <a:bodyPr/>
                    <a:lstStyle/>
                    <a:p>
                      <a:pPr indent="0" lvl="0" marL="0" marR="0" rtl="0" algn="ctr">
                        <a:lnSpc>
                          <a:spcPct val="107000"/>
                        </a:lnSpc>
                        <a:spcBef>
                          <a:spcPts val="0"/>
                        </a:spcBef>
                        <a:spcAft>
                          <a:spcPts val="0"/>
                        </a:spcAft>
                        <a:buNone/>
                      </a:pPr>
                      <a:r>
                        <a:rPr lang="es-CO" sz="900" u="none" cap="none" strike="noStrike"/>
                        <a:t>Usuario</a:t>
                      </a:r>
                      <a:endParaRPr sz="900" u="none" cap="none" strike="noStrike">
                        <a:latin typeface="Calibri"/>
                        <a:ea typeface="Calibri"/>
                        <a:cs typeface="Calibri"/>
                        <a:sym typeface="Calibri"/>
                      </a:endParaRPr>
                    </a:p>
                  </a:txBody>
                  <a:tcPr marT="0" marB="0" marR="58975" marL="58975"/>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58975" marL="58975"/>
                </a:tc>
              </a:tr>
              <a:tr h="462825">
                <a:tc>
                  <a:txBody>
                    <a:bodyPr/>
                    <a:lstStyle/>
                    <a:p>
                      <a:pPr indent="0" lvl="0" marL="457200" marR="0" rtl="0" algn="ctr">
                        <a:lnSpc>
                          <a:spcPct val="107000"/>
                        </a:lnSpc>
                        <a:spcBef>
                          <a:spcPts val="0"/>
                        </a:spcBef>
                        <a:spcAft>
                          <a:spcPts val="0"/>
                        </a:spcAft>
                        <a:buNone/>
                      </a:pPr>
                      <a:r>
                        <a:rPr lang="es-CO" sz="900" u="none" cap="none" strike="noStrike"/>
                        <a:t>RF036</a:t>
                      </a:r>
                      <a:endParaRPr sz="900" u="none" cap="none" strike="noStrike">
                        <a:latin typeface="Calibri"/>
                        <a:ea typeface="Calibri"/>
                        <a:cs typeface="Calibri"/>
                        <a:sym typeface="Calibri"/>
                      </a:endParaRPr>
                    </a:p>
                  </a:txBody>
                  <a:tcPr marT="0" marB="0" marR="58975" marL="58975"/>
                </a:tc>
                <a:tc>
                  <a:txBody>
                    <a:bodyPr/>
                    <a:lstStyle/>
                    <a:p>
                      <a:pPr indent="0" lvl="0" marL="0" marR="0" rtl="0" algn="just">
                        <a:lnSpc>
                          <a:spcPct val="107000"/>
                        </a:lnSpc>
                        <a:spcBef>
                          <a:spcPts val="0"/>
                        </a:spcBef>
                        <a:spcAft>
                          <a:spcPts val="0"/>
                        </a:spcAft>
                        <a:buNone/>
                      </a:pPr>
                      <a:r>
                        <a:rPr lang="es-CO" sz="900" u="none" cap="none" strike="noStrike"/>
                        <a:t>El sistema debe permitir observar los precios de los repuestos y la mano de obra.</a:t>
                      </a:r>
                      <a:endParaRPr sz="900" u="none" cap="none" strike="noStrike">
                        <a:latin typeface="Calibri"/>
                        <a:ea typeface="Calibri"/>
                        <a:cs typeface="Calibri"/>
                        <a:sym typeface="Calibri"/>
                      </a:endParaRPr>
                    </a:p>
                  </a:txBody>
                  <a:tcPr marT="0" marB="0" marR="58975" marL="58975"/>
                </a:tc>
                <a:tc>
                  <a:txBody>
                    <a:bodyPr/>
                    <a:lstStyle/>
                    <a:p>
                      <a:pPr indent="0" lvl="0" marL="0" marR="0" rtl="0" algn="ctr">
                        <a:lnSpc>
                          <a:spcPct val="107000"/>
                        </a:lnSpc>
                        <a:spcBef>
                          <a:spcPts val="0"/>
                        </a:spcBef>
                        <a:spcAft>
                          <a:spcPts val="0"/>
                        </a:spcAft>
                        <a:buNone/>
                      </a:pPr>
                      <a:r>
                        <a:rPr lang="es-CO" sz="900" u="none" cap="none" strike="noStrike"/>
                        <a:t>Usuario </a:t>
                      </a:r>
                      <a:endParaRPr sz="900" u="none" cap="none" strike="noStrike">
                        <a:latin typeface="Calibri"/>
                        <a:ea typeface="Calibri"/>
                        <a:cs typeface="Calibri"/>
                        <a:sym typeface="Calibri"/>
                      </a:endParaRPr>
                    </a:p>
                  </a:txBody>
                  <a:tcPr marT="0" marB="0" marR="58975" marL="58975"/>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58975" marL="58975"/>
                </a:tc>
              </a:tr>
              <a:tr h="308550">
                <a:tc>
                  <a:txBody>
                    <a:bodyPr/>
                    <a:lstStyle/>
                    <a:p>
                      <a:pPr indent="0" lvl="0" marL="457200" marR="0" rtl="0" algn="ctr">
                        <a:lnSpc>
                          <a:spcPct val="107000"/>
                        </a:lnSpc>
                        <a:spcBef>
                          <a:spcPts val="0"/>
                        </a:spcBef>
                        <a:spcAft>
                          <a:spcPts val="0"/>
                        </a:spcAft>
                        <a:buNone/>
                      </a:pPr>
                      <a:r>
                        <a:rPr lang="es-CO" sz="900" u="none" cap="none" strike="noStrike"/>
                        <a:t>RF037</a:t>
                      </a:r>
                      <a:endParaRPr sz="900" u="none" cap="none" strike="noStrike">
                        <a:latin typeface="Calibri"/>
                        <a:ea typeface="Calibri"/>
                        <a:cs typeface="Calibri"/>
                        <a:sym typeface="Calibri"/>
                      </a:endParaRPr>
                    </a:p>
                  </a:txBody>
                  <a:tcPr marT="0" marB="0" marR="58975" marL="58975"/>
                </a:tc>
                <a:tc>
                  <a:txBody>
                    <a:bodyPr/>
                    <a:lstStyle/>
                    <a:p>
                      <a:pPr indent="0" lvl="0" marL="0" marR="0" rtl="0" algn="just">
                        <a:lnSpc>
                          <a:spcPct val="107000"/>
                        </a:lnSpc>
                        <a:spcBef>
                          <a:spcPts val="0"/>
                        </a:spcBef>
                        <a:spcAft>
                          <a:spcPts val="0"/>
                        </a:spcAft>
                        <a:buNone/>
                      </a:pPr>
                      <a:r>
                        <a:rPr lang="es-CO" sz="900" u="none" cap="none" strike="noStrike"/>
                        <a:t>El sistema debe permitir consultar el estado de su bicicleta.</a:t>
                      </a:r>
                      <a:endParaRPr sz="900" u="none" cap="none" strike="noStrike">
                        <a:latin typeface="Calibri"/>
                        <a:ea typeface="Calibri"/>
                        <a:cs typeface="Calibri"/>
                        <a:sym typeface="Calibri"/>
                      </a:endParaRPr>
                    </a:p>
                  </a:txBody>
                  <a:tcPr marT="0" marB="0" marR="58975" marL="58975"/>
                </a:tc>
                <a:tc>
                  <a:txBody>
                    <a:bodyPr/>
                    <a:lstStyle/>
                    <a:p>
                      <a:pPr indent="0" lvl="0" marL="0" marR="0" rtl="0" algn="ctr">
                        <a:lnSpc>
                          <a:spcPct val="107000"/>
                        </a:lnSpc>
                        <a:spcBef>
                          <a:spcPts val="0"/>
                        </a:spcBef>
                        <a:spcAft>
                          <a:spcPts val="0"/>
                        </a:spcAft>
                        <a:buNone/>
                      </a:pPr>
                      <a:r>
                        <a:rPr lang="es-CO" sz="900" u="none" cap="none" strike="noStrike"/>
                        <a:t>Usuario</a:t>
                      </a:r>
                      <a:endParaRPr sz="900" u="none" cap="none" strike="noStrike">
                        <a:latin typeface="Calibri"/>
                        <a:ea typeface="Calibri"/>
                        <a:cs typeface="Calibri"/>
                        <a:sym typeface="Calibri"/>
                      </a:endParaRPr>
                    </a:p>
                  </a:txBody>
                  <a:tcPr marT="0" marB="0" marR="58975" marL="58975"/>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58975" marL="58975"/>
                </a:tc>
              </a:tr>
              <a:tr h="462825">
                <a:tc>
                  <a:txBody>
                    <a:bodyPr/>
                    <a:lstStyle/>
                    <a:p>
                      <a:pPr indent="0" lvl="0" marL="457200" marR="0" rtl="0" algn="ctr">
                        <a:lnSpc>
                          <a:spcPct val="107000"/>
                        </a:lnSpc>
                        <a:spcBef>
                          <a:spcPts val="0"/>
                        </a:spcBef>
                        <a:spcAft>
                          <a:spcPts val="0"/>
                        </a:spcAft>
                        <a:buNone/>
                      </a:pPr>
                      <a:r>
                        <a:rPr lang="es-CO" sz="900" u="none" cap="none" strike="noStrike"/>
                        <a:t>RF038</a:t>
                      </a:r>
                      <a:endParaRPr sz="900" u="none" cap="none" strike="noStrike">
                        <a:latin typeface="Calibri"/>
                        <a:ea typeface="Calibri"/>
                        <a:cs typeface="Calibri"/>
                        <a:sym typeface="Calibri"/>
                      </a:endParaRPr>
                    </a:p>
                  </a:txBody>
                  <a:tcPr marT="0" marB="0" marR="58975" marL="58975">
                    <a:solidFill>
                      <a:srgbClr val="E69138"/>
                    </a:solidFill>
                  </a:tcPr>
                </a:tc>
                <a:tc>
                  <a:txBody>
                    <a:bodyPr/>
                    <a:lstStyle/>
                    <a:p>
                      <a:pPr indent="0" lvl="0" marL="0" marR="0" rtl="0" algn="just">
                        <a:lnSpc>
                          <a:spcPct val="107000"/>
                        </a:lnSpc>
                        <a:spcBef>
                          <a:spcPts val="0"/>
                        </a:spcBef>
                        <a:spcAft>
                          <a:spcPts val="0"/>
                        </a:spcAft>
                        <a:buNone/>
                      </a:pPr>
                      <a:r>
                        <a:rPr lang="es-CO" sz="900" u="none" cap="none" strike="noStrike"/>
                        <a:t>Permitir hacer un reporte del proceso realizado y los defectos o cambios adicionales en la bicicleta.</a:t>
                      </a:r>
                      <a:endParaRPr sz="900" u="none" cap="none" strike="noStrike">
                        <a:latin typeface="Calibri"/>
                        <a:ea typeface="Calibri"/>
                        <a:cs typeface="Calibri"/>
                        <a:sym typeface="Calibri"/>
                      </a:endParaRPr>
                    </a:p>
                  </a:txBody>
                  <a:tcPr marT="0" marB="0" marR="58975" marL="58975">
                    <a:solidFill>
                      <a:srgbClr val="E69138"/>
                    </a:solidFill>
                  </a:tcPr>
                </a:tc>
                <a:tc>
                  <a:txBody>
                    <a:bodyPr/>
                    <a:lstStyle/>
                    <a:p>
                      <a:pPr indent="0" lvl="0" marL="0" marR="0" rtl="0" algn="ctr">
                        <a:lnSpc>
                          <a:spcPct val="107000"/>
                        </a:lnSpc>
                        <a:spcBef>
                          <a:spcPts val="0"/>
                        </a:spcBef>
                        <a:spcAft>
                          <a:spcPts val="0"/>
                        </a:spcAft>
                        <a:buNone/>
                      </a:pPr>
                      <a:r>
                        <a:rPr lang="es-CO" sz="900" u="none" cap="none" strike="noStrike"/>
                        <a:t>Administrador</a:t>
                      </a:r>
                      <a:endParaRPr sz="900" u="none" cap="none" strike="noStrike">
                        <a:latin typeface="Calibri"/>
                        <a:ea typeface="Calibri"/>
                        <a:cs typeface="Calibri"/>
                        <a:sym typeface="Calibri"/>
                      </a:endParaRPr>
                    </a:p>
                  </a:txBody>
                  <a:tcPr marT="0" marB="0" marR="58975" marL="58975">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Media</a:t>
                      </a:r>
                      <a:endParaRPr sz="900" u="none" cap="none" strike="noStrike">
                        <a:latin typeface="Calibri"/>
                        <a:ea typeface="Calibri"/>
                        <a:cs typeface="Calibri"/>
                        <a:sym typeface="Calibri"/>
                      </a:endParaRPr>
                    </a:p>
                  </a:txBody>
                  <a:tcPr marT="0" marB="0" marR="58975" marL="58975">
                    <a:solidFill>
                      <a:srgbClr val="E69138"/>
                    </a:solidFill>
                  </a:tcPr>
                </a:tc>
              </a:tr>
              <a:tr h="462825">
                <a:tc>
                  <a:txBody>
                    <a:bodyPr/>
                    <a:lstStyle/>
                    <a:p>
                      <a:pPr indent="0" lvl="0" marL="457200" marR="0" rtl="0" algn="ctr">
                        <a:lnSpc>
                          <a:spcPct val="107000"/>
                        </a:lnSpc>
                        <a:spcBef>
                          <a:spcPts val="0"/>
                        </a:spcBef>
                        <a:spcAft>
                          <a:spcPts val="0"/>
                        </a:spcAft>
                        <a:buNone/>
                      </a:pPr>
                      <a:r>
                        <a:rPr lang="es-CO" sz="900" u="none" cap="none" strike="noStrike"/>
                        <a:t>RF039</a:t>
                      </a:r>
                      <a:endParaRPr sz="900" u="none" cap="none" strike="noStrike">
                        <a:latin typeface="Calibri"/>
                        <a:ea typeface="Calibri"/>
                        <a:cs typeface="Calibri"/>
                        <a:sym typeface="Calibri"/>
                      </a:endParaRPr>
                    </a:p>
                  </a:txBody>
                  <a:tcPr marT="0" marB="0" marR="58975" marL="58975">
                    <a:solidFill>
                      <a:srgbClr val="E69138"/>
                    </a:solidFill>
                  </a:tcPr>
                </a:tc>
                <a:tc>
                  <a:txBody>
                    <a:bodyPr/>
                    <a:lstStyle/>
                    <a:p>
                      <a:pPr indent="0" lvl="0" marL="0" marR="0" rtl="0" algn="just">
                        <a:lnSpc>
                          <a:spcPct val="107000"/>
                        </a:lnSpc>
                        <a:spcBef>
                          <a:spcPts val="0"/>
                        </a:spcBef>
                        <a:spcAft>
                          <a:spcPts val="0"/>
                        </a:spcAft>
                        <a:buNone/>
                      </a:pPr>
                      <a:r>
                        <a:rPr lang="es-CO" sz="900" u="none" cap="none" strike="noStrike"/>
                        <a:t>El sistema debe permitir notificar al cliente cuando la bicicleta </a:t>
                      </a:r>
                      <a:r>
                        <a:rPr lang="es-CO" sz="900"/>
                        <a:t>está</a:t>
                      </a:r>
                      <a:r>
                        <a:rPr lang="es-CO" sz="900" u="none" cap="none" strike="noStrike"/>
                        <a:t> lista para recogerla.</a:t>
                      </a:r>
                      <a:endParaRPr sz="900" u="none" cap="none" strike="noStrike">
                        <a:latin typeface="Calibri"/>
                        <a:ea typeface="Calibri"/>
                        <a:cs typeface="Calibri"/>
                        <a:sym typeface="Calibri"/>
                      </a:endParaRPr>
                    </a:p>
                  </a:txBody>
                  <a:tcPr marT="0" marB="0" marR="58975" marL="58975">
                    <a:solidFill>
                      <a:srgbClr val="E69138"/>
                    </a:solidFill>
                  </a:tcPr>
                </a:tc>
                <a:tc>
                  <a:txBody>
                    <a:bodyPr/>
                    <a:lstStyle/>
                    <a:p>
                      <a:pPr indent="0" lvl="0" marL="0" marR="0" rtl="0" algn="ctr">
                        <a:lnSpc>
                          <a:spcPct val="107000"/>
                        </a:lnSpc>
                        <a:spcBef>
                          <a:spcPts val="0"/>
                        </a:spcBef>
                        <a:spcAft>
                          <a:spcPts val="0"/>
                        </a:spcAft>
                        <a:buNone/>
                      </a:pPr>
                      <a:r>
                        <a:rPr lang="es-CO" sz="900" u="none" cap="none" strike="noStrike"/>
                        <a:t>Administrador</a:t>
                      </a:r>
                      <a:endParaRPr sz="900" u="none" cap="none" strike="noStrike">
                        <a:latin typeface="Calibri"/>
                        <a:ea typeface="Calibri"/>
                        <a:cs typeface="Calibri"/>
                        <a:sym typeface="Calibri"/>
                      </a:endParaRPr>
                    </a:p>
                  </a:txBody>
                  <a:tcPr marT="0" marB="0" marR="58975" marL="58975">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Media</a:t>
                      </a:r>
                      <a:endParaRPr sz="900" u="none" cap="none" strike="noStrike">
                        <a:latin typeface="Calibri"/>
                        <a:ea typeface="Calibri"/>
                        <a:cs typeface="Calibri"/>
                        <a:sym typeface="Calibri"/>
                      </a:endParaRPr>
                    </a:p>
                  </a:txBody>
                  <a:tcPr marT="0" marB="0" marR="58975" marL="58975">
                    <a:solidFill>
                      <a:srgbClr val="E69138"/>
                    </a:solidFill>
                  </a:tcPr>
                </a:tc>
              </a:tr>
              <a:tr h="462825">
                <a:tc>
                  <a:txBody>
                    <a:bodyPr/>
                    <a:lstStyle/>
                    <a:p>
                      <a:pPr indent="0" lvl="0" marL="457200" marR="0" rtl="0" algn="ctr">
                        <a:lnSpc>
                          <a:spcPct val="107000"/>
                        </a:lnSpc>
                        <a:spcBef>
                          <a:spcPts val="0"/>
                        </a:spcBef>
                        <a:spcAft>
                          <a:spcPts val="0"/>
                        </a:spcAft>
                        <a:buNone/>
                      </a:pPr>
                      <a:r>
                        <a:rPr lang="es-CO" sz="900" u="none" cap="none" strike="noStrike"/>
                        <a:t>RF040</a:t>
                      </a:r>
                      <a:endParaRPr sz="900" u="none" cap="none" strike="noStrike">
                        <a:latin typeface="Calibri"/>
                        <a:ea typeface="Calibri"/>
                        <a:cs typeface="Calibri"/>
                        <a:sym typeface="Calibri"/>
                      </a:endParaRPr>
                    </a:p>
                  </a:txBody>
                  <a:tcPr marT="0" marB="0" marR="58975" marL="58975">
                    <a:solidFill>
                      <a:srgbClr val="E69138"/>
                    </a:solidFill>
                  </a:tcPr>
                </a:tc>
                <a:tc>
                  <a:txBody>
                    <a:bodyPr/>
                    <a:lstStyle/>
                    <a:p>
                      <a:pPr indent="0" lvl="0" marL="0" marR="0" rtl="0" algn="just">
                        <a:lnSpc>
                          <a:spcPct val="107000"/>
                        </a:lnSpc>
                        <a:spcBef>
                          <a:spcPts val="0"/>
                        </a:spcBef>
                        <a:spcAft>
                          <a:spcPts val="0"/>
                        </a:spcAft>
                        <a:buNone/>
                      </a:pPr>
                      <a:r>
                        <a:rPr lang="es-CO" sz="900" u="none" cap="none" strike="noStrike"/>
                        <a:t>El sistema </a:t>
                      </a:r>
                      <a:r>
                        <a:rPr lang="es-CO" sz="900"/>
                        <a:t>permite</a:t>
                      </a:r>
                      <a:r>
                        <a:rPr lang="es-CO" sz="900" u="none" cap="none" strike="noStrike"/>
                        <a:t> registrar una ficha técnica del mantenimiento realizado.</a:t>
                      </a:r>
                      <a:endParaRPr sz="900" u="none" cap="none" strike="noStrike">
                        <a:latin typeface="Calibri"/>
                        <a:ea typeface="Calibri"/>
                        <a:cs typeface="Calibri"/>
                        <a:sym typeface="Calibri"/>
                      </a:endParaRPr>
                    </a:p>
                  </a:txBody>
                  <a:tcPr marT="0" marB="0" marR="58975" marL="58975">
                    <a:solidFill>
                      <a:srgbClr val="E69138"/>
                    </a:solidFill>
                  </a:tcPr>
                </a:tc>
                <a:tc>
                  <a:txBody>
                    <a:bodyPr/>
                    <a:lstStyle/>
                    <a:p>
                      <a:pPr indent="0" lvl="0" marL="0" marR="0" rtl="0" algn="ctr">
                        <a:lnSpc>
                          <a:spcPct val="107000"/>
                        </a:lnSpc>
                        <a:spcBef>
                          <a:spcPts val="0"/>
                        </a:spcBef>
                        <a:spcAft>
                          <a:spcPts val="0"/>
                        </a:spcAft>
                        <a:buNone/>
                      </a:pPr>
                      <a:r>
                        <a:rPr lang="es-CO" sz="900" u="none" cap="none" strike="noStrike"/>
                        <a:t>Administrador</a:t>
                      </a:r>
                      <a:endParaRPr sz="900" u="none" cap="none" strike="noStrike">
                        <a:latin typeface="Calibri"/>
                        <a:ea typeface="Calibri"/>
                        <a:cs typeface="Calibri"/>
                        <a:sym typeface="Calibri"/>
                      </a:endParaRPr>
                    </a:p>
                  </a:txBody>
                  <a:tcPr marT="0" marB="0" marR="58975" marL="58975">
                    <a:solidFill>
                      <a:srgbClr val="E69138"/>
                    </a:solidFill>
                  </a:tcPr>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58975" marL="58975">
                    <a:solidFill>
                      <a:srgbClr val="E69138"/>
                    </a:solidFill>
                  </a:tcPr>
                </a:tc>
              </a:tr>
              <a:tr h="462825">
                <a:tc>
                  <a:txBody>
                    <a:bodyPr/>
                    <a:lstStyle/>
                    <a:p>
                      <a:pPr indent="0" lvl="0" marL="457200" marR="0" rtl="0" algn="ctr">
                        <a:lnSpc>
                          <a:spcPct val="107000"/>
                        </a:lnSpc>
                        <a:spcBef>
                          <a:spcPts val="0"/>
                        </a:spcBef>
                        <a:spcAft>
                          <a:spcPts val="0"/>
                        </a:spcAft>
                        <a:buNone/>
                      </a:pPr>
                      <a:r>
                        <a:rPr lang="es-CO" sz="900" u="none" cap="none" strike="noStrike"/>
                        <a:t>RF041</a:t>
                      </a:r>
                      <a:endParaRPr sz="900" u="none" cap="none" strike="noStrike">
                        <a:latin typeface="Calibri"/>
                        <a:ea typeface="Calibri"/>
                        <a:cs typeface="Calibri"/>
                        <a:sym typeface="Calibri"/>
                      </a:endParaRPr>
                    </a:p>
                  </a:txBody>
                  <a:tcPr marT="0" marB="0" marR="58975" marL="58975"/>
                </a:tc>
                <a:tc>
                  <a:txBody>
                    <a:bodyPr/>
                    <a:lstStyle/>
                    <a:p>
                      <a:pPr indent="0" lvl="0" marL="0" marR="0" rtl="0" algn="just">
                        <a:lnSpc>
                          <a:spcPct val="107000"/>
                        </a:lnSpc>
                        <a:spcBef>
                          <a:spcPts val="0"/>
                        </a:spcBef>
                        <a:spcAft>
                          <a:spcPts val="0"/>
                        </a:spcAft>
                        <a:buNone/>
                      </a:pPr>
                      <a:r>
                        <a:rPr lang="es-CO" sz="900" u="none" cap="none" strike="noStrike"/>
                        <a:t>El sistema pueda permitir guardar la información específica del cliente y su bicicleta.</a:t>
                      </a:r>
                      <a:endParaRPr sz="900" u="none" cap="none" strike="noStrike">
                        <a:latin typeface="Calibri"/>
                        <a:ea typeface="Calibri"/>
                        <a:cs typeface="Calibri"/>
                        <a:sym typeface="Calibri"/>
                      </a:endParaRPr>
                    </a:p>
                  </a:txBody>
                  <a:tcPr marT="0" marB="0" marR="58975" marL="58975"/>
                </a:tc>
                <a:tc>
                  <a:txBody>
                    <a:bodyPr/>
                    <a:lstStyle/>
                    <a:p>
                      <a:pPr indent="0" lvl="0" marL="0" marR="0" rtl="0" algn="ctr">
                        <a:lnSpc>
                          <a:spcPct val="107000"/>
                        </a:lnSpc>
                        <a:spcBef>
                          <a:spcPts val="0"/>
                        </a:spcBef>
                        <a:spcAft>
                          <a:spcPts val="0"/>
                        </a:spcAft>
                        <a:buNone/>
                      </a:pPr>
                      <a:r>
                        <a:rPr lang="es-CO" sz="900" u="none" cap="none" strike="noStrike"/>
                        <a:t>Administrador</a:t>
                      </a:r>
                      <a:endParaRPr sz="900" u="none" cap="none" strike="noStrike">
                        <a:latin typeface="Calibri"/>
                        <a:ea typeface="Calibri"/>
                        <a:cs typeface="Calibri"/>
                        <a:sym typeface="Calibri"/>
                      </a:endParaRPr>
                    </a:p>
                  </a:txBody>
                  <a:tcPr marT="0" marB="0" marR="58975" marL="58975"/>
                </a:tc>
                <a:tc>
                  <a:txBody>
                    <a:bodyPr/>
                    <a:lstStyle/>
                    <a:p>
                      <a:pPr indent="0" lvl="0" marL="457200" marR="0" rtl="0" algn="ctr">
                        <a:lnSpc>
                          <a:spcPct val="107000"/>
                        </a:lnSpc>
                        <a:spcBef>
                          <a:spcPts val="0"/>
                        </a:spcBef>
                        <a:spcAft>
                          <a:spcPts val="0"/>
                        </a:spcAft>
                        <a:buNone/>
                      </a:pPr>
                      <a:r>
                        <a:rPr lang="es-CO" sz="900" u="none" cap="none" strike="noStrike"/>
                        <a:t>Alta</a:t>
                      </a:r>
                      <a:endParaRPr sz="900" u="none" cap="none" strike="noStrike">
                        <a:latin typeface="Calibri"/>
                        <a:ea typeface="Calibri"/>
                        <a:cs typeface="Calibri"/>
                        <a:sym typeface="Calibri"/>
                      </a:endParaRPr>
                    </a:p>
                  </a:txBody>
                  <a:tcPr marT="0" marB="0" marR="58975" marL="58975"/>
                </a:tc>
              </a:tr>
              <a:tr h="462825">
                <a:tc>
                  <a:txBody>
                    <a:bodyPr/>
                    <a:lstStyle/>
                    <a:p>
                      <a:pPr indent="0" lvl="0" marL="457200" marR="0" rtl="0" algn="ctr">
                        <a:lnSpc>
                          <a:spcPct val="107000"/>
                        </a:lnSpc>
                        <a:spcBef>
                          <a:spcPts val="0"/>
                        </a:spcBef>
                        <a:spcAft>
                          <a:spcPts val="0"/>
                        </a:spcAft>
                        <a:buNone/>
                      </a:pPr>
                      <a:r>
                        <a:rPr lang="es-CO" sz="900" u="none" cap="none" strike="noStrike"/>
                        <a:t>RF042</a:t>
                      </a:r>
                      <a:endParaRPr sz="900" u="none" cap="none" strike="noStrike">
                        <a:latin typeface="Calibri"/>
                        <a:ea typeface="Calibri"/>
                        <a:cs typeface="Calibri"/>
                        <a:sym typeface="Calibri"/>
                      </a:endParaRPr>
                    </a:p>
                  </a:txBody>
                  <a:tcPr marT="0" marB="0" marR="58975" marL="58975"/>
                </a:tc>
                <a:tc>
                  <a:txBody>
                    <a:bodyPr/>
                    <a:lstStyle/>
                    <a:p>
                      <a:pPr indent="0" lvl="0" marL="0" marR="0" rtl="0" algn="just">
                        <a:lnSpc>
                          <a:spcPct val="107000"/>
                        </a:lnSpc>
                        <a:spcBef>
                          <a:spcPts val="0"/>
                        </a:spcBef>
                        <a:spcAft>
                          <a:spcPts val="0"/>
                        </a:spcAft>
                        <a:buNone/>
                      </a:pPr>
                      <a:r>
                        <a:rPr lang="es-CO" sz="900" u="none" cap="none" strike="noStrike"/>
                        <a:t>El sistema permitirá observar la ficha técnica y los reportes generados por la empresa.</a:t>
                      </a:r>
                      <a:endParaRPr sz="900" u="none" cap="none" strike="noStrike">
                        <a:latin typeface="Calibri"/>
                        <a:ea typeface="Calibri"/>
                        <a:cs typeface="Calibri"/>
                        <a:sym typeface="Calibri"/>
                      </a:endParaRPr>
                    </a:p>
                  </a:txBody>
                  <a:tcPr marT="0" marB="0" marR="58975" marL="58975"/>
                </a:tc>
                <a:tc>
                  <a:txBody>
                    <a:bodyPr/>
                    <a:lstStyle/>
                    <a:p>
                      <a:pPr indent="0" lvl="0" marL="0" marR="0" rtl="0" algn="ctr">
                        <a:lnSpc>
                          <a:spcPct val="107000"/>
                        </a:lnSpc>
                        <a:spcBef>
                          <a:spcPts val="0"/>
                        </a:spcBef>
                        <a:spcAft>
                          <a:spcPts val="0"/>
                        </a:spcAft>
                        <a:buNone/>
                      </a:pPr>
                      <a:r>
                        <a:rPr lang="es-CO" sz="900" u="none" cap="none" strike="noStrike"/>
                        <a:t>Usuario</a:t>
                      </a:r>
                      <a:endParaRPr sz="900" u="none" cap="none" strike="noStrike">
                        <a:latin typeface="Calibri"/>
                        <a:ea typeface="Calibri"/>
                        <a:cs typeface="Calibri"/>
                        <a:sym typeface="Calibri"/>
                      </a:endParaRPr>
                    </a:p>
                  </a:txBody>
                  <a:tcPr marT="0" marB="0" marR="58975" marL="58975"/>
                </a:tc>
                <a:tc>
                  <a:txBody>
                    <a:bodyPr/>
                    <a:lstStyle/>
                    <a:p>
                      <a:pPr indent="0" lvl="0" marL="457200" marR="0" rtl="0" algn="ctr">
                        <a:lnSpc>
                          <a:spcPct val="107000"/>
                        </a:lnSpc>
                        <a:spcBef>
                          <a:spcPts val="0"/>
                        </a:spcBef>
                        <a:spcAft>
                          <a:spcPts val="0"/>
                        </a:spcAft>
                        <a:buNone/>
                      </a:pPr>
                      <a:r>
                        <a:rPr lang="es-CO" sz="900" u="none" cap="none" strike="noStrike"/>
                        <a:t>Media</a:t>
                      </a:r>
                      <a:endParaRPr sz="900" u="none" cap="none" strike="noStrike">
                        <a:latin typeface="Calibri"/>
                        <a:ea typeface="Calibri"/>
                        <a:cs typeface="Calibri"/>
                        <a:sym typeface="Calibri"/>
                      </a:endParaRPr>
                    </a:p>
                  </a:txBody>
                  <a:tcPr marT="0" marB="0" marR="58975" marL="589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1156275" y="1638552"/>
            <a:ext cx="66072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Presentación:</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nvSpPr>
        <p:spPr>
          <a:xfrm>
            <a:off x="428017" y="252918"/>
            <a:ext cx="61180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Requerimientos no funcionales:</a:t>
            </a:r>
            <a:endParaRPr b="0" i="0" sz="3600" u="none" cap="none" strike="noStrike">
              <a:solidFill>
                <a:schemeClr val="lt1"/>
              </a:solidFill>
              <a:latin typeface="Calibri"/>
              <a:ea typeface="Calibri"/>
              <a:cs typeface="Calibri"/>
              <a:sym typeface="Calibri"/>
            </a:endParaRPr>
          </a:p>
        </p:txBody>
      </p:sp>
      <p:graphicFrame>
        <p:nvGraphicFramePr>
          <p:cNvPr id="180" name="Google Shape;180;p29"/>
          <p:cNvGraphicFramePr/>
          <p:nvPr/>
        </p:nvGraphicFramePr>
        <p:xfrm>
          <a:off x="428018" y="1345326"/>
          <a:ext cx="3000000" cy="3000000"/>
        </p:xfrm>
        <a:graphic>
          <a:graphicData uri="http://schemas.openxmlformats.org/drawingml/2006/table">
            <a:tbl>
              <a:tblPr bandRow="1" firstCol="1" firstRow="1">
                <a:noFill/>
                <a:tableStyleId>{58F1D531-F9AA-4DBD-B3DF-C18A99709166}</a:tableStyleId>
              </a:tblPr>
              <a:tblGrid>
                <a:gridCol w="2719025"/>
                <a:gridCol w="3434375"/>
                <a:gridCol w="2005525"/>
              </a:tblGrid>
              <a:tr h="117400">
                <a:tc>
                  <a:txBody>
                    <a:bodyPr/>
                    <a:lstStyle/>
                    <a:p>
                      <a:pPr indent="0" lvl="0" marL="0" marR="0" rtl="0" algn="ctr">
                        <a:lnSpc>
                          <a:spcPct val="107000"/>
                        </a:lnSpc>
                        <a:spcBef>
                          <a:spcPts val="0"/>
                        </a:spcBef>
                        <a:spcAft>
                          <a:spcPts val="0"/>
                        </a:spcAft>
                        <a:buNone/>
                      </a:pPr>
                      <a:r>
                        <a:rPr lang="es-CO" sz="900" u="none" cap="none" strike="noStrike"/>
                        <a:t>Código</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Descripción</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Tipo</a:t>
                      </a:r>
                      <a:endParaRPr sz="900" u="none" cap="none" strike="noStrike">
                        <a:latin typeface="Calibri"/>
                        <a:ea typeface="Calibri"/>
                        <a:cs typeface="Calibri"/>
                        <a:sym typeface="Calibri"/>
                      </a:endParaRPr>
                    </a:p>
                  </a:txBody>
                  <a:tcPr marT="0" marB="0" marR="40550" marL="40550"/>
                </a:tc>
              </a:tr>
              <a:tr h="545275">
                <a:tc>
                  <a:txBody>
                    <a:bodyPr/>
                    <a:lstStyle/>
                    <a:p>
                      <a:pPr indent="0" lvl="0" marL="0" marR="0" rtl="0" algn="ctr">
                        <a:lnSpc>
                          <a:spcPct val="107000"/>
                        </a:lnSpc>
                        <a:spcBef>
                          <a:spcPts val="0"/>
                        </a:spcBef>
                        <a:spcAft>
                          <a:spcPts val="0"/>
                        </a:spcAft>
                        <a:buNone/>
                      </a:pPr>
                      <a:r>
                        <a:rPr lang="es-CO" sz="900" u="none" cap="none" strike="noStrike"/>
                        <a:t>RNF001</a:t>
                      </a:r>
                      <a:endParaRPr sz="900" u="none" cap="none" strike="noStrike">
                        <a:latin typeface="Calibri"/>
                        <a:ea typeface="Calibri"/>
                        <a:cs typeface="Calibri"/>
                        <a:sym typeface="Calibri"/>
                      </a:endParaRPr>
                    </a:p>
                  </a:txBody>
                  <a:tcPr marT="0" marB="0" marR="40550" marL="40550"/>
                </a:tc>
                <a:tc>
                  <a:txBody>
                    <a:bodyPr/>
                    <a:lstStyle/>
                    <a:p>
                      <a:pPr indent="0" lvl="0" marL="0" marR="0" rtl="0" algn="just">
                        <a:lnSpc>
                          <a:spcPct val="107000"/>
                        </a:lnSpc>
                        <a:spcBef>
                          <a:spcPts val="0"/>
                        </a:spcBef>
                        <a:spcAft>
                          <a:spcPts val="0"/>
                        </a:spcAft>
                        <a:buNone/>
                      </a:pPr>
                      <a:r>
                        <a:rPr lang="es-CO" sz="900" u="none" cap="none" strike="noStrike"/>
                        <a:t>La protección de datos debe estar presente en cada proceso realizado, verificando y garantizando el acceso autorizado de la información de acuerdo al rol correspondiente.</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Seguridad</a:t>
                      </a:r>
                      <a:endParaRPr sz="900" u="none" cap="none" strike="noStrike">
                        <a:latin typeface="Calibri"/>
                        <a:ea typeface="Calibri"/>
                        <a:cs typeface="Calibri"/>
                        <a:sym typeface="Calibri"/>
                      </a:endParaRPr>
                    </a:p>
                  </a:txBody>
                  <a:tcPr marT="0" marB="0" marR="40550" marL="40550"/>
                </a:tc>
              </a:tr>
              <a:tr h="436200">
                <a:tc>
                  <a:txBody>
                    <a:bodyPr/>
                    <a:lstStyle/>
                    <a:p>
                      <a:pPr indent="0" lvl="0" marL="0" marR="0" rtl="0" algn="ctr">
                        <a:lnSpc>
                          <a:spcPct val="107000"/>
                        </a:lnSpc>
                        <a:spcBef>
                          <a:spcPts val="0"/>
                        </a:spcBef>
                        <a:spcAft>
                          <a:spcPts val="0"/>
                        </a:spcAft>
                        <a:buNone/>
                      </a:pPr>
                      <a:r>
                        <a:rPr lang="es-CO" sz="900" u="none" cap="none" strike="noStrike"/>
                        <a:t>RNF002</a:t>
                      </a:r>
                      <a:endParaRPr sz="900" u="none" cap="none" strike="noStrike">
                        <a:latin typeface="Calibri"/>
                        <a:ea typeface="Calibri"/>
                        <a:cs typeface="Calibri"/>
                        <a:sym typeface="Calibri"/>
                      </a:endParaRPr>
                    </a:p>
                  </a:txBody>
                  <a:tcPr marT="0" marB="0" marR="40550" marL="40550"/>
                </a:tc>
                <a:tc>
                  <a:txBody>
                    <a:bodyPr/>
                    <a:lstStyle/>
                    <a:p>
                      <a:pPr indent="0" lvl="0" marL="0" marR="0" rtl="0" algn="just">
                        <a:lnSpc>
                          <a:spcPct val="107000"/>
                        </a:lnSpc>
                        <a:spcBef>
                          <a:spcPts val="0"/>
                        </a:spcBef>
                        <a:spcAft>
                          <a:spcPts val="0"/>
                        </a:spcAft>
                        <a:buNone/>
                      </a:pPr>
                      <a:r>
                        <a:rPr lang="es-CO" sz="900" u="none" cap="none" strike="noStrike"/>
                        <a:t>El aplicativo web debe manejar para el ingreso a la plataforma una clave de mínimo 8 caracteres, incluir símbolos, una mayúscula, y un número.</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Seguridad</a:t>
                      </a:r>
                      <a:endParaRPr sz="900" u="none" cap="none" strike="noStrike">
                        <a:latin typeface="Calibri"/>
                        <a:ea typeface="Calibri"/>
                        <a:cs typeface="Calibri"/>
                        <a:sym typeface="Calibri"/>
                      </a:endParaRPr>
                    </a:p>
                  </a:txBody>
                  <a:tcPr marT="0" marB="0" marR="40550" marL="40550"/>
                </a:tc>
              </a:tr>
              <a:tr h="436200">
                <a:tc>
                  <a:txBody>
                    <a:bodyPr/>
                    <a:lstStyle/>
                    <a:p>
                      <a:pPr indent="0" lvl="0" marL="0" marR="0" rtl="0" algn="ctr">
                        <a:lnSpc>
                          <a:spcPct val="107000"/>
                        </a:lnSpc>
                        <a:spcBef>
                          <a:spcPts val="0"/>
                        </a:spcBef>
                        <a:spcAft>
                          <a:spcPts val="0"/>
                        </a:spcAft>
                        <a:buNone/>
                      </a:pPr>
                      <a:r>
                        <a:rPr lang="es-CO" sz="900" u="none" cap="none" strike="noStrike"/>
                        <a:t>RNF003</a:t>
                      </a:r>
                      <a:endParaRPr sz="900" u="none" cap="none" strike="noStrike">
                        <a:latin typeface="Calibri"/>
                        <a:ea typeface="Calibri"/>
                        <a:cs typeface="Calibri"/>
                        <a:sym typeface="Calibri"/>
                      </a:endParaRPr>
                    </a:p>
                  </a:txBody>
                  <a:tcPr marT="0" marB="0" marR="40550" marL="40550"/>
                </a:tc>
                <a:tc>
                  <a:txBody>
                    <a:bodyPr/>
                    <a:lstStyle/>
                    <a:p>
                      <a:pPr indent="0" lvl="0" marL="0" marR="0" rtl="0" algn="just">
                        <a:lnSpc>
                          <a:spcPct val="107000"/>
                        </a:lnSpc>
                        <a:spcBef>
                          <a:spcPts val="0"/>
                        </a:spcBef>
                        <a:spcAft>
                          <a:spcPts val="0"/>
                        </a:spcAft>
                        <a:buNone/>
                      </a:pPr>
                      <a:r>
                        <a:rPr lang="es-CO" sz="900" u="none" cap="none" strike="noStrike"/>
                        <a:t>La aplicación web debe poseer interfaces  con un desarrollo intuitivo de vista y usabilidad para que optimice la experiencia de usuario.</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Usabilidad</a:t>
                      </a:r>
                      <a:endParaRPr sz="900" u="none" cap="none" strike="noStrike">
                        <a:latin typeface="Calibri"/>
                        <a:ea typeface="Calibri"/>
                        <a:cs typeface="Calibri"/>
                        <a:sym typeface="Calibri"/>
                      </a:endParaRPr>
                    </a:p>
                  </a:txBody>
                  <a:tcPr marT="0" marB="0" marR="40550" marL="40550"/>
                </a:tc>
              </a:tr>
              <a:tr h="327150">
                <a:tc>
                  <a:txBody>
                    <a:bodyPr/>
                    <a:lstStyle/>
                    <a:p>
                      <a:pPr indent="0" lvl="0" marL="0" marR="0" rtl="0" algn="ctr">
                        <a:lnSpc>
                          <a:spcPct val="107000"/>
                        </a:lnSpc>
                        <a:spcBef>
                          <a:spcPts val="0"/>
                        </a:spcBef>
                        <a:spcAft>
                          <a:spcPts val="0"/>
                        </a:spcAft>
                        <a:buNone/>
                      </a:pPr>
                      <a:r>
                        <a:rPr lang="es-CO" sz="900" u="none" cap="none" strike="noStrike"/>
                        <a:t>RNF004</a:t>
                      </a:r>
                      <a:endParaRPr sz="900" u="none" cap="none" strike="noStrike">
                        <a:latin typeface="Calibri"/>
                        <a:ea typeface="Calibri"/>
                        <a:cs typeface="Calibri"/>
                        <a:sym typeface="Calibri"/>
                      </a:endParaRPr>
                    </a:p>
                  </a:txBody>
                  <a:tcPr marT="0" marB="0" marR="40550" marL="40550"/>
                </a:tc>
                <a:tc>
                  <a:txBody>
                    <a:bodyPr/>
                    <a:lstStyle/>
                    <a:p>
                      <a:pPr indent="0" lvl="0" marL="0" marR="0" rtl="0" algn="just">
                        <a:lnSpc>
                          <a:spcPct val="107000"/>
                        </a:lnSpc>
                        <a:spcBef>
                          <a:spcPts val="0"/>
                        </a:spcBef>
                        <a:spcAft>
                          <a:spcPts val="0"/>
                        </a:spcAft>
                        <a:buNone/>
                      </a:pPr>
                      <a:r>
                        <a:rPr lang="es-CO" sz="900" u="none" cap="none" strike="noStrike"/>
                        <a:t>La aplicación web debe ser compatible con las versiones de los diferentes navegadores.</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Usabilidad</a:t>
                      </a:r>
                      <a:endParaRPr sz="900" u="none" cap="none" strike="noStrike">
                        <a:latin typeface="Calibri"/>
                        <a:ea typeface="Calibri"/>
                        <a:cs typeface="Calibri"/>
                        <a:sym typeface="Calibri"/>
                      </a:endParaRPr>
                    </a:p>
                  </a:txBody>
                  <a:tcPr marT="0" marB="0" marR="40550" marL="40550"/>
                </a:tc>
              </a:tr>
              <a:tr h="436200">
                <a:tc>
                  <a:txBody>
                    <a:bodyPr/>
                    <a:lstStyle/>
                    <a:p>
                      <a:pPr indent="0" lvl="0" marL="0" marR="0" rtl="0" algn="ctr">
                        <a:lnSpc>
                          <a:spcPct val="107000"/>
                        </a:lnSpc>
                        <a:spcBef>
                          <a:spcPts val="0"/>
                        </a:spcBef>
                        <a:spcAft>
                          <a:spcPts val="0"/>
                        </a:spcAft>
                        <a:buNone/>
                      </a:pPr>
                      <a:r>
                        <a:rPr lang="es-CO" sz="900" u="none" cap="none" strike="noStrike"/>
                        <a:t>RNF005</a:t>
                      </a:r>
                      <a:endParaRPr sz="900" u="none" cap="none" strike="noStrike">
                        <a:latin typeface="Calibri"/>
                        <a:ea typeface="Calibri"/>
                        <a:cs typeface="Calibri"/>
                        <a:sym typeface="Calibri"/>
                      </a:endParaRPr>
                    </a:p>
                  </a:txBody>
                  <a:tcPr marT="0" marB="0" marR="40550" marL="40550"/>
                </a:tc>
                <a:tc>
                  <a:txBody>
                    <a:bodyPr/>
                    <a:lstStyle/>
                    <a:p>
                      <a:pPr indent="0" lvl="0" marL="0" marR="0" rtl="0" algn="just">
                        <a:lnSpc>
                          <a:spcPct val="107000"/>
                        </a:lnSpc>
                        <a:spcBef>
                          <a:spcPts val="0"/>
                        </a:spcBef>
                        <a:spcAft>
                          <a:spcPts val="0"/>
                        </a:spcAft>
                        <a:buNone/>
                      </a:pPr>
                      <a:r>
                        <a:rPr lang="es-CO" sz="900" u="none" cap="none" strike="noStrike"/>
                        <a:t>La administración será la única que podrá realizar cambios a los permisos y acciones de acceso, manejo y registro de información en el sistema.</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Integridad</a:t>
                      </a:r>
                      <a:endParaRPr sz="900" u="none" cap="none" strike="noStrike">
                        <a:latin typeface="Calibri"/>
                        <a:ea typeface="Calibri"/>
                        <a:cs typeface="Calibri"/>
                        <a:sym typeface="Calibri"/>
                      </a:endParaRPr>
                    </a:p>
                  </a:txBody>
                  <a:tcPr marT="0" marB="0" marR="40550" marL="40550"/>
                </a:tc>
              </a:tr>
              <a:tr h="436200">
                <a:tc>
                  <a:txBody>
                    <a:bodyPr/>
                    <a:lstStyle/>
                    <a:p>
                      <a:pPr indent="0" lvl="0" marL="0" marR="0" rtl="0" algn="ctr">
                        <a:lnSpc>
                          <a:spcPct val="107000"/>
                        </a:lnSpc>
                        <a:spcBef>
                          <a:spcPts val="0"/>
                        </a:spcBef>
                        <a:spcAft>
                          <a:spcPts val="0"/>
                        </a:spcAft>
                        <a:buNone/>
                      </a:pPr>
                      <a:r>
                        <a:rPr lang="es-CO" sz="900" u="none" cap="none" strike="noStrike"/>
                        <a:t>RNF006</a:t>
                      </a:r>
                      <a:endParaRPr sz="900" u="none" cap="none" strike="noStrike">
                        <a:latin typeface="Calibri"/>
                        <a:ea typeface="Calibri"/>
                        <a:cs typeface="Calibri"/>
                        <a:sym typeface="Calibri"/>
                      </a:endParaRPr>
                    </a:p>
                  </a:txBody>
                  <a:tcPr marT="0" marB="0" marR="40550" marL="40550"/>
                </a:tc>
                <a:tc>
                  <a:txBody>
                    <a:bodyPr/>
                    <a:lstStyle/>
                    <a:p>
                      <a:pPr indent="0" lvl="0" marL="0" marR="0" rtl="0" algn="just">
                        <a:lnSpc>
                          <a:spcPct val="107000"/>
                        </a:lnSpc>
                        <a:spcBef>
                          <a:spcPts val="0"/>
                        </a:spcBef>
                        <a:spcAft>
                          <a:spcPts val="0"/>
                        </a:spcAft>
                        <a:buNone/>
                      </a:pPr>
                      <a:r>
                        <a:rPr lang="es-CO" sz="900" u="none" cap="none" strike="noStrike"/>
                        <a:t>La administración es la única en gestionar la información referente a los productos ofertados en el aplicativo.</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Integridad</a:t>
                      </a:r>
                      <a:endParaRPr sz="900" u="none" cap="none" strike="noStrike">
                        <a:latin typeface="Calibri"/>
                        <a:ea typeface="Calibri"/>
                        <a:cs typeface="Calibri"/>
                        <a:sym typeface="Calibri"/>
                      </a:endParaRPr>
                    </a:p>
                  </a:txBody>
                  <a:tcPr marT="0" marB="0" marR="40550" marL="40550"/>
                </a:tc>
              </a:tr>
              <a:tr h="327150">
                <a:tc>
                  <a:txBody>
                    <a:bodyPr/>
                    <a:lstStyle/>
                    <a:p>
                      <a:pPr indent="0" lvl="0" marL="0" marR="0" rtl="0" algn="ctr">
                        <a:lnSpc>
                          <a:spcPct val="107000"/>
                        </a:lnSpc>
                        <a:spcBef>
                          <a:spcPts val="0"/>
                        </a:spcBef>
                        <a:spcAft>
                          <a:spcPts val="0"/>
                        </a:spcAft>
                        <a:buNone/>
                      </a:pPr>
                      <a:r>
                        <a:rPr lang="es-CO" sz="900" u="none" cap="none" strike="noStrike"/>
                        <a:t>RNF007</a:t>
                      </a:r>
                      <a:endParaRPr sz="900" u="none" cap="none" strike="noStrike">
                        <a:latin typeface="Calibri"/>
                        <a:ea typeface="Calibri"/>
                        <a:cs typeface="Calibri"/>
                        <a:sym typeface="Calibri"/>
                      </a:endParaRPr>
                    </a:p>
                  </a:txBody>
                  <a:tcPr marT="0" marB="0" marR="40550" marL="40550"/>
                </a:tc>
                <a:tc>
                  <a:txBody>
                    <a:bodyPr/>
                    <a:lstStyle/>
                    <a:p>
                      <a:pPr indent="0" lvl="0" marL="0" marR="0" rtl="0" algn="just">
                        <a:lnSpc>
                          <a:spcPct val="107000"/>
                        </a:lnSpc>
                        <a:spcBef>
                          <a:spcPts val="0"/>
                        </a:spcBef>
                        <a:spcAft>
                          <a:spcPts val="0"/>
                        </a:spcAft>
                        <a:buNone/>
                      </a:pPr>
                      <a:r>
                        <a:rPr lang="es-CO" sz="900" u="none" cap="none" strike="noStrike"/>
                        <a:t>El aplicativo web debe permanecer disponible las 24 horas del día para su uso constante.</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Disponibilidad</a:t>
                      </a:r>
                      <a:endParaRPr sz="900" u="none" cap="none" strike="noStrike">
                        <a:latin typeface="Calibri"/>
                        <a:ea typeface="Calibri"/>
                        <a:cs typeface="Calibri"/>
                        <a:sym typeface="Calibri"/>
                      </a:endParaRPr>
                    </a:p>
                  </a:txBody>
                  <a:tcPr marT="0" marB="0" marR="40550" marL="40550"/>
                </a:tc>
              </a:tr>
              <a:tr h="436200">
                <a:tc>
                  <a:txBody>
                    <a:bodyPr/>
                    <a:lstStyle/>
                    <a:p>
                      <a:pPr indent="0" lvl="0" marL="0" marR="0" rtl="0" algn="ctr">
                        <a:lnSpc>
                          <a:spcPct val="107000"/>
                        </a:lnSpc>
                        <a:spcBef>
                          <a:spcPts val="0"/>
                        </a:spcBef>
                        <a:spcAft>
                          <a:spcPts val="0"/>
                        </a:spcAft>
                        <a:buNone/>
                      </a:pPr>
                      <a:r>
                        <a:rPr lang="es-CO" sz="900" u="none" cap="none" strike="noStrike"/>
                        <a:t>RNF008</a:t>
                      </a:r>
                      <a:endParaRPr sz="900" u="none" cap="none" strike="noStrike">
                        <a:latin typeface="Calibri"/>
                        <a:ea typeface="Calibri"/>
                        <a:cs typeface="Calibri"/>
                        <a:sym typeface="Calibri"/>
                      </a:endParaRPr>
                    </a:p>
                  </a:txBody>
                  <a:tcPr marT="0" marB="0" marR="40550" marL="40550"/>
                </a:tc>
                <a:tc>
                  <a:txBody>
                    <a:bodyPr/>
                    <a:lstStyle/>
                    <a:p>
                      <a:pPr indent="0" lvl="0" marL="0" marR="0" rtl="0" algn="just">
                        <a:lnSpc>
                          <a:spcPct val="107000"/>
                        </a:lnSpc>
                        <a:spcBef>
                          <a:spcPts val="0"/>
                        </a:spcBef>
                        <a:spcAft>
                          <a:spcPts val="0"/>
                        </a:spcAft>
                        <a:buNone/>
                      </a:pPr>
                      <a:r>
                        <a:rPr lang="es-CO" sz="900" u="none" cap="none" strike="noStrike"/>
                        <a:t>La web debe soportar el flujo en cantidades menores y mayores de usuarios permitiendo que el aplicativo no se caiga en cualquier momento.</a:t>
                      </a:r>
                      <a:endParaRPr sz="900" u="none" cap="none" strike="noStrike">
                        <a:latin typeface="Calibri"/>
                        <a:ea typeface="Calibri"/>
                        <a:cs typeface="Calibri"/>
                        <a:sym typeface="Calibri"/>
                      </a:endParaRPr>
                    </a:p>
                  </a:txBody>
                  <a:tcPr marT="0" marB="0" marR="40550" marL="40550"/>
                </a:tc>
                <a:tc>
                  <a:txBody>
                    <a:bodyPr/>
                    <a:lstStyle/>
                    <a:p>
                      <a:pPr indent="0" lvl="0" marL="0" marR="0" rtl="0" algn="ctr">
                        <a:lnSpc>
                          <a:spcPct val="107000"/>
                        </a:lnSpc>
                        <a:spcBef>
                          <a:spcPts val="0"/>
                        </a:spcBef>
                        <a:spcAft>
                          <a:spcPts val="0"/>
                        </a:spcAft>
                        <a:buNone/>
                      </a:pPr>
                      <a:r>
                        <a:rPr lang="es-CO" sz="900" u="none" cap="none" strike="noStrike"/>
                        <a:t>Estabilidad</a:t>
                      </a:r>
                      <a:endParaRPr sz="900" u="none" cap="none" strike="noStrike">
                        <a:latin typeface="Calibri"/>
                        <a:ea typeface="Calibri"/>
                        <a:cs typeface="Calibri"/>
                        <a:sym typeface="Calibri"/>
                      </a:endParaRPr>
                    </a:p>
                  </a:txBody>
                  <a:tcPr marT="0" marB="0" marR="40550" marL="405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428017" y="252918"/>
            <a:ext cx="231467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Wireframe:</a:t>
            </a:r>
            <a:endParaRPr b="0" i="0" sz="36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5"/>
          <p:cNvSpPr txBox="1"/>
          <p:nvPr/>
        </p:nvSpPr>
        <p:spPr>
          <a:xfrm>
            <a:off x="291830" y="1638552"/>
            <a:ext cx="82101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Formulación del proyecto:</a:t>
            </a:r>
            <a:endParaRPr b="1" i="0" sz="5400" u="none" cap="none" strike="noStrike">
              <a:solidFill>
                <a:srgbClr val="3F3F3F"/>
              </a:solidFill>
              <a:latin typeface="Calibri"/>
              <a:ea typeface="Calibri"/>
              <a:cs typeface="Calibri"/>
              <a:sym typeface="Calibri"/>
            </a:endParaRPr>
          </a:p>
        </p:txBody>
      </p:sp>
      <p:sp>
        <p:nvSpPr>
          <p:cNvPr id="68" name="Google Shape;68;p5"/>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6"/>
          <p:cNvSpPr txBox="1"/>
          <p:nvPr/>
        </p:nvSpPr>
        <p:spPr>
          <a:xfrm>
            <a:off x="428017" y="252918"/>
            <a:ext cx="56366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Planteamiento del problema:</a:t>
            </a:r>
            <a:endParaRPr b="0" i="0" sz="3600" u="none" cap="none" strike="noStrike">
              <a:solidFill>
                <a:schemeClr val="lt1"/>
              </a:solidFill>
              <a:latin typeface="Calibri"/>
              <a:ea typeface="Calibri"/>
              <a:cs typeface="Calibri"/>
              <a:sym typeface="Calibri"/>
            </a:endParaRPr>
          </a:p>
        </p:txBody>
      </p:sp>
      <p:sp>
        <p:nvSpPr>
          <p:cNvPr id="74" name="Google Shape;74;p6"/>
          <p:cNvSpPr txBox="1"/>
          <p:nvPr/>
        </p:nvSpPr>
        <p:spPr>
          <a:xfrm>
            <a:off x="282454" y="1825618"/>
            <a:ext cx="4774500" cy="39420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Bicicletas Nissi Triple A</a:t>
            </a:r>
            <a:r>
              <a:rPr b="0" i="0" lang="es-CO" sz="1400" u="none" cap="none" strike="noStrike">
                <a:solidFill>
                  <a:srgbClr val="000000"/>
                </a:solidFill>
                <a:latin typeface="Arial"/>
                <a:ea typeface="Arial"/>
                <a:cs typeface="Arial"/>
                <a:sym typeface="Arial"/>
              </a:rPr>
              <a:t>, empresa dedicada a la venta y fabricación de accesorios para bicicletas cuenta con más de </a:t>
            </a:r>
            <a:r>
              <a:rPr b="1" i="0" lang="es-CO" sz="1400" u="none" cap="none" strike="noStrike">
                <a:solidFill>
                  <a:srgbClr val="000000"/>
                </a:solidFill>
                <a:latin typeface="Arial"/>
                <a:ea typeface="Arial"/>
                <a:cs typeface="Arial"/>
                <a:sym typeface="Arial"/>
              </a:rPr>
              <a:t>20</a:t>
            </a:r>
            <a:r>
              <a:rPr b="0" i="0" lang="es-CO" sz="1400" u="none" cap="none" strike="noStrike">
                <a:solidFill>
                  <a:srgbClr val="000000"/>
                </a:solidFill>
                <a:latin typeface="Arial"/>
                <a:ea typeface="Arial"/>
                <a:cs typeface="Arial"/>
                <a:sym typeface="Arial"/>
              </a:rPr>
              <a:t> sedes hace 6 años en la ciudad de </a:t>
            </a:r>
            <a:r>
              <a:rPr b="1" i="0" lang="es-CO" sz="1400" u="none" cap="none" strike="noStrike">
                <a:solidFill>
                  <a:srgbClr val="000000"/>
                </a:solidFill>
                <a:latin typeface="Arial"/>
                <a:ea typeface="Arial"/>
                <a:cs typeface="Arial"/>
                <a:sym typeface="Arial"/>
              </a:rPr>
              <a:t>Bogotá</a:t>
            </a:r>
            <a:r>
              <a:rPr b="0" i="0" lang="es-CO" sz="1400" u="none" cap="none" strike="noStrike">
                <a:solidFill>
                  <a:srgbClr val="000000"/>
                </a:solidFill>
                <a:latin typeface="Arial"/>
                <a:ea typeface="Arial"/>
                <a:cs typeface="Arial"/>
                <a:sym typeface="Arial"/>
              </a:rPr>
              <a:t>, solo cuentan con tiendas físicas, impidiéndoles expandir la visibilidad de su marca y productos a nivel nacional. Se efectúa la falta de organización en inventariado a la hora de establecer el recibimiento de carga que llega por parte de sus proveedores, esto a causa que su sistematización de registro la hacen por medio de una base de datos “SIGO” pero no es usada correctamente. Por otra parte, sistematizar por completo los procesos de ventas y cotización pues actualmente se hacen manualmente.</a:t>
            </a:r>
            <a:endParaRPr b="0" i="0" sz="1400" u="none" cap="none" strike="noStrike">
              <a:solidFill>
                <a:srgbClr val="000000"/>
              </a:solidFill>
              <a:latin typeface="Arial"/>
              <a:ea typeface="Arial"/>
              <a:cs typeface="Arial"/>
              <a:sym typeface="Arial"/>
            </a:endParaRPr>
          </a:p>
        </p:txBody>
      </p:sp>
      <p:sp>
        <p:nvSpPr>
          <p:cNvPr id="75" name="Google Shape;75;p6"/>
          <p:cNvSpPr txBox="1"/>
          <p:nvPr/>
        </p:nvSpPr>
        <p:spPr>
          <a:xfrm>
            <a:off x="6159800" y="1738875"/>
            <a:ext cx="5181600" cy="394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 name="Google Shape;76;p6"/>
          <p:cNvPicPr preferRelativeResize="0"/>
          <p:nvPr/>
        </p:nvPicPr>
        <p:blipFill rotWithShape="1">
          <a:blip r:embed="rId3">
            <a:alphaModFix/>
          </a:blip>
          <a:srcRect b="0" l="0" r="0" t="0"/>
          <a:stretch/>
        </p:blipFill>
        <p:spPr>
          <a:xfrm>
            <a:off x="5453555" y="1887606"/>
            <a:ext cx="3309446" cy="23259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25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7"/>
          <p:cNvSpPr txBox="1"/>
          <p:nvPr/>
        </p:nvSpPr>
        <p:spPr>
          <a:xfrm>
            <a:off x="428017" y="252918"/>
            <a:ext cx="25801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Justificación:</a:t>
            </a:r>
            <a:endParaRPr b="0" i="0" sz="3600" u="none" cap="none" strike="noStrike">
              <a:solidFill>
                <a:schemeClr val="lt1"/>
              </a:solidFill>
              <a:latin typeface="Calibri"/>
              <a:ea typeface="Calibri"/>
              <a:cs typeface="Calibri"/>
              <a:sym typeface="Calibri"/>
            </a:endParaRPr>
          </a:p>
        </p:txBody>
      </p:sp>
      <p:sp>
        <p:nvSpPr>
          <p:cNvPr id="82" name="Google Shape;82;p7"/>
          <p:cNvSpPr txBox="1"/>
          <p:nvPr/>
        </p:nvSpPr>
        <p:spPr>
          <a:xfrm>
            <a:off x="743608" y="1983280"/>
            <a:ext cx="7633138" cy="3963226"/>
          </a:xfrm>
          <a:prstGeom prst="rect">
            <a:avLst/>
          </a:prstGeom>
          <a:noFill/>
          <a:ln>
            <a:noFill/>
          </a:ln>
        </p:spPr>
        <p:txBody>
          <a:bodyPr anchorCtr="0" anchor="t" bIns="45700" lIns="91425" spcFirstLastPara="1" rIns="91425" wrap="square" tIns="45700">
            <a:normAutofit/>
          </a:bodyPr>
          <a:lstStyle/>
          <a:p>
            <a:pPr indent="0" lvl="0" marL="457200" marR="0" rtl="0" algn="just">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Agilizar procesos de información ejecutados en NISSI TRIPLE A, provechoso para el mejoramiento de tiempos y simplicidad para realizar procesos al momento de requerir alguna información sobre algún producto, reducir costos de papelería para cotizaciones hechas a mano y un desarrollo de sistema libre que permita ser usado sin necesidad de pagar por una licencia. Optimizar el alcance de sus productos y servicios mediante un sistema e-commerce o comercio electrónico viéndolo como una opción viable de comodidad, ahorro y competencia a nivel local, regional y nacional.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txBox="1"/>
          <p:nvPr/>
        </p:nvSpPr>
        <p:spPr>
          <a:xfrm>
            <a:off x="428017" y="252918"/>
            <a:ext cx="33977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 general:</a:t>
            </a:r>
            <a:endParaRPr b="0" i="0" sz="3600" u="none" cap="none" strike="noStrike">
              <a:solidFill>
                <a:schemeClr val="lt1"/>
              </a:solidFill>
              <a:latin typeface="Calibri"/>
              <a:ea typeface="Calibri"/>
              <a:cs typeface="Calibri"/>
              <a:sym typeface="Calibri"/>
            </a:endParaRPr>
          </a:p>
        </p:txBody>
      </p:sp>
      <p:sp>
        <p:nvSpPr>
          <p:cNvPr id="88" name="Google Shape;88;p8"/>
          <p:cNvSpPr txBox="1"/>
          <p:nvPr/>
        </p:nvSpPr>
        <p:spPr>
          <a:xfrm>
            <a:off x="676714" y="1969857"/>
            <a:ext cx="8225547" cy="10886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Desarrollar un sistema web para gestionar sus productos mayormente ofertados y están constantemente actualizados, un servicio técnico; un control y administración de información de inventarios utilizado por el encargado de facturación.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89" name="Google Shape;89;p8"/>
          <p:cNvPicPr preferRelativeResize="0"/>
          <p:nvPr/>
        </p:nvPicPr>
        <p:blipFill rotWithShape="1">
          <a:blip r:embed="rId3">
            <a:alphaModFix/>
          </a:blip>
          <a:srcRect b="17116" l="28455" r="27783" t="10521"/>
          <a:stretch/>
        </p:blipFill>
        <p:spPr>
          <a:xfrm>
            <a:off x="3352800" y="3058511"/>
            <a:ext cx="2301766" cy="19242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txBox="1"/>
          <p:nvPr/>
        </p:nvSpPr>
        <p:spPr>
          <a:xfrm>
            <a:off x="428017" y="252918"/>
            <a:ext cx="42328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Objetivos específicos:</a:t>
            </a:r>
            <a:endParaRPr b="0" i="0" sz="3600" u="none" cap="none" strike="noStrike">
              <a:solidFill>
                <a:schemeClr val="lt1"/>
              </a:solidFill>
              <a:latin typeface="Calibri"/>
              <a:ea typeface="Calibri"/>
              <a:cs typeface="Calibri"/>
              <a:sym typeface="Calibri"/>
            </a:endParaRPr>
          </a:p>
        </p:txBody>
      </p:sp>
      <p:sp>
        <p:nvSpPr>
          <p:cNvPr id="95" name="Google Shape;95;p9"/>
          <p:cNvSpPr txBox="1"/>
          <p:nvPr/>
        </p:nvSpPr>
        <p:spPr>
          <a:xfrm>
            <a:off x="428017" y="1521787"/>
            <a:ext cx="8000150" cy="339705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1400"/>
              <a:buFont typeface="Noto Sans Symbols"/>
              <a:buChar char="✔"/>
            </a:pPr>
            <a:r>
              <a:rPr b="1" i="0" lang="es-CO" sz="1400" u="none" cap="none" strike="noStrike">
                <a:solidFill>
                  <a:srgbClr val="000000"/>
                </a:solidFill>
                <a:latin typeface="Arial"/>
                <a:ea typeface="Arial"/>
                <a:cs typeface="Arial"/>
                <a:sym typeface="Arial"/>
              </a:rPr>
              <a:t>E-Commerce, Ventas </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Permitir la distribución y suministro de información de productos o servicios detallados de la bicicletería.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Noto Sans Symbols"/>
              <a:buChar char="✔"/>
            </a:pPr>
            <a:r>
              <a:rPr b="1" i="0" lang="es-CO" sz="1400" u="none" cap="none" strike="noStrike">
                <a:solidFill>
                  <a:srgbClr val="000000"/>
                </a:solidFill>
                <a:latin typeface="Arial"/>
                <a:ea typeface="Arial"/>
                <a:cs typeface="Arial"/>
                <a:sym typeface="Arial"/>
              </a:rPr>
              <a:t>Inventario </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Gestionar los productos que se encuentran en stock, manteniendo un control de productos que ingresan o salen de la tienda y así mantener un control efectivo de estos.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Noto Sans Symbols"/>
              <a:buChar char="✔"/>
            </a:pPr>
            <a:r>
              <a:rPr b="1" i="0" lang="es-CO" sz="1400" u="none" cap="none" strike="noStrike">
                <a:solidFill>
                  <a:srgbClr val="000000"/>
                </a:solidFill>
                <a:latin typeface="Arial"/>
                <a:ea typeface="Arial"/>
                <a:cs typeface="Arial"/>
                <a:sym typeface="Arial"/>
              </a:rPr>
              <a:t>Servicio técnico </a:t>
            </a:r>
            <a:endParaRPr b="0" i="0" sz="1400" u="none" cap="none" strike="noStrike">
              <a:solidFill>
                <a:srgbClr val="000000"/>
              </a:solidFill>
              <a:latin typeface="Arial"/>
              <a:ea typeface="Arial"/>
              <a:cs typeface="Arial"/>
              <a:sym typeface="Arial"/>
            </a:endParaRPr>
          </a:p>
          <a:p>
            <a:pPr indent="457200" lvl="0" marL="0" marR="0" rtl="0" algn="just">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Efectuar el debido procedimiento de mantenimiento para las bicicletas.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Noto Sans Symbols"/>
              <a:buChar char="✔"/>
            </a:pPr>
            <a:r>
              <a:rPr b="1" i="0" lang="es-CO" sz="1400" u="none" cap="none" strike="noStrike">
                <a:solidFill>
                  <a:srgbClr val="000000"/>
                </a:solidFill>
                <a:latin typeface="Arial"/>
                <a:ea typeface="Arial"/>
                <a:cs typeface="Arial"/>
                <a:sym typeface="Arial"/>
              </a:rPr>
              <a:t>Centro de soporte </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Generar una atención al usuario mediante herramientas de comunicación que permitan una potencialización y fidelización de los consumidores.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428017" y="252918"/>
            <a:ext cx="17613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Alcance:</a:t>
            </a:r>
            <a:endParaRPr b="0" i="0" sz="3600" u="none" cap="none" strike="noStrike">
              <a:solidFill>
                <a:schemeClr val="lt1"/>
              </a:solidFill>
              <a:latin typeface="Calibri"/>
              <a:ea typeface="Calibri"/>
              <a:cs typeface="Calibri"/>
              <a:sym typeface="Calibri"/>
            </a:endParaRPr>
          </a:p>
        </p:txBody>
      </p:sp>
      <p:sp>
        <p:nvSpPr>
          <p:cNvPr id="101" name="Google Shape;101;p15"/>
          <p:cNvSpPr txBox="1"/>
          <p:nvPr/>
        </p:nvSpPr>
        <p:spPr>
          <a:xfrm>
            <a:off x="838200" y="1825625"/>
            <a:ext cx="7457388" cy="3963226"/>
          </a:xfrm>
          <a:prstGeom prst="rect">
            <a:avLst/>
          </a:prstGeom>
          <a:noFill/>
          <a:ln>
            <a:noFill/>
          </a:ln>
        </p:spPr>
        <p:txBody>
          <a:bodyPr anchorCtr="0" anchor="t" bIns="45700" lIns="91425" spcFirstLastPara="1" rIns="91425" wrap="square" tIns="45700">
            <a:normAutofit/>
          </a:bodyPr>
          <a:lstStyle/>
          <a:p>
            <a:pPr indent="0" lvl="0" marL="457200" marR="0" rtl="0" algn="just">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Dentro de este sistema para la empresa NISSI TRIPLE A, se estima la posibilidad de hacer más eficientes los procesos internos en ventas, atención al cliente, servicio técnico e inventario lo cual reduce tiempos operativos y de respuesta, utilizando tecnologías y protocolos de seguridad que garanticen la fiabilidad, confidencialidad y disponibilidad. Sin embargo, el proyecto cuenta con limitaciones de servicio a domicilio y no se cuenta con un servicio de pago con tarjetas de crédito, solo recibiendo pagos electrónicos en plataformas bancarias y en efectivo.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5"/>
          <p:cNvSpPr txBox="1"/>
          <p:nvPr/>
        </p:nvSpPr>
        <p:spPr>
          <a:xfrm>
            <a:off x="428016" y="252918"/>
            <a:ext cx="2401447"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Impactos:</a:t>
            </a:r>
            <a:endParaRPr b="0" i="0" sz="3600" u="none" cap="none" strike="noStrike">
              <a:solidFill>
                <a:schemeClr val="lt1"/>
              </a:solidFill>
              <a:latin typeface="Calibri"/>
              <a:ea typeface="Calibri"/>
              <a:cs typeface="Calibri"/>
              <a:sym typeface="Calibri"/>
            </a:endParaRPr>
          </a:p>
        </p:txBody>
      </p:sp>
      <p:sp>
        <p:nvSpPr>
          <p:cNvPr id="107" name="Google Shape;107;p35"/>
          <p:cNvSpPr txBox="1"/>
          <p:nvPr/>
        </p:nvSpPr>
        <p:spPr>
          <a:xfrm>
            <a:off x="428016" y="1884676"/>
            <a:ext cx="8000150" cy="2077458"/>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2000"/>
              <a:buFont typeface="Arial"/>
              <a:buChar char="-"/>
            </a:pPr>
            <a:r>
              <a:rPr b="1" i="0" lang="es-CO" sz="1400" u="none" cap="none" strike="noStrike">
                <a:solidFill>
                  <a:srgbClr val="3F3F3F"/>
                </a:solidFill>
                <a:latin typeface="Arial"/>
                <a:ea typeface="Arial"/>
                <a:cs typeface="Arial"/>
                <a:sym typeface="Arial"/>
              </a:rPr>
              <a:t>Impacto tecnológico</a:t>
            </a:r>
            <a:r>
              <a:rPr b="0" i="0" lang="es-CO" sz="1400" u="none" cap="none" strike="noStrike">
                <a:solidFill>
                  <a:srgbClr val="3F3F3F"/>
                </a:solidFill>
                <a:latin typeface="Arial"/>
                <a:ea typeface="Arial"/>
                <a:cs typeface="Arial"/>
                <a:sym typeface="Arial"/>
              </a:rPr>
              <a:t>, uso de nuevas tecnologías al implementar una web de comercio electrónico que permita confiabilidad con todos sus servicios.</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chemeClr val="dk1"/>
              </a:buClr>
              <a:buSzPts val="2000"/>
              <a:buFont typeface="Arial"/>
              <a:buNone/>
            </a:pPr>
            <a:r>
              <a:t/>
            </a:r>
            <a:endParaRPr b="0" i="0" sz="1400" u="none" cap="none" strike="noStrike">
              <a:solidFill>
                <a:srgbClr val="3F3F3F"/>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1" i="0" lang="es-CO" sz="1400" u="none" cap="none" strike="noStrike">
                <a:solidFill>
                  <a:srgbClr val="3F3F3F"/>
                </a:solidFill>
                <a:latin typeface="Arial"/>
                <a:ea typeface="Arial"/>
                <a:cs typeface="Arial"/>
                <a:sym typeface="Arial"/>
              </a:rPr>
              <a:t>Impacto ambiental</a:t>
            </a:r>
            <a:r>
              <a:rPr b="0" i="0" lang="es-CO" sz="1400" u="none" cap="none" strike="noStrike">
                <a:solidFill>
                  <a:srgbClr val="3F3F3F"/>
                </a:solidFill>
                <a:latin typeface="Arial"/>
                <a:ea typeface="Arial"/>
                <a:cs typeface="Arial"/>
                <a:sym typeface="Arial"/>
              </a:rPr>
              <a:t>, </a:t>
            </a:r>
            <a:r>
              <a:rPr b="0" i="0" lang="es-CO" sz="1400" u="none" cap="none" strike="noStrike">
                <a:solidFill>
                  <a:srgbClr val="000000"/>
                </a:solidFill>
                <a:latin typeface="Arial"/>
                <a:ea typeface="Arial"/>
                <a:cs typeface="Arial"/>
                <a:sym typeface="Arial"/>
              </a:rPr>
              <a:t>haciendo uso respectivo de la bicicleta se va a reducir el impacto ambiental generado por los gases de efecto invernadero.</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chemeClr val="dk1"/>
              </a:buClr>
              <a:buSzPts val="2000"/>
              <a:buFont typeface="Arial"/>
              <a:buNone/>
            </a:pPr>
            <a:r>
              <a:t/>
            </a:r>
            <a:endParaRPr b="0" i="0" sz="1400" u="none" cap="none" strike="noStrike">
              <a:solidFill>
                <a:srgbClr val="3F3F3F"/>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1" i="0" lang="es-CO" sz="1400" u="none" cap="none" strike="noStrike">
                <a:solidFill>
                  <a:srgbClr val="3F3F3F"/>
                </a:solidFill>
                <a:latin typeface="Arial"/>
                <a:ea typeface="Arial"/>
                <a:cs typeface="Arial"/>
                <a:sym typeface="Arial"/>
              </a:rPr>
              <a:t>Impacto económico</a:t>
            </a:r>
            <a:r>
              <a:rPr b="0" i="0" lang="es-CO" sz="1400" u="none" cap="none" strike="noStrike">
                <a:solidFill>
                  <a:srgbClr val="3F3F3F"/>
                </a:solidFill>
                <a:latin typeface="Arial"/>
                <a:ea typeface="Arial"/>
                <a:cs typeface="Arial"/>
                <a:sym typeface="Arial"/>
              </a:rPr>
              <a:t>, </a:t>
            </a:r>
            <a:r>
              <a:rPr b="0" i="0" lang="es-CO" sz="1400" u="none" cap="none" strike="noStrike">
                <a:solidFill>
                  <a:srgbClr val="000000"/>
                </a:solidFill>
                <a:latin typeface="Arial"/>
                <a:ea typeface="Arial"/>
                <a:cs typeface="Arial"/>
                <a:sym typeface="Arial"/>
              </a:rPr>
              <a:t>catalogar los clientes y proveedores potenciales basándonos en un impacto a gran escala mostrando las interacciones entre la producción, la distribución y los patrones de consumo.</a:t>
            </a:r>
            <a:endParaRPr b="0" i="0" sz="1400" u="none" cap="none" strike="noStrike">
              <a:solidFill>
                <a:srgbClr val="3F3F3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