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Work Sa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  <p:embeddedFont>
      <p:font typeface="Work Sans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EP/rM6UnqJGPX0sBG2GcUBQy1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WorkSansMedium-bold.fntdata"/><Relationship Id="rId21" Type="http://schemas.openxmlformats.org/officeDocument/2006/relationships/font" Target="fonts/WorkSansMedium-regular.fntdata"/><Relationship Id="rId24" Type="http://schemas.openxmlformats.org/officeDocument/2006/relationships/font" Target="fonts/WorkSansMedium-boldItalic.fntdata"/><Relationship Id="rId23" Type="http://schemas.openxmlformats.org/officeDocument/2006/relationships/font" Target="fonts/WorkSans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Light-italic.fntdata"/><Relationship Id="rId30" Type="http://schemas.openxmlformats.org/officeDocument/2006/relationships/font" Target="fonts/WorkSansLight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Work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7de79df0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df7de79df0_1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df7de79df0_1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f7de79df0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df7de79df0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df7de79df0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7de79df0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df7de79df0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df7de79df0_1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293788d5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293788d5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2293788d58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64676fbc3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264676fbc3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264676fbc3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f7de79df0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df7de79df0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df7de79df0_1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f7de79df0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df7de79df0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df7de79df0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f7de79df0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df7de79df0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df7de79df0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f7de79df0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df7de79df0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df7de79df0_1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58996" y="2756787"/>
            <a:ext cx="7710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PROYECTO </a:t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PISTON 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f7de79df0_1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</a:t>
            </a:r>
            <a:r>
              <a:rPr b="1" lang="es-CO">
                <a:solidFill>
                  <a:schemeClr val="lt1"/>
                </a:solidFill>
              </a:rPr>
              <a:t>Componentes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g1df7de79df0_1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0" cy="421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f7de79df0_1_42"/>
          <p:cNvSpPr txBox="1"/>
          <p:nvPr>
            <p:ph type="title"/>
          </p:nvPr>
        </p:nvSpPr>
        <p:spPr>
          <a:xfrm>
            <a:off x="838200" y="262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Diagrama de Despliegue </a:t>
            </a:r>
            <a:endParaRPr/>
          </a:p>
        </p:txBody>
      </p:sp>
      <p:pic>
        <p:nvPicPr>
          <p:cNvPr id="166" name="Google Shape;166;g1df7de79df0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400" y="1587750"/>
            <a:ext cx="4957201" cy="49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7de79df0_1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Paquetes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t/>
            </a:r>
            <a:endParaRPr/>
          </a:p>
        </p:txBody>
      </p:sp>
      <p:pic>
        <p:nvPicPr>
          <p:cNvPr id="173" name="Google Shape;173;g1df7de79df0_1_35"/>
          <p:cNvPicPr preferRelativeResize="0"/>
          <p:nvPr/>
        </p:nvPicPr>
        <p:blipFill rotWithShape="1">
          <a:blip r:embed="rId3">
            <a:alphaModFix/>
          </a:blip>
          <a:srcRect b="0" l="0" r="0" t="6959"/>
          <a:stretch/>
        </p:blipFill>
        <p:spPr>
          <a:xfrm>
            <a:off x="1538175" y="1498925"/>
            <a:ext cx="9115648" cy="50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293788d58_2_0"/>
          <p:cNvSpPr txBox="1"/>
          <p:nvPr>
            <p:ph type="title"/>
          </p:nvPr>
        </p:nvSpPr>
        <p:spPr>
          <a:xfrm>
            <a:off x="838200" y="262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Arquitectura por capas</a:t>
            </a:r>
            <a:endParaRPr/>
          </a:p>
        </p:txBody>
      </p:sp>
      <p:pic>
        <p:nvPicPr>
          <p:cNvPr id="180" name="Google Shape;180;g22293788d5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988" y="1924863"/>
            <a:ext cx="9924025" cy="40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64676fbc3_1_2"/>
          <p:cNvSpPr txBox="1"/>
          <p:nvPr>
            <p:ph type="title"/>
          </p:nvPr>
        </p:nvSpPr>
        <p:spPr>
          <a:xfrm>
            <a:off x="566500" y="346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Diagrama Mer Ventas</a:t>
            </a:r>
            <a:endParaRPr/>
          </a:p>
        </p:txBody>
      </p:sp>
      <p:pic>
        <p:nvPicPr>
          <p:cNvPr id="187" name="Google Shape;187;g2264676fbc3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25" y="1496775"/>
            <a:ext cx="5365949" cy="5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7de79df0_1_98"/>
          <p:cNvSpPr txBox="1"/>
          <p:nvPr>
            <p:ph type="title"/>
          </p:nvPr>
        </p:nvSpPr>
        <p:spPr>
          <a:xfrm>
            <a:off x="772625" y="252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Diccionario de Datos </a:t>
            </a:r>
            <a:endParaRPr/>
          </a:p>
        </p:txBody>
      </p:sp>
      <p:pic>
        <p:nvPicPr>
          <p:cNvPr id="194" name="Google Shape;194;g1df7de79df0_1_98"/>
          <p:cNvPicPr preferRelativeResize="0"/>
          <p:nvPr/>
        </p:nvPicPr>
        <p:blipFill rotWithShape="1">
          <a:blip r:embed="rId3">
            <a:alphaModFix/>
          </a:blip>
          <a:srcRect b="6116" l="5753" r="5735" t="6125"/>
          <a:stretch/>
        </p:blipFill>
        <p:spPr>
          <a:xfrm>
            <a:off x="3223725" y="1452950"/>
            <a:ext cx="5613399" cy="540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813943" y="-4"/>
            <a:ext cx="5045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16449" y="1200609"/>
            <a:ext cx="1736100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57366" y="1342399"/>
            <a:ext cx="385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 4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33563" l="24686" r="31819" t="28463"/>
          <a:stretch/>
        </p:blipFill>
        <p:spPr>
          <a:xfrm>
            <a:off x="1149613" y="1671550"/>
            <a:ext cx="9892823" cy="48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88754" y="1643565"/>
            <a:ext cx="8071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del sistema a nivel de diseño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en capas(Tecnologías a usar)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Entidad Relación (MER)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 de datos(Formato designado)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19350" y="1857100"/>
            <a:ext cx="105156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 empresa de mantenimiento para automóviles llamada SERVICENTRO LA 22 ubicada en Bogotá, especializada en servicios de reparación, alineación, balanceo, mantenimiento y reparaciones de motores para automóviles y camionetas, en algunos casos camiones, presenta dificultades en los procesos relacionados con la gestión de productos y ventas realizadas, junto con la optimización de los servicios que se ofrecen, estos ocasionando falencias relacionadas con tardanza de entrega, imprecisión de los costos totales que se generan y fallos a la hora de abastecer sus productos.</a:t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96425" y="1799850"/>
            <a:ext cx="105156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Char char="●"/>
            </a:pPr>
            <a:r>
              <a:rPr b="0" i="0" lang="es-CO" sz="2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el cual  </a:t>
            </a:r>
            <a:r>
              <a:rPr lang="es-CO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</a:t>
            </a:r>
            <a:r>
              <a:rPr b="0" i="0" lang="es-CO" sz="2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las ventas, productos, servicios,  informes y empleados  para un mejor manejo de los ingresos de la empresa “SERVICENTRO LA 22”.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411825" y="1757325"/>
            <a:ext cx="110499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Facilitar el registro y almacenamiento de</a:t>
            </a:r>
            <a:r>
              <a:rPr b="0" i="0" lang="es-CO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la información personal de los clientes y las de sus vehículos.</a:t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Administrar los productos y servicios ofrecidos por la empresa.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Registrar la venta, incluyendo un historial de mantenimiento previo del vehículo, así como un registro de ventas y reparaciones realizadas en el mismo.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Organizar en el sistema de información una lista editable para los mecánicos disponibles para realizar el servicio, su especialización y la tarea asignada. Esta lista muestra y calcula el costo total de las reparaciones realizadas e indica el porcentaje de pago correspondiente al empleado que realizó el trabajo.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f7de79df0_1_30"/>
          <p:cNvSpPr txBox="1"/>
          <p:nvPr>
            <p:ph type="title"/>
          </p:nvPr>
        </p:nvSpPr>
        <p:spPr>
          <a:xfrm>
            <a:off x="782000" y="3128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/>
              <a:t>Diagramas del sistema a nivel de diseño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7de79df0_1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Componentes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g1df7de79df0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0" cy="384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f7de79df0_1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</a:t>
            </a:r>
            <a:r>
              <a:rPr b="1" lang="es-CO">
                <a:solidFill>
                  <a:schemeClr val="lt1"/>
                </a:solidFill>
              </a:rPr>
              <a:t>Componentes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2" name="Google Shape;152;g1df7de79df0_1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0" cy="399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