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c+qUCwJJTEvtHq6i3Li60tSZ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f00e17225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3f00e17225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678f843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ff678f843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f678f843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ff678f843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00e17225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3f00e17225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f00e17225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13f00e17225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f00e17225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13f00e17225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a46b51a2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5a46b51a29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a46b51a29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5a46b51a29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a46b51a29_7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5a46b51a29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f00e17225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3f00e17225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92e790c0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392e790c0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92e790c0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392e790c03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92e790c0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392e790c0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f00e1722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g13f00e1722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98edf85d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398edf85d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f00e1722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3f00e1722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f00e17225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g13f00e17225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f00e17225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3f00e17225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f00e17225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13f00e17225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3" name="Shape 13"/>
        <p:cNvGrpSpPr/>
        <p:nvPr/>
      </p:nvGrpSpPr>
      <p:grpSpPr>
        <a:xfrm>
          <a:off x="0" y="0"/>
          <a:ext cx="0" cy="0"/>
          <a:chOff x="0" y="0"/>
          <a:chExt cx="0" cy="0"/>
        </a:xfrm>
      </p:grpSpPr>
      <p:pic>
        <p:nvPicPr>
          <p:cNvPr descr="interna-con-franja.png" id="14" name="Google Shape;14;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9" name="Shape 19"/>
        <p:cNvGrpSpPr/>
        <p:nvPr/>
      </p:nvGrpSpPr>
      <p:grpSpPr>
        <a:xfrm>
          <a:off x="0" y="0"/>
          <a:ext cx="0" cy="0"/>
          <a:chOff x="0" y="0"/>
          <a:chExt cx="0" cy="0"/>
        </a:xfrm>
      </p:grpSpPr>
      <p:pic>
        <p:nvPicPr>
          <p:cNvPr descr="portada-gobierno.png" id="20" name="Google Shape;20;p2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21" name="Shape 21"/>
        <p:cNvGrpSpPr/>
        <p:nvPr/>
      </p:nvGrpSpPr>
      <p:grpSpPr>
        <a:xfrm>
          <a:off x="0" y="0"/>
          <a:ext cx="0" cy="0"/>
          <a:chOff x="0" y="0"/>
          <a:chExt cx="0" cy="0"/>
        </a:xfrm>
      </p:grpSpPr>
      <p:pic>
        <p:nvPicPr>
          <p:cNvPr descr="interna.png" id="22" name="Google Shape;22;p3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3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3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3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3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p:nvPr>
            <p:ph idx="2" type="pic"/>
          </p:nvPr>
        </p:nvSpPr>
        <p:spPr>
          <a:xfrm>
            <a:off x="1792288" y="459581"/>
            <a:ext cx="5486400" cy="3086100"/>
          </a:xfrm>
          <a:prstGeom prst="rect">
            <a:avLst/>
          </a:prstGeom>
          <a:noFill/>
          <a:ln>
            <a:noFill/>
          </a:ln>
        </p:spPr>
      </p:sp>
      <p:sp>
        <p:nvSpPr>
          <p:cNvPr id="35" name="Google Shape;35;p3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901908"/>
            <a:ext cx="27570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PROYECTO</a:t>
            </a:r>
            <a:endParaRPr b="1" i="0" sz="2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PISTÓN</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5549568" y="3359358"/>
            <a:ext cx="2757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rgbClr val="3F3F3F"/>
                </a:solidFill>
                <a:latin typeface="Calibri"/>
                <a:ea typeface="Calibri"/>
                <a:cs typeface="Calibri"/>
                <a:sym typeface="Calibri"/>
              </a:rPr>
              <a:t>GAES 4</a:t>
            </a:r>
            <a:endParaRPr b="1" i="0" sz="2800" u="none" cap="none" strike="noStrike">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107" name="Google Shape;107;p10"/>
          <p:cNvSpPr txBox="1"/>
          <p:nvPr/>
        </p:nvSpPr>
        <p:spPr>
          <a:xfrm>
            <a:off x="432400" y="1324550"/>
            <a:ext cx="7576500" cy="10596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7916"/>
              </a:lnSpc>
              <a:spcBef>
                <a:spcPts val="0"/>
              </a:spcBef>
              <a:spcAft>
                <a:spcPts val="0"/>
              </a:spcAft>
              <a:buClr>
                <a:srgbClr val="404040"/>
              </a:buClr>
              <a:buSzPts val="1300"/>
              <a:buFont typeface="Calibri"/>
              <a:buChar char="●"/>
            </a:pPr>
            <a:r>
              <a:rPr b="0" i="0" lang="es-ES" sz="1800" u="none" cap="none" strike="noStrike">
                <a:solidFill>
                  <a:srgbClr val="404040"/>
                </a:solidFill>
                <a:latin typeface="Calibri"/>
                <a:ea typeface="Calibri"/>
                <a:cs typeface="Calibri"/>
                <a:sym typeface="Calibri"/>
              </a:rPr>
              <a:t>Desarrollar un sistema de información el cual optimice el registro de inventario, gestione y facilite el control de los ingresos de la empresa “SERVICENTRO LA 22”.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nvSpPr>
        <p:spPr>
          <a:xfrm>
            <a:off x="837618" y="218120"/>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Objetivos Específicos</a:t>
            </a:r>
            <a:endParaRPr b="0" i="0" sz="1400" u="none" cap="none" strike="noStrike">
              <a:solidFill>
                <a:srgbClr val="000000"/>
              </a:solidFill>
              <a:latin typeface="Arial"/>
              <a:ea typeface="Arial"/>
              <a:cs typeface="Arial"/>
              <a:sym typeface="Arial"/>
            </a:endParaRPr>
          </a:p>
        </p:txBody>
      </p:sp>
      <p:sp>
        <p:nvSpPr>
          <p:cNvPr id="113" name="Google Shape;113;p11"/>
          <p:cNvSpPr txBox="1"/>
          <p:nvPr/>
        </p:nvSpPr>
        <p:spPr>
          <a:xfrm>
            <a:off x="280300" y="1143450"/>
            <a:ext cx="8482800" cy="38379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70000"/>
              </a:lnSpc>
              <a:spcBef>
                <a:spcPts val="0"/>
              </a:spcBef>
              <a:spcAft>
                <a:spcPts val="0"/>
              </a:spcAft>
              <a:buClr>
                <a:srgbClr val="404040"/>
              </a:buClr>
              <a:buSzPts val="1700"/>
              <a:buFont typeface="Calibri"/>
              <a:buChar char="●"/>
            </a:pPr>
            <a:r>
              <a:rPr b="0" i="0" lang="es-ES" sz="1700" u="none" cap="none" strike="noStrike">
                <a:solidFill>
                  <a:srgbClr val="404040"/>
                </a:solidFill>
                <a:latin typeface="Calibri"/>
                <a:ea typeface="Calibri"/>
                <a:cs typeface="Calibri"/>
                <a:sym typeface="Calibri"/>
              </a:rPr>
              <a:t>Almacenar la información personal de los clientes y las de sus vehículos.</a:t>
            </a:r>
            <a:endParaRPr b="0" i="0" sz="1700" u="none" cap="none" strike="noStrike">
              <a:solidFill>
                <a:srgbClr val="404040"/>
              </a:solidFill>
              <a:latin typeface="Calibri"/>
              <a:ea typeface="Calibri"/>
              <a:cs typeface="Calibri"/>
              <a:sym typeface="Calibri"/>
            </a:endParaRPr>
          </a:p>
          <a:p>
            <a:pPr indent="0" lvl="0" marL="457200" marR="0" rtl="0" algn="just">
              <a:lnSpc>
                <a:spcPct val="70000"/>
              </a:lnSpc>
              <a:spcBef>
                <a:spcPts val="0"/>
              </a:spcBef>
              <a:spcAft>
                <a:spcPts val="0"/>
              </a:spcAft>
              <a:buClr>
                <a:srgbClr val="000000"/>
              </a:buClr>
              <a:buSzPts val="1700"/>
              <a:buFont typeface="Arial"/>
              <a:buNone/>
            </a:pPr>
            <a:r>
              <a:t/>
            </a:r>
            <a:endParaRPr b="0" i="0" sz="1700" u="none" cap="none" strike="noStrike">
              <a:solidFill>
                <a:srgbClr val="404040"/>
              </a:solidFill>
              <a:latin typeface="Calibri"/>
              <a:ea typeface="Calibri"/>
              <a:cs typeface="Calibri"/>
              <a:sym typeface="Calibri"/>
            </a:endParaRPr>
          </a:p>
          <a:p>
            <a:pPr indent="-336550" lvl="0" marL="457200" marR="0" rtl="0" algn="just">
              <a:lnSpc>
                <a:spcPct val="70000"/>
              </a:lnSpc>
              <a:spcBef>
                <a:spcPts val="800"/>
              </a:spcBef>
              <a:spcAft>
                <a:spcPts val="0"/>
              </a:spcAft>
              <a:buClr>
                <a:srgbClr val="404040"/>
              </a:buClr>
              <a:buSzPts val="1700"/>
              <a:buFont typeface="Calibri"/>
              <a:buChar char="●"/>
            </a:pPr>
            <a:r>
              <a:rPr b="0" i="0" lang="es-ES" sz="1700" u="none" cap="none" strike="noStrike">
                <a:solidFill>
                  <a:srgbClr val="404040"/>
                </a:solidFill>
                <a:latin typeface="Calibri"/>
                <a:ea typeface="Calibri"/>
                <a:cs typeface="Calibri"/>
                <a:sym typeface="Calibri"/>
              </a:rPr>
              <a:t>Almacenar los productos y servicios ofrecidos por la empresa y ordenarlos por catálogos.</a:t>
            </a:r>
            <a:endParaRPr b="0" i="0" sz="1700" u="none" cap="none" strike="noStrike">
              <a:solidFill>
                <a:srgbClr val="404040"/>
              </a:solidFill>
              <a:latin typeface="Calibri"/>
              <a:ea typeface="Calibri"/>
              <a:cs typeface="Calibri"/>
              <a:sym typeface="Calibri"/>
            </a:endParaRPr>
          </a:p>
          <a:p>
            <a:pPr indent="0" lvl="0" marL="457200" marR="0" rtl="0" algn="just">
              <a:lnSpc>
                <a:spcPct val="70000"/>
              </a:lnSpc>
              <a:spcBef>
                <a:spcPts val="800"/>
              </a:spcBef>
              <a:spcAft>
                <a:spcPts val="0"/>
              </a:spcAft>
              <a:buClr>
                <a:srgbClr val="000000"/>
              </a:buClr>
              <a:buSzPts val="1700"/>
              <a:buFont typeface="Arial"/>
              <a:buNone/>
            </a:pPr>
            <a:r>
              <a:t/>
            </a:r>
            <a:endParaRPr b="0" i="0" sz="1700" u="none" cap="none" strike="noStrike">
              <a:solidFill>
                <a:srgbClr val="404040"/>
              </a:solidFill>
              <a:latin typeface="Calibri"/>
              <a:ea typeface="Calibri"/>
              <a:cs typeface="Calibri"/>
              <a:sym typeface="Calibri"/>
            </a:endParaRPr>
          </a:p>
          <a:p>
            <a:pPr indent="-336550" lvl="0" marL="457200" marR="0" rtl="0" algn="just">
              <a:lnSpc>
                <a:spcPct val="70000"/>
              </a:lnSpc>
              <a:spcBef>
                <a:spcPts val="800"/>
              </a:spcBef>
              <a:spcAft>
                <a:spcPts val="0"/>
              </a:spcAft>
              <a:buClr>
                <a:srgbClr val="404040"/>
              </a:buClr>
              <a:buSzPts val="1700"/>
              <a:buFont typeface="Calibri"/>
              <a:buChar char="●"/>
            </a:pPr>
            <a:r>
              <a:rPr b="0" i="0" lang="es-ES" sz="1700" u="none" cap="none" strike="noStrike">
                <a:solidFill>
                  <a:srgbClr val="404040"/>
                </a:solidFill>
                <a:latin typeface="Calibri"/>
                <a:ea typeface="Calibri"/>
                <a:cs typeface="Calibri"/>
                <a:sym typeface="Calibri"/>
              </a:rPr>
              <a:t>Facilitar las ventas para los clientes, modificar la compra y selección del método de pago deseado; junto con un historial que contenga los mantenimientos que se le han realizado en ocasiones pasadas al automóvil y las reparaciones que se le deben realizar al vehículo en el momento.</a:t>
            </a:r>
            <a:endParaRPr b="0" i="0" sz="1900" u="none" cap="none" strike="noStrike">
              <a:solidFill>
                <a:srgbClr val="404040"/>
              </a:solidFill>
              <a:latin typeface="Calibri"/>
              <a:ea typeface="Calibri"/>
              <a:cs typeface="Calibri"/>
              <a:sym typeface="Calibri"/>
            </a:endParaRPr>
          </a:p>
          <a:p>
            <a:pPr indent="0" lvl="0" marL="457200" marR="0" rtl="0" algn="just">
              <a:lnSpc>
                <a:spcPct val="70000"/>
              </a:lnSpc>
              <a:spcBef>
                <a:spcPts val="800"/>
              </a:spcBef>
              <a:spcAft>
                <a:spcPts val="0"/>
              </a:spcAft>
              <a:buClr>
                <a:srgbClr val="000000"/>
              </a:buClr>
              <a:buSzPts val="1700"/>
              <a:buFont typeface="Arial"/>
              <a:buNone/>
            </a:pPr>
            <a:r>
              <a:t/>
            </a:r>
            <a:endParaRPr b="0" i="0" sz="1700" u="none" cap="none" strike="noStrike">
              <a:solidFill>
                <a:srgbClr val="404040"/>
              </a:solidFill>
              <a:latin typeface="Calibri"/>
              <a:ea typeface="Calibri"/>
              <a:cs typeface="Calibri"/>
              <a:sym typeface="Calibri"/>
            </a:endParaRPr>
          </a:p>
          <a:p>
            <a:pPr indent="-336550" lvl="0" marL="457200" marR="0" rtl="0" algn="just">
              <a:lnSpc>
                <a:spcPct val="70000"/>
              </a:lnSpc>
              <a:spcBef>
                <a:spcPts val="800"/>
              </a:spcBef>
              <a:spcAft>
                <a:spcPts val="0"/>
              </a:spcAft>
              <a:buClr>
                <a:srgbClr val="404040"/>
              </a:buClr>
              <a:buSzPts val="1700"/>
              <a:buFont typeface="Calibri"/>
              <a:buChar char="●"/>
            </a:pPr>
            <a:r>
              <a:rPr b="0" i="0" lang="es-ES" sz="1700" u="none" cap="none" strike="noStrike">
                <a:solidFill>
                  <a:srgbClr val="404040"/>
                </a:solidFill>
                <a:latin typeface="Calibri"/>
                <a:ea typeface="Calibri"/>
                <a:cs typeface="Calibri"/>
                <a:sym typeface="Calibri"/>
              </a:rPr>
              <a:t>Almacenar en una lista la información de los mecánicos disponibles para trabajar, implementando un sistema que muestre el costo total de las reparaciones realizadas e indique el porcentaje de pago que le pertenece al empleado que las realizó. </a:t>
            </a:r>
            <a:endParaRPr b="0" i="0" sz="1700" u="none" cap="none" strike="noStrike">
              <a:solidFill>
                <a:srgbClr val="40404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3f00e17225_0_21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Delimitación y Alcance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Delimitación y Alcance</a:t>
            </a:r>
            <a:endParaRPr b="0" i="0" sz="1400" u="none" cap="none" strike="noStrike">
              <a:solidFill>
                <a:srgbClr val="000000"/>
              </a:solidFill>
              <a:latin typeface="Arial"/>
              <a:ea typeface="Arial"/>
              <a:cs typeface="Arial"/>
              <a:sym typeface="Arial"/>
            </a:endParaRPr>
          </a:p>
        </p:txBody>
      </p:sp>
      <p:sp>
        <p:nvSpPr>
          <p:cNvPr id="124" name="Google Shape;124;p13"/>
          <p:cNvSpPr txBox="1"/>
          <p:nvPr/>
        </p:nvSpPr>
        <p:spPr>
          <a:xfrm>
            <a:off x="357675" y="1200175"/>
            <a:ext cx="7997700" cy="3724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404040"/>
                </a:solidFill>
                <a:latin typeface="Calibri"/>
                <a:ea typeface="Calibri"/>
                <a:cs typeface="Calibri"/>
                <a:sym typeface="Calibri"/>
              </a:rPr>
              <a:t>Como alcance el sistema de información “PISTÓN” registrará la información del cliente y su vehículo, almacenará el historial de las reparaciones realizadas al vehículo, guardará la información de los mecánicos que realicen las reparaciones, mostrará el porcentaje que le pertenece al mecánico al realizar un trabajo, lanzará alertas al usuario para reabastecer el inventario, guardará la información de venta de productos y servicios realizados por la empresa. </a:t>
            </a:r>
            <a:r>
              <a:rPr b="0" i="0" lang="es-E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El sistema tendrá como límite que sólo realizará acciones dentro de sus módulos ya definidos (Clientes, productos y servicios, ventas e historial y mecánicos), no ejecutará otras acciones fuera de estas.</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El sistema no podrá asistir con tareas que no competen a software como la compra de productos para reabastecer el inventario o tratar con clientes.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ff678f8433_0_5"/>
          <p:cNvSpPr txBox="1"/>
          <p:nvPr/>
        </p:nvSpPr>
        <p:spPr>
          <a:xfrm>
            <a:off x="2474259" y="2206843"/>
            <a:ext cx="3872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s-ES" sz="4000">
                <a:solidFill>
                  <a:srgbClr val="3F3F3F"/>
                </a:solidFill>
                <a:latin typeface="Calibri"/>
                <a:ea typeface="Calibri"/>
                <a:cs typeface="Calibri"/>
                <a:sym typeface="Calibri"/>
              </a:rPr>
              <a:t>IMPACTOS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f678f8433_0_12"/>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Impactos</a:t>
            </a:r>
            <a:endParaRPr b="1" i="0" sz="3600" u="none" cap="none" strike="noStrike">
              <a:solidFill>
                <a:schemeClr val="lt1"/>
              </a:solidFill>
              <a:latin typeface="Calibri"/>
              <a:ea typeface="Calibri"/>
              <a:cs typeface="Calibri"/>
              <a:sym typeface="Calibri"/>
            </a:endParaRPr>
          </a:p>
        </p:txBody>
      </p:sp>
      <p:sp>
        <p:nvSpPr>
          <p:cNvPr id="135" name="Google Shape;135;gff678f8433_0_12"/>
          <p:cNvSpPr txBox="1"/>
          <p:nvPr/>
        </p:nvSpPr>
        <p:spPr>
          <a:xfrm>
            <a:off x="290825" y="1620375"/>
            <a:ext cx="8409000" cy="3829500"/>
          </a:xfrm>
          <a:prstGeom prst="rect">
            <a:avLst/>
          </a:prstGeom>
          <a:noFill/>
          <a:ln>
            <a:noFill/>
          </a:ln>
        </p:spPr>
        <p:txBody>
          <a:bodyPr anchorCtr="0" anchor="t" bIns="91425" lIns="91425" spcFirstLastPara="1" rIns="91425" wrap="square" tIns="91425">
            <a:spAutoFit/>
          </a:bodyPr>
          <a:lstStyle/>
          <a:p>
            <a:pPr indent="-336550" lvl="0" marL="457200" rtl="0" algn="just">
              <a:lnSpc>
                <a:spcPct val="70000"/>
              </a:lnSpc>
              <a:spcBef>
                <a:spcPts val="0"/>
              </a:spcBef>
              <a:spcAft>
                <a:spcPts val="0"/>
              </a:spcAft>
              <a:buClr>
                <a:srgbClr val="404040"/>
              </a:buClr>
              <a:buSzPts val="1700"/>
              <a:buFont typeface="Calibri"/>
              <a:buChar char="●"/>
            </a:pPr>
            <a:r>
              <a:rPr lang="es-ES" sz="1700">
                <a:solidFill>
                  <a:srgbClr val="404040"/>
                </a:solidFill>
                <a:latin typeface="Calibri"/>
                <a:ea typeface="Calibri"/>
                <a:cs typeface="Calibri"/>
                <a:sym typeface="Calibri"/>
              </a:rPr>
              <a:t>IMPACTO AMBIENTAL: Se </a:t>
            </a:r>
            <a:r>
              <a:rPr lang="es-ES" sz="1700">
                <a:solidFill>
                  <a:srgbClr val="404040"/>
                </a:solidFill>
                <a:latin typeface="Calibri"/>
                <a:ea typeface="Calibri"/>
                <a:cs typeface="Calibri"/>
                <a:sym typeface="Calibri"/>
              </a:rPr>
              <a:t>disminuira</a:t>
            </a:r>
            <a:r>
              <a:rPr lang="es-ES" sz="1700">
                <a:solidFill>
                  <a:srgbClr val="404040"/>
                </a:solidFill>
                <a:latin typeface="Calibri"/>
                <a:ea typeface="Calibri"/>
                <a:cs typeface="Calibri"/>
                <a:sym typeface="Calibri"/>
              </a:rPr>
              <a:t> enormemente el consumo de papel a la hora de registrar el pedido del cliente (marca del auto, placa, servicio a ofrecer.</a:t>
            </a:r>
            <a:endParaRPr sz="1700">
              <a:solidFill>
                <a:srgbClr val="404040"/>
              </a:solidFill>
              <a:latin typeface="Calibri"/>
              <a:ea typeface="Calibri"/>
              <a:cs typeface="Calibri"/>
              <a:sym typeface="Calibri"/>
            </a:endParaRPr>
          </a:p>
          <a:p>
            <a:pPr indent="0" lvl="0" marL="457200" rtl="0" algn="just">
              <a:lnSpc>
                <a:spcPct val="70000"/>
              </a:lnSpc>
              <a:spcBef>
                <a:spcPts val="0"/>
              </a:spcBef>
              <a:spcAft>
                <a:spcPts val="0"/>
              </a:spcAft>
              <a:buClr>
                <a:schemeClr val="dk1"/>
              </a:buClr>
              <a:buSzPts val="1700"/>
              <a:buFont typeface="Arial"/>
              <a:buNone/>
            </a:pPr>
            <a:r>
              <a:t/>
            </a:r>
            <a:endParaRPr sz="1700">
              <a:solidFill>
                <a:srgbClr val="404040"/>
              </a:solidFill>
              <a:latin typeface="Calibri"/>
              <a:ea typeface="Calibri"/>
              <a:cs typeface="Calibri"/>
              <a:sym typeface="Calibri"/>
            </a:endParaRPr>
          </a:p>
          <a:p>
            <a:pPr indent="0" lvl="0" marL="457200" rtl="0" algn="just">
              <a:lnSpc>
                <a:spcPct val="70000"/>
              </a:lnSpc>
              <a:spcBef>
                <a:spcPts val="800"/>
              </a:spcBef>
              <a:spcAft>
                <a:spcPts val="0"/>
              </a:spcAft>
              <a:buNone/>
            </a:pPr>
            <a:r>
              <a:t/>
            </a:r>
            <a:endParaRPr sz="1700">
              <a:solidFill>
                <a:srgbClr val="404040"/>
              </a:solidFill>
              <a:latin typeface="Calibri"/>
              <a:ea typeface="Calibri"/>
              <a:cs typeface="Calibri"/>
              <a:sym typeface="Calibri"/>
            </a:endParaRPr>
          </a:p>
          <a:p>
            <a:pPr indent="-336550" lvl="0" marL="457200" rtl="0" algn="just">
              <a:lnSpc>
                <a:spcPct val="70000"/>
              </a:lnSpc>
              <a:spcBef>
                <a:spcPts val="800"/>
              </a:spcBef>
              <a:spcAft>
                <a:spcPts val="0"/>
              </a:spcAft>
              <a:buClr>
                <a:srgbClr val="404040"/>
              </a:buClr>
              <a:buSzPts val="1700"/>
              <a:buFont typeface="Calibri"/>
              <a:buChar char="●"/>
            </a:pPr>
            <a:r>
              <a:rPr lang="es-ES" sz="1700">
                <a:solidFill>
                  <a:srgbClr val="404040"/>
                </a:solidFill>
                <a:latin typeface="Calibri"/>
                <a:ea typeface="Calibri"/>
                <a:cs typeface="Calibri"/>
                <a:sym typeface="Calibri"/>
              </a:rPr>
              <a:t>IMPACTO TECNOLÓGICO: Tendrán un sistema de información y un PC de que podrán disponer a la hora de administrar la empresa.</a:t>
            </a:r>
            <a:endParaRPr sz="1700">
              <a:solidFill>
                <a:srgbClr val="404040"/>
              </a:solidFill>
              <a:latin typeface="Calibri"/>
              <a:ea typeface="Calibri"/>
              <a:cs typeface="Calibri"/>
              <a:sym typeface="Calibri"/>
            </a:endParaRPr>
          </a:p>
          <a:p>
            <a:pPr indent="0" lvl="0" marL="457200" rtl="0" algn="just">
              <a:lnSpc>
                <a:spcPct val="70000"/>
              </a:lnSpc>
              <a:spcBef>
                <a:spcPts val="800"/>
              </a:spcBef>
              <a:spcAft>
                <a:spcPts val="0"/>
              </a:spcAft>
              <a:buClr>
                <a:schemeClr val="dk1"/>
              </a:buClr>
              <a:buSzPts val="1700"/>
              <a:buFont typeface="Arial"/>
              <a:buNone/>
            </a:pPr>
            <a:r>
              <a:t/>
            </a:r>
            <a:endParaRPr sz="1700">
              <a:solidFill>
                <a:srgbClr val="404040"/>
              </a:solidFill>
              <a:latin typeface="Calibri"/>
              <a:ea typeface="Calibri"/>
              <a:cs typeface="Calibri"/>
              <a:sym typeface="Calibri"/>
            </a:endParaRPr>
          </a:p>
          <a:p>
            <a:pPr indent="-336550" lvl="0" marL="457200" rtl="0" algn="just">
              <a:lnSpc>
                <a:spcPct val="70000"/>
              </a:lnSpc>
              <a:spcBef>
                <a:spcPts val="800"/>
              </a:spcBef>
              <a:spcAft>
                <a:spcPts val="0"/>
              </a:spcAft>
              <a:buClr>
                <a:srgbClr val="404040"/>
              </a:buClr>
              <a:buSzPts val="1700"/>
              <a:buFont typeface="Calibri"/>
              <a:buChar char="●"/>
            </a:pPr>
            <a:r>
              <a:rPr lang="es-ES" sz="1700">
                <a:solidFill>
                  <a:srgbClr val="404040"/>
                </a:solidFill>
                <a:latin typeface="Calibri"/>
                <a:ea typeface="Calibri"/>
                <a:cs typeface="Calibri"/>
                <a:sym typeface="Calibri"/>
              </a:rPr>
              <a:t>IMPACTO ECONÓMICO: Tendrán una mejor eficacia a la hora de administrar la empresa, junto con los informes que ofrecerá el S.I lograran ver el estado de la empresa y sus avances, y lograr una mejora.</a:t>
            </a:r>
            <a:endParaRPr sz="1900">
              <a:solidFill>
                <a:srgbClr val="404040"/>
              </a:solidFill>
              <a:latin typeface="Calibri"/>
              <a:ea typeface="Calibri"/>
              <a:cs typeface="Calibri"/>
              <a:sym typeface="Calibri"/>
            </a:endParaRPr>
          </a:p>
          <a:p>
            <a:pPr indent="0" lvl="0" marL="457200" rtl="0" algn="just">
              <a:lnSpc>
                <a:spcPct val="70000"/>
              </a:lnSpc>
              <a:spcBef>
                <a:spcPts val="800"/>
              </a:spcBef>
              <a:spcAft>
                <a:spcPts val="0"/>
              </a:spcAft>
              <a:buClr>
                <a:schemeClr val="dk1"/>
              </a:buClr>
              <a:buSzPts val="1700"/>
              <a:buFont typeface="Arial"/>
              <a:buNone/>
            </a:pPr>
            <a:r>
              <a:t/>
            </a:r>
            <a:endParaRPr sz="1700">
              <a:solidFill>
                <a:srgbClr val="404040"/>
              </a:solidFill>
              <a:latin typeface="Calibri"/>
              <a:ea typeface="Calibri"/>
              <a:cs typeface="Calibri"/>
              <a:sym typeface="Calibri"/>
            </a:endParaRPr>
          </a:p>
          <a:p>
            <a:pPr indent="0" lvl="0" marL="457200" rtl="0" algn="just">
              <a:lnSpc>
                <a:spcPct val="70000"/>
              </a:lnSpc>
              <a:spcBef>
                <a:spcPts val="800"/>
              </a:spcBef>
              <a:spcAft>
                <a:spcPts val="0"/>
              </a:spcAft>
              <a:buNone/>
            </a:pPr>
            <a:r>
              <a:t/>
            </a:r>
            <a:endParaRPr sz="1700">
              <a:solidFill>
                <a:srgbClr val="40404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1" sz="1800">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none" cap="none" strike="noStrike">
                <a:solidFill>
                  <a:srgbClr val="212121"/>
                </a:solidFill>
                <a:latin typeface="Calibri"/>
                <a:ea typeface="Calibri"/>
                <a:cs typeface="Calibri"/>
                <a:sym typeface="Calibri"/>
              </a:rPr>
              <a:t> </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f00e17225_0_26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Diagrama de Procesos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Procesos</a:t>
            </a:r>
            <a:endParaRPr b="0" i="0" sz="1400" u="none" cap="none" strike="noStrike">
              <a:solidFill>
                <a:srgbClr val="000000"/>
              </a:solidFill>
              <a:latin typeface="Arial"/>
              <a:ea typeface="Arial"/>
              <a:cs typeface="Arial"/>
              <a:sym typeface="Arial"/>
            </a:endParaRPr>
          </a:p>
        </p:txBody>
      </p:sp>
      <p:pic>
        <p:nvPicPr>
          <p:cNvPr id="146" name="Google Shape;146;p15"/>
          <p:cNvPicPr preferRelativeResize="0"/>
          <p:nvPr/>
        </p:nvPicPr>
        <p:blipFill rotWithShape="1">
          <a:blip r:embed="rId3">
            <a:alphaModFix/>
          </a:blip>
          <a:srcRect b="0" l="0" r="0" t="0"/>
          <a:stretch/>
        </p:blipFill>
        <p:spPr>
          <a:xfrm>
            <a:off x="992063" y="1095125"/>
            <a:ext cx="7159875" cy="4726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f00e17225_0_317"/>
          <p:cNvSpPr txBox="1"/>
          <p:nvPr/>
        </p:nvSpPr>
        <p:spPr>
          <a:xfrm>
            <a:off x="2474259" y="2206843"/>
            <a:ext cx="3872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Casos de Uso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Casos de Uso </a:t>
            </a:r>
            <a:endParaRPr b="0" i="0" sz="1400" u="none" cap="none" strike="noStrike">
              <a:solidFill>
                <a:srgbClr val="000000"/>
              </a:solidFill>
              <a:latin typeface="Arial"/>
              <a:ea typeface="Arial"/>
              <a:cs typeface="Arial"/>
              <a:sym typeface="Arial"/>
            </a:endParaRPr>
          </a:p>
        </p:txBody>
      </p:sp>
      <p:sp>
        <p:nvSpPr>
          <p:cNvPr id="157" name="Google Shape;157;p17"/>
          <p:cNvSpPr txBox="1"/>
          <p:nvPr/>
        </p:nvSpPr>
        <p:spPr>
          <a:xfrm>
            <a:off x="1337022" y="2896881"/>
            <a:ext cx="651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158" name="Google Shape;158;p17"/>
          <p:cNvPicPr preferRelativeResize="0"/>
          <p:nvPr/>
        </p:nvPicPr>
        <p:blipFill rotWithShape="1">
          <a:blip r:embed="rId3">
            <a:alphaModFix/>
          </a:blip>
          <a:srcRect b="0" l="0" r="0" t="0"/>
          <a:stretch/>
        </p:blipFill>
        <p:spPr>
          <a:xfrm>
            <a:off x="793879" y="1075500"/>
            <a:ext cx="5905199" cy="3981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Integrantes</a:t>
            </a:r>
            <a:endParaRPr b="0" i="0" sz="1400" u="none" cap="none" strike="noStrike">
              <a:solidFill>
                <a:srgbClr val="000000"/>
              </a:solidFill>
              <a:latin typeface="Arial"/>
              <a:ea typeface="Arial"/>
              <a:cs typeface="Arial"/>
              <a:sym typeface="Arial"/>
            </a:endParaRPr>
          </a:p>
        </p:txBody>
      </p:sp>
      <p:sp>
        <p:nvSpPr>
          <p:cNvPr id="62" name="Google Shape;62;p2"/>
          <p:cNvSpPr txBox="1"/>
          <p:nvPr/>
        </p:nvSpPr>
        <p:spPr>
          <a:xfrm>
            <a:off x="2665650" y="1681550"/>
            <a:ext cx="3812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404040"/>
              </a:solidFill>
              <a:latin typeface="Calibri"/>
              <a:ea typeface="Calibri"/>
              <a:cs typeface="Calibri"/>
              <a:sym typeface="Calibri"/>
            </a:endParaRPr>
          </a:p>
        </p:txBody>
      </p:sp>
      <p:pic>
        <p:nvPicPr>
          <p:cNvPr id="63" name="Google Shape;63;p2"/>
          <p:cNvPicPr preferRelativeResize="0"/>
          <p:nvPr/>
        </p:nvPicPr>
        <p:blipFill rotWithShape="1">
          <a:blip r:embed="rId3">
            <a:alphaModFix/>
          </a:blip>
          <a:srcRect b="33563" l="24686" r="31819" t="28463"/>
          <a:stretch/>
        </p:blipFill>
        <p:spPr>
          <a:xfrm>
            <a:off x="1147238" y="1293700"/>
            <a:ext cx="6849526" cy="3363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f00e17225_0_36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Historias de Usuario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pic>
        <p:nvPicPr>
          <p:cNvPr id="169" name="Google Shape;169;p19"/>
          <p:cNvPicPr preferRelativeResize="0"/>
          <p:nvPr/>
        </p:nvPicPr>
        <p:blipFill rotWithShape="1">
          <a:blip r:embed="rId3">
            <a:alphaModFix/>
          </a:blip>
          <a:srcRect b="0" l="0" r="0" t="0"/>
          <a:stretch/>
        </p:blipFill>
        <p:spPr>
          <a:xfrm>
            <a:off x="152400" y="1124426"/>
            <a:ext cx="8839198" cy="1915160"/>
          </a:xfrm>
          <a:prstGeom prst="rect">
            <a:avLst/>
          </a:prstGeom>
          <a:noFill/>
          <a:ln>
            <a:noFill/>
          </a:ln>
        </p:spPr>
      </p:pic>
      <p:pic>
        <p:nvPicPr>
          <p:cNvPr id="170" name="Google Shape;170;p19"/>
          <p:cNvPicPr preferRelativeResize="0"/>
          <p:nvPr/>
        </p:nvPicPr>
        <p:blipFill rotWithShape="1">
          <a:blip r:embed="rId4">
            <a:alphaModFix/>
          </a:blip>
          <a:srcRect b="0" l="0" r="0" t="0"/>
          <a:stretch/>
        </p:blipFill>
        <p:spPr>
          <a:xfrm>
            <a:off x="543438" y="3125311"/>
            <a:ext cx="8057131" cy="18753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5a46b51a29_1_6"/>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pic>
        <p:nvPicPr>
          <p:cNvPr id="176" name="Google Shape;176;g15a46b51a29_1_6"/>
          <p:cNvPicPr preferRelativeResize="0"/>
          <p:nvPr/>
        </p:nvPicPr>
        <p:blipFill rotWithShape="1">
          <a:blip r:embed="rId3">
            <a:alphaModFix/>
          </a:blip>
          <a:srcRect b="0" l="0" r="0" t="0"/>
          <a:stretch/>
        </p:blipFill>
        <p:spPr>
          <a:xfrm>
            <a:off x="382875" y="1404975"/>
            <a:ext cx="7943449" cy="3600776"/>
          </a:xfrm>
          <a:prstGeom prst="rect">
            <a:avLst/>
          </a:prstGeom>
          <a:noFill/>
          <a:ln>
            <a:noFill/>
          </a:ln>
        </p:spPr>
      </p:pic>
      <p:pic>
        <p:nvPicPr>
          <p:cNvPr id="177" name="Google Shape;177;g15a46b51a29_1_6"/>
          <p:cNvPicPr preferRelativeResize="0"/>
          <p:nvPr/>
        </p:nvPicPr>
        <p:blipFill rotWithShape="1">
          <a:blip r:embed="rId4">
            <a:alphaModFix/>
          </a:blip>
          <a:srcRect b="0" l="0" r="0" t="0"/>
          <a:stretch/>
        </p:blipFill>
        <p:spPr>
          <a:xfrm>
            <a:off x="382875" y="1121711"/>
            <a:ext cx="7943451" cy="2832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15a46b51a29_1_24"/>
          <p:cNvPicPr preferRelativeResize="0"/>
          <p:nvPr/>
        </p:nvPicPr>
        <p:blipFill rotWithShape="1">
          <a:blip r:embed="rId3">
            <a:alphaModFix/>
          </a:blip>
          <a:srcRect b="0" l="0" r="0" t="0"/>
          <a:stretch/>
        </p:blipFill>
        <p:spPr>
          <a:xfrm>
            <a:off x="152400" y="1085550"/>
            <a:ext cx="8839201" cy="1793267"/>
          </a:xfrm>
          <a:prstGeom prst="rect">
            <a:avLst/>
          </a:prstGeom>
          <a:noFill/>
          <a:ln>
            <a:noFill/>
          </a:ln>
        </p:spPr>
      </p:pic>
      <p:sp>
        <p:nvSpPr>
          <p:cNvPr id="183" name="Google Shape;183;g15a46b51a29_1_24"/>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pic>
        <p:nvPicPr>
          <p:cNvPr id="184" name="Google Shape;184;g15a46b51a29_1_24"/>
          <p:cNvPicPr preferRelativeResize="0"/>
          <p:nvPr/>
        </p:nvPicPr>
        <p:blipFill rotWithShape="1">
          <a:blip r:embed="rId4">
            <a:alphaModFix/>
          </a:blip>
          <a:srcRect b="0" l="0" r="0" t="0"/>
          <a:stretch/>
        </p:blipFill>
        <p:spPr>
          <a:xfrm>
            <a:off x="152400" y="3068375"/>
            <a:ext cx="8839199" cy="1987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a46b51a29_7_5"/>
          <p:cNvSpPr txBox="1"/>
          <p:nvPr/>
        </p:nvSpPr>
        <p:spPr>
          <a:xfrm>
            <a:off x="382876" y="249500"/>
            <a:ext cx="7293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RECOLECCIÓN DE LA INFORMACIÓN</a:t>
            </a:r>
            <a:endParaRPr b="1" i="0" sz="3600" u="none" cap="none" strike="noStrike">
              <a:solidFill>
                <a:schemeClr val="lt1"/>
              </a:solidFill>
              <a:latin typeface="Calibri"/>
              <a:ea typeface="Calibri"/>
              <a:cs typeface="Calibri"/>
              <a:sym typeface="Calibri"/>
            </a:endParaRPr>
          </a:p>
        </p:txBody>
      </p:sp>
      <p:pic>
        <p:nvPicPr>
          <p:cNvPr id="190" name="Google Shape;190;g15a46b51a29_7_5"/>
          <p:cNvPicPr preferRelativeResize="0"/>
          <p:nvPr/>
        </p:nvPicPr>
        <p:blipFill rotWithShape="1">
          <a:blip r:embed="rId3">
            <a:alphaModFix/>
          </a:blip>
          <a:srcRect b="10124" l="22146" r="40705" t="28143"/>
          <a:stretch/>
        </p:blipFill>
        <p:spPr>
          <a:xfrm>
            <a:off x="2453700" y="1147850"/>
            <a:ext cx="4236576" cy="39602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3f00e17225_0_41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Requerimientos del Sistema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Arial"/>
              <a:ea typeface="Arial"/>
              <a:cs typeface="Arial"/>
              <a:sym typeface="Arial"/>
            </a:endParaRPr>
          </a:p>
        </p:txBody>
      </p:sp>
      <p:sp>
        <p:nvSpPr>
          <p:cNvPr id="201" name="Google Shape;201;p21"/>
          <p:cNvSpPr txBox="1"/>
          <p:nvPr/>
        </p:nvSpPr>
        <p:spPr>
          <a:xfrm>
            <a:off x="189725" y="1396650"/>
            <a:ext cx="409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rgbClr val="404040"/>
              </a:solidFill>
              <a:latin typeface="Calibri"/>
              <a:ea typeface="Calibri"/>
              <a:cs typeface="Calibri"/>
              <a:sym typeface="Calibri"/>
            </a:endParaRPr>
          </a:p>
        </p:txBody>
      </p:sp>
      <p:pic>
        <p:nvPicPr>
          <p:cNvPr id="202" name="Google Shape;202;p21"/>
          <p:cNvPicPr preferRelativeResize="0"/>
          <p:nvPr/>
        </p:nvPicPr>
        <p:blipFill rotWithShape="1">
          <a:blip r:embed="rId3">
            <a:alphaModFix/>
          </a:blip>
          <a:srcRect b="40923" l="960" r="0" t="4152"/>
          <a:stretch/>
        </p:blipFill>
        <p:spPr>
          <a:xfrm>
            <a:off x="604866" y="1796851"/>
            <a:ext cx="7934272" cy="262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392e790c03_0_25"/>
          <p:cNvSpPr txBox="1"/>
          <p:nvPr/>
        </p:nvSpPr>
        <p:spPr>
          <a:xfrm>
            <a:off x="358175" y="152900"/>
            <a:ext cx="4767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Calibri"/>
              <a:ea typeface="Calibri"/>
              <a:cs typeface="Calibri"/>
              <a:sym typeface="Calibri"/>
            </a:endParaRPr>
          </a:p>
        </p:txBody>
      </p:sp>
      <p:pic>
        <p:nvPicPr>
          <p:cNvPr id="208" name="Google Shape;208;g1392e790c03_0_25"/>
          <p:cNvPicPr preferRelativeResize="0"/>
          <p:nvPr/>
        </p:nvPicPr>
        <p:blipFill rotWithShape="1">
          <a:blip r:embed="rId3">
            <a:alphaModFix/>
          </a:blip>
          <a:srcRect b="602" l="1244" r="0" t="64133"/>
          <a:stretch/>
        </p:blipFill>
        <p:spPr>
          <a:xfrm>
            <a:off x="732675" y="2071975"/>
            <a:ext cx="7537701" cy="1605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392e790c03_0_28"/>
          <p:cNvSpPr txBox="1"/>
          <p:nvPr/>
        </p:nvSpPr>
        <p:spPr>
          <a:xfrm>
            <a:off x="360925" y="236250"/>
            <a:ext cx="4531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Calibri"/>
              <a:ea typeface="Calibri"/>
              <a:cs typeface="Calibri"/>
              <a:sym typeface="Calibri"/>
            </a:endParaRPr>
          </a:p>
        </p:txBody>
      </p:sp>
      <p:pic>
        <p:nvPicPr>
          <p:cNvPr id="214" name="Google Shape;214;g1392e790c03_0_28"/>
          <p:cNvPicPr preferRelativeResize="0"/>
          <p:nvPr/>
        </p:nvPicPr>
        <p:blipFill rotWithShape="1">
          <a:blip r:embed="rId3">
            <a:alphaModFix/>
          </a:blip>
          <a:srcRect b="0" l="0" r="0" t="0"/>
          <a:stretch/>
        </p:blipFill>
        <p:spPr>
          <a:xfrm>
            <a:off x="1133438" y="1127550"/>
            <a:ext cx="6877120" cy="3863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92e790c03_0_31"/>
          <p:cNvSpPr txBox="1"/>
          <p:nvPr/>
        </p:nvSpPr>
        <p:spPr>
          <a:xfrm>
            <a:off x="353650" y="204900"/>
            <a:ext cx="511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Calibri"/>
              <a:ea typeface="Calibri"/>
              <a:cs typeface="Calibri"/>
              <a:sym typeface="Calibri"/>
            </a:endParaRPr>
          </a:p>
        </p:txBody>
      </p:sp>
      <p:pic>
        <p:nvPicPr>
          <p:cNvPr id="220" name="Google Shape;220;g1392e790c03_0_31"/>
          <p:cNvPicPr preferRelativeResize="0"/>
          <p:nvPr/>
        </p:nvPicPr>
        <p:blipFill rotWithShape="1">
          <a:blip r:embed="rId3">
            <a:alphaModFix/>
          </a:blip>
          <a:srcRect b="0" l="0" r="0" t="0"/>
          <a:stretch/>
        </p:blipFill>
        <p:spPr>
          <a:xfrm>
            <a:off x="766750" y="1301375"/>
            <a:ext cx="7610475" cy="326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3f00e17225_0_17"/>
          <p:cNvSpPr txBox="1"/>
          <p:nvPr/>
        </p:nvSpPr>
        <p:spPr>
          <a:xfrm>
            <a:off x="2474259" y="2206843"/>
            <a:ext cx="3872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nvSpPr>
        <p:spPr>
          <a:xfrm>
            <a:off x="425793" y="24234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No Funcionales </a:t>
            </a:r>
            <a:endParaRPr b="0" i="0" sz="1400" u="none" cap="none" strike="noStrike">
              <a:solidFill>
                <a:srgbClr val="000000"/>
              </a:solidFill>
              <a:latin typeface="Arial"/>
              <a:ea typeface="Arial"/>
              <a:cs typeface="Arial"/>
              <a:sym typeface="Arial"/>
            </a:endParaRPr>
          </a:p>
        </p:txBody>
      </p:sp>
      <p:pic>
        <p:nvPicPr>
          <p:cNvPr id="226" name="Google Shape;226;p22"/>
          <p:cNvPicPr preferRelativeResize="0"/>
          <p:nvPr/>
        </p:nvPicPr>
        <p:blipFill>
          <a:blip r:embed="rId3">
            <a:alphaModFix/>
          </a:blip>
          <a:stretch>
            <a:fillRect/>
          </a:stretch>
        </p:blipFill>
        <p:spPr>
          <a:xfrm>
            <a:off x="1235900" y="1423585"/>
            <a:ext cx="6882501" cy="33585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98edf85d5_0_1"/>
          <p:cNvSpPr txBox="1"/>
          <p:nvPr/>
        </p:nvSpPr>
        <p:spPr>
          <a:xfrm>
            <a:off x="393425" y="286150"/>
            <a:ext cx="6524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600"/>
              <a:buFont typeface="Arial"/>
              <a:buNone/>
            </a:pPr>
            <a:r>
              <a:rPr b="1" i="0" lang="es-ES" sz="3600" u="none" cap="none" strike="noStrike">
                <a:solidFill>
                  <a:schemeClr val="lt1"/>
                </a:solidFill>
                <a:latin typeface="Calibri"/>
                <a:ea typeface="Calibri"/>
                <a:cs typeface="Calibri"/>
                <a:sym typeface="Calibri"/>
              </a:rPr>
              <a:t>Requisitos No Funcionales </a:t>
            </a:r>
            <a:endParaRPr b="0" i="0" sz="1400" u="none" cap="none" strike="noStrike">
              <a:solidFill>
                <a:schemeClr val="dk1"/>
              </a:solidFill>
              <a:latin typeface="Arial"/>
              <a:ea typeface="Arial"/>
              <a:cs typeface="Arial"/>
              <a:sym typeface="Arial"/>
            </a:endParaRPr>
          </a:p>
        </p:txBody>
      </p:sp>
      <p:pic>
        <p:nvPicPr>
          <p:cNvPr id="232" name="Google Shape;232;g1398edf85d5_0_1"/>
          <p:cNvPicPr preferRelativeResize="0"/>
          <p:nvPr/>
        </p:nvPicPr>
        <p:blipFill rotWithShape="1">
          <a:blip r:embed="rId3">
            <a:alphaModFix/>
          </a:blip>
          <a:srcRect b="0" l="630" r="-629" t="0"/>
          <a:stretch/>
        </p:blipFill>
        <p:spPr>
          <a:xfrm>
            <a:off x="1025575" y="1533600"/>
            <a:ext cx="7428525" cy="3000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3f00e17225_0_11"/>
          <p:cNvSpPr txBox="1"/>
          <p:nvPr/>
        </p:nvSpPr>
        <p:spPr>
          <a:xfrm>
            <a:off x="390525" y="228600"/>
            <a:ext cx="3838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600"/>
              <a:buFont typeface="Arial"/>
              <a:buNone/>
            </a:pPr>
            <a:r>
              <a:rPr b="1" i="0" lang="es-ES" sz="3600" u="none" cap="none" strike="noStrike">
                <a:solidFill>
                  <a:schemeClr val="lt1"/>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74" name="Google Shape;74;g13f00e17225_0_11"/>
          <p:cNvSpPr txBox="1"/>
          <p:nvPr/>
        </p:nvSpPr>
        <p:spPr>
          <a:xfrm>
            <a:off x="1352550" y="1457325"/>
            <a:ext cx="64389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ES" sz="1800" u="none" cap="none" strike="noStrike">
                <a:solidFill>
                  <a:srgbClr val="3F3F3F"/>
                </a:solidFill>
                <a:latin typeface="Calibri"/>
                <a:ea typeface="Calibri"/>
                <a:cs typeface="Calibri"/>
                <a:sym typeface="Calibri"/>
              </a:rPr>
              <a:t>The purpose of our project is to provide a solution to the difficulties that our client presents, since after a deep analysis and data collection of how their establishment works, we have found the shortcomings regarding their inventory control, problems with the total registration of their income and the sale of their products. Our information system "PISTON" will solve the needs of collection, organization, data recording and reporting that our client currently presents.</a:t>
            </a:r>
            <a:endParaRPr b="0"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3f00e17225_0_6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85" name="Google Shape;85;p6"/>
          <p:cNvSpPr txBox="1"/>
          <p:nvPr/>
        </p:nvSpPr>
        <p:spPr>
          <a:xfrm>
            <a:off x="382875" y="1397625"/>
            <a:ext cx="8257800" cy="28947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chemeClr val="dk1"/>
              </a:buClr>
              <a:buSzPts val="1100"/>
              <a:buFont typeface="Arial"/>
              <a:buNone/>
            </a:pPr>
            <a:r>
              <a:rPr b="0" i="0" lang="es-ES" sz="1800" u="none" cap="none" strike="noStrike">
                <a:solidFill>
                  <a:srgbClr val="404040"/>
                </a:solidFill>
                <a:latin typeface="Calibri"/>
                <a:ea typeface="Calibri"/>
                <a:cs typeface="Calibri"/>
                <a:sym typeface="Calibri"/>
              </a:rPr>
              <a:t>La empresa de mantenimiento para automóviles llamada SERVICENTRO LA 22 ubicada en Bogotá, especializada en servicios de reparación, alineación, balanceo, mantenimiento y reparaciones de motores para automóviles y camionetas, en algunos casos camiones, presenta dificultades en los procesos relacionados con el control de inventario y ventas realizadas, junto con la optimización de los servicios que se ofrecen, estos ocasionando falencias relacionadas con tardanza de entrega, imprecisión de los costos totales que se generan y fallos a la hora de reabastecer inventario.</a:t>
            </a:r>
            <a:endParaRPr b="0" i="0" sz="1800" u="none" cap="none" strike="noStrike">
              <a:solidFill>
                <a:srgbClr val="40404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3f00e17225_0_117"/>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96" name="Google Shape;96;p8"/>
          <p:cNvSpPr txBox="1"/>
          <p:nvPr/>
        </p:nvSpPr>
        <p:spPr>
          <a:xfrm>
            <a:off x="382875" y="1490750"/>
            <a:ext cx="7993800" cy="26574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chemeClr val="dk1"/>
              </a:buClr>
              <a:buSzPts val="1100"/>
              <a:buFont typeface="Arial"/>
              <a:buNone/>
            </a:pPr>
            <a:r>
              <a:rPr b="0" i="0" lang="es-ES" sz="1800" u="none" cap="none" strike="noStrike">
                <a:solidFill>
                  <a:srgbClr val="3F3F3F"/>
                </a:solidFill>
                <a:highlight>
                  <a:srgbClr val="FFFFFF"/>
                </a:highlight>
                <a:latin typeface="Calibri"/>
                <a:ea typeface="Calibri"/>
                <a:cs typeface="Calibri"/>
                <a:sym typeface="Calibri"/>
              </a:rPr>
              <a:t>El fin del proyecto “PISTON”  es </a:t>
            </a:r>
            <a:r>
              <a:rPr b="0" i="0" lang="es-ES" sz="1800" u="none" cap="none" strike="noStrike">
                <a:solidFill>
                  <a:srgbClr val="3F3F3F"/>
                </a:solidFill>
                <a:highlight>
                  <a:schemeClr val="lt1"/>
                </a:highlight>
                <a:latin typeface="Calibri"/>
                <a:ea typeface="Calibri"/>
                <a:cs typeface="Calibri"/>
                <a:sym typeface="Calibri"/>
              </a:rPr>
              <a:t>ofrecer la manera más óptima de organizar sus productos y servicios; con la finalidad de brindar una mayor calidad y fidelización de clientes, facilitando la recolección, organización, almacenamiento de datos y generación de informes para ventas y listas de pendientes que actualmente “SERVICENTRO LA 22” tiene problemas. Disminuyendo así la carga de trabajo para sus implicados, en este caso la secretaria, gerente y administrador, brindando un servicio de mayor calidad.</a:t>
            </a:r>
            <a:endParaRPr b="0" i="0" sz="1800" u="none" cap="none" strike="noStrike">
              <a:solidFill>
                <a:srgbClr val="3F3F3F"/>
              </a:solidFill>
              <a:highlight>
                <a:schemeClr val="lt1"/>
              </a:highlight>
              <a:latin typeface="Roboto"/>
              <a:ea typeface="Roboto"/>
              <a:cs typeface="Roboto"/>
              <a:sym typeface="Roboto"/>
            </a:endParaRPr>
          </a:p>
          <a:p>
            <a:pPr indent="0" lvl="0" marL="0" marR="0" rtl="0" algn="just">
              <a:lnSpc>
                <a:spcPct val="107916"/>
              </a:lnSpc>
              <a:spcBef>
                <a:spcPts val="800"/>
              </a:spcBef>
              <a:spcAft>
                <a:spcPts val="800"/>
              </a:spcAft>
              <a:buClr>
                <a:schemeClr val="dk1"/>
              </a:buClr>
              <a:buSzPts val="1100"/>
              <a:buFont typeface="Arial"/>
              <a:buNone/>
            </a:pPr>
            <a:r>
              <a:rPr b="0" i="0" lang="es-ES" sz="1800" u="none" cap="none" strike="noStrike">
                <a:solidFill>
                  <a:srgbClr val="3F3F3F"/>
                </a:solidFill>
                <a:highlight>
                  <a:srgbClr val="FFFFFF"/>
                </a:highlight>
                <a:latin typeface="Calibri"/>
                <a:ea typeface="Calibri"/>
                <a:cs typeface="Calibri"/>
                <a:sym typeface="Calibri"/>
              </a:rPr>
              <a:t> </a:t>
            </a:r>
            <a:endParaRPr b="0" i="0" sz="1800" u="none" cap="none" strike="noStrike">
              <a:solidFill>
                <a:srgbClr val="3F3F3F"/>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3f00e17225_0_167"/>
          <p:cNvSpPr txBox="1"/>
          <p:nvPr/>
        </p:nvSpPr>
        <p:spPr>
          <a:xfrm>
            <a:off x="2474259" y="2206843"/>
            <a:ext cx="3872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Objetivos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