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Work Sans"/>
      <p:regular r:id="rId14"/>
      <p:bold r:id="rId15"/>
      <p:italic r:id="rId16"/>
      <p:boldItalic r:id="rId17"/>
    </p:embeddedFont>
    <p:embeddedFont>
      <p:font typeface="Work Sans Ligh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2" roundtripDataSignature="AMtx7mhyFfNb1jZv/RW/FwscmoKUcJeO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WorkSansLight-italic.fntdata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font" Target="fonts/WorkSansLight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WorkSans-bold.fntdata"/><Relationship Id="rId14" Type="http://schemas.openxmlformats.org/officeDocument/2006/relationships/font" Target="fonts/WorkSans-regular.fntdata"/><Relationship Id="rId17" Type="http://schemas.openxmlformats.org/officeDocument/2006/relationships/font" Target="fonts/WorkSans-boldItalic.fntdata"/><Relationship Id="rId16" Type="http://schemas.openxmlformats.org/officeDocument/2006/relationships/font" Target="fonts/WorkSans-italic.fntdata"/><Relationship Id="rId5" Type="http://schemas.openxmlformats.org/officeDocument/2006/relationships/slide" Target="slides/slide1.xml"/><Relationship Id="rId19" Type="http://schemas.openxmlformats.org/officeDocument/2006/relationships/font" Target="fonts/WorkSansLight-bold.fntdata"/><Relationship Id="rId6" Type="http://schemas.openxmlformats.org/officeDocument/2006/relationships/slide" Target="slides/slide2.xml"/><Relationship Id="rId18" Type="http://schemas.openxmlformats.org/officeDocument/2006/relationships/font" Target="fonts/WorkSansLigh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e7a2833485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g1e7a2833485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apositiva de título">
  <p:cSld name="1_Diapositiva de título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faz de usuario gráfica, Texto, Aplicación&#10;&#10;Descripción generada automáticamente" id="16" name="Google Shape;16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1" name="Google Shape;71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9" name="Google Shape;79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Encabezado de sección">
  <p:cSld name="2_Encabezado de secció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trón de fondo&#10;&#10;Descripción generada automáticamente" id="18" name="Google Shape;18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54859" y="303050"/>
            <a:ext cx="855785" cy="833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2" name="Google Shape;3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/>
          <p:nvPr/>
        </p:nvSpPr>
        <p:spPr>
          <a:xfrm>
            <a:off x="3143196" y="3113499"/>
            <a:ext cx="7710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O" sz="5400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PISTON</a:t>
            </a:r>
            <a:endParaRPr b="1" i="0" sz="4000" u="none" cap="none" strike="noStrike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00" name="Google Shape;100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9500" y="3162862"/>
            <a:ext cx="824675" cy="82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/>
          <p:nvPr/>
        </p:nvSpPr>
        <p:spPr>
          <a:xfrm>
            <a:off x="4168825" y="3463725"/>
            <a:ext cx="40467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-CO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Gaes N°: </a:t>
            </a:r>
            <a:r>
              <a:rPr b="1" lang="es-CO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Cristian David Rueda 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Jorge David Solano </a:t>
            </a:r>
            <a:br>
              <a:rPr b="1"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Juan Felipe Barrios 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s-C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Leonardo Ariza </a:t>
            </a:r>
            <a:endParaRPr b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3573518" y="2228671"/>
            <a:ext cx="504497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s-CO" sz="7200" u="none" cap="none" strike="noStrik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Integrantes</a:t>
            </a:r>
            <a:endParaRPr b="0" i="0" sz="7200" u="none" cap="none" strike="noStrike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cxnSp>
        <p:nvCxnSpPr>
          <p:cNvPr id="108" name="Google Shape;108;p2"/>
          <p:cNvCxnSpPr/>
          <p:nvPr/>
        </p:nvCxnSpPr>
        <p:spPr>
          <a:xfrm>
            <a:off x="5227899" y="3321934"/>
            <a:ext cx="1736203" cy="0"/>
          </a:xfrm>
          <a:prstGeom prst="straightConnector1">
            <a:avLst/>
          </a:prstGeom>
          <a:noFill/>
          <a:ln cap="flat" cmpd="sng" w="9525">
            <a:solidFill>
              <a:srgbClr val="38AA0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Planteamiento del Problema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838200" y="2026725"/>
            <a:ext cx="10515600" cy="39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s-CO" sz="22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La empresa de mantenimiento para automóviles llamada SERVICENTRO LA 22 ubicada en Bogotá, especializada en servicios de reparación, alineación, balanceo, mantenimiento y reparaciones de motores para automóviles y camionetas, en algunos casos camiones, presenta dificultades en los procesos relacionados con la gestión de productos y ventas realizadas, junto con la optimización de los servicios que se ofrecen, estos ocasionando falencias relacionadas con tardanza de entrega, imprecisión de los costos totales que se generan y fallos a la hora de abastecer sus productos.</a:t>
            </a:r>
            <a:endParaRPr sz="22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s-CO">
                <a:solidFill>
                  <a:schemeClr val="lt1"/>
                </a:solidFill>
              </a:rPr>
              <a:t>Justificación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838200" y="2233100"/>
            <a:ext cx="105156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s-CO" sz="2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La implementación de nuestro software ayudará a mejorar los procesos de gestión de productos, ventas y control de empleados en SERVICENTRO LA 22 debido a las dificultades actuales que afectan la eficiencia operativa, la precisión en los costos, el abastecimiento y la gestión del personal. El software permitirá optimizar y agilizar estos procesos, brindando un control eficiente del inventario, generando informes precisos y facilitando la asignación de tareas. Esto resultará en una mayor productividad y una toma de decisiones acertada, contribuyendo al crecimiento y éxito del negocio.</a:t>
            </a:r>
            <a:endParaRPr b="1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>
            <p:ph type="title"/>
          </p:nvPr>
        </p:nvSpPr>
        <p:spPr>
          <a:xfrm>
            <a:off x="403236" y="7868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5"/>
          <p:cNvSpPr txBox="1"/>
          <p:nvPr/>
        </p:nvSpPr>
        <p:spPr>
          <a:xfrm>
            <a:off x="1889825" y="2739350"/>
            <a:ext cx="8173200" cy="12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s-CO" sz="2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Desarrollar un sistema de información el cual  gestiona  las ventas, productos, servicios,  informes y empleados  para un mejor manejo de los ingresos de la empresa “SERVICENTRO LA 22”.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6"/>
          <p:cNvSpPr txBox="1"/>
          <p:nvPr/>
        </p:nvSpPr>
        <p:spPr>
          <a:xfrm>
            <a:off x="2055225" y="2537325"/>
            <a:ext cx="7317600" cy="3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just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Calibri"/>
              <a:buChar char="●"/>
            </a:pPr>
            <a:r>
              <a:rPr lang="es-CO" sz="22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Gestionar el registro y almacenamiento de la información personal de los clientes y la de sus vehículos.</a:t>
            </a:r>
            <a:endParaRPr sz="22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just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Calibri"/>
              <a:buChar char="●"/>
            </a:pPr>
            <a:r>
              <a:rPr lang="es-CO" sz="22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Administrar los </a:t>
            </a:r>
            <a:r>
              <a:rPr lang="es-CO" sz="22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productos y servicios </a:t>
            </a:r>
            <a:r>
              <a:rPr lang="es-CO" sz="22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ofrecidos por la empresa.</a:t>
            </a:r>
            <a:endParaRPr sz="22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just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Calibri"/>
              <a:buChar char="●"/>
            </a:pPr>
            <a:r>
              <a:rPr lang="es-CO" sz="22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Registrar la venta y reparaciones realizadas en el vehículo y al </a:t>
            </a:r>
            <a:r>
              <a:rPr lang="es-CO" sz="22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mecánico</a:t>
            </a:r>
            <a:r>
              <a:rPr lang="es-CO" sz="22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quien las realizo. </a:t>
            </a:r>
            <a:endParaRPr sz="22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just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Calibri"/>
              <a:buChar char="●"/>
            </a:pPr>
            <a:r>
              <a:rPr lang="es-CO" sz="22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Gestionar la información de los mecánicos acorde al mantenimiento que estos realizaran. 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/>
          <p:nvPr>
            <p:ph type="title"/>
          </p:nvPr>
        </p:nvSpPr>
        <p:spPr>
          <a:xfrm>
            <a:off x="456236" y="11048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s-CO">
                <a:solidFill>
                  <a:schemeClr val="lt1"/>
                </a:solidFill>
              </a:rPr>
              <a:t>Funcionalidad de la Aplicación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7"/>
          <p:cNvSpPr txBox="1"/>
          <p:nvPr/>
        </p:nvSpPr>
        <p:spPr>
          <a:xfrm>
            <a:off x="2055225" y="2357675"/>
            <a:ext cx="73176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1" lang="es-CO" sz="1800">
                <a:latin typeface="Calibri"/>
                <a:ea typeface="Calibri"/>
                <a:cs typeface="Calibri"/>
                <a:sym typeface="Calibri"/>
              </a:rPr>
              <a:t>Fidelización de c</a:t>
            </a:r>
            <a:r>
              <a:rPr b="1" lang="es-CO" sz="1800">
                <a:latin typeface="Calibri"/>
                <a:ea typeface="Calibri"/>
                <a:cs typeface="Calibri"/>
                <a:sym typeface="Calibri"/>
              </a:rPr>
              <a:t>lientes</a:t>
            </a:r>
            <a:br>
              <a:rPr b="1" lang="es-CO" sz="1800">
                <a:latin typeface="Calibri"/>
                <a:ea typeface="Calibri"/>
                <a:cs typeface="Calibri"/>
                <a:sym typeface="Calibri"/>
              </a:rPr>
            </a:br>
            <a:r>
              <a:rPr lang="es-CO" sz="1800"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s-CO" sz="1800">
                <a:latin typeface="Calibri"/>
                <a:ea typeface="Calibri"/>
                <a:cs typeface="Calibri"/>
                <a:sym typeface="Calibri"/>
              </a:rPr>
              <a:t>ermitir al administrador capturar y almacenar información detallada sobre los clientes, lo cual es crucial para mantener un registro </a:t>
            </a:r>
            <a:r>
              <a:rPr lang="es-CO" sz="1800">
                <a:latin typeface="Calibri"/>
                <a:ea typeface="Calibri"/>
                <a:cs typeface="Calibri"/>
                <a:sym typeface="Calibri"/>
              </a:rPr>
              <a:t>organizado</a:t>
            </a:r>
            <a:r>
              <a:rPr lang="es-CO" sz="1800">
                <a:latin typeface="Calibri"/>
                <a:ea typeface="Calibri"/>
                <a:cs typeface="Calibri"/>
                <a:sym typeface="Calibri"/>
              </a:rPr>
              <a:t> y facilitar la </a:t>
            </a:r>
            <a:r>
              <a:rPr lang="es-CO" sz="1800">
                <a:latin typeface="Calibri"/>
                <a:ea typeface="Calibri"/>
                <a:cs typeface="Calibri"/>
                <a:sym typeface="Calibri"/>
              </a:rPr>
              <a:t>comunicación</a:t>
            </a:r>
            <a:r>
              <a:rPr lang="es-CO" sz="1800">
                <a:latin typeface="Calibri"/>
                <a:ea typeface="Calibri"/>
                <a:cs typeface="Calibri"/>
                <a:sym typeface="Calibri"/>
              </a:rPr>
              <a:t> entre los mismos.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b="1" lang="es-CO" sz="1800">
                <a:latin typeface="Calibri"/>
                <a:ea typeface="Calibri"/>
                <a:cs typeface="Calibri"/>
                <a:sym typeface="Calibri"/>
              </a:rPr>
              <a:t>Productos</a:t>
            </a:r>
            <a:br>
              <a:rPr b="1" lang="es-CO" sz="1800">
                <a:latin typeface="Calibri"/>
                <a:ea typeface="Calibri"/>
                <a:cs typeface="Calibri"/>
                <a:sym typeface="Calibri"/>
              </a:rPr>
            </a:br>
            <a:r>
              <a:rPr lang="es-CO" sz="1800"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s-CO" sz="1800">
                <a:latin typeface="Calibri"/>
                <a:ea typeface="Calibri"/>
                <a:cs typeface="Calibri"/>
                <a:sym typeface="Calibri"/>
              </a:rPr>
              <a:t>acilitar la </a:t>
            </a:r>
            <a:r>
              <a:rPr lang="es-CO" sz="1800">
                <a:latin typeface="Calibri"/>
                <a:ea typeface="Calibri"/>
                <a:cs typeface="Calibri"/>
                <a:sym typeface="Calibri"/>
              </a:rPr>
              <a:t>gestión</a:t>
            </a:r>
            <a:r>
              <a:rPr lang="es-CO" sz="1800">
                <a:latin typeface="Calibri"/>
                <a:ea typeface="Calibri"/>
                <a:cs typeface="Calibri"/>
                <a:sym typeface="Calibri"/>
              </a:rPr>
              <a:t> de los productos que se utilizaran en los </a:t>
            </a:r>
            <a:r>
              <a:rPr lang="es-CO" sz="1800">
                <a:latin typeface="Calibri"/>
                <a:ea typeface="Calibri"/>
                <a:cs typeface="Calibri"/>
                <a:sym typeface="Calibri"/>
              </a:rPr>
              <a:t>vehículos</a:t>
            </a:r>
            <a:r>
              <a:rPr lang="es-CO" sz="1800">
                <a:latin typeface="Calibri"/>
                <a:ea typeface="Calibri"/>
                <a:cs typeface="Calibri"/>
                <a:sym typeface="Calibri"/>
              </a:rPr>
              <a:t>, lo cual </a:t>
            </a:r>
            <a:r>
              <a:rPr lang="es-CO" sz="1800">
                <a:latin typeface="Calibri"/>
                <a:ea typeface="Calibri"/>
                <a:cs typeface="Calibri"/>
                <a:sym typeface="Calibri"/>
              </a:rPr>
              <a:t>optimiza</a:t>
            </a:r>
            <a:r>
              <a:rPr lang="es-CO" sz="1800">
                <a:latin typeface="Calibri"/>
                <a:ea typeface="Calibri"/>
                <a:cs typeface="Calibri"/>
                <a:sym typeface="Calibri"/>
              </a:rPr>
              <a:t> la </a:t>
            </a:r>
            <a:r>
              <a:rPr lang="es-CO" sz="1800">
                <a:latin typeface="Calibri"/>
                <a:ea typeface="Calibri"/>
                <a:cs typeface="Calibri"/>
                <a:sym typeface="Calibri"/>
              </a:rPr>
              <a:t>gestión</a:t>
            </a:r>
            <a:r>
              <a:rPr lang="es-CO" sz="1800">
                <a:latin typeface="Calibri"/>
                <a:ea typeface="Calibri"/>
                <a:cs typeface="Calibri"/>
                <a:sym typeface="Calibri"/>
              </a:rPr>
              <a:t> de inventario y </a:t>
            </a:r>
            <a:r>
              <a:rPr lang="es-CO" sz="1800">
                <a:latin typeface="Calibri"/>
                <a:ea typeface="Calibri"/>
                <a:cs typeface="Calibri"/>
                <a:sym typeface="Calibri"/>
              </a:rPr>
              <a:t>permitirá</a:t>
            </a:r>
            <a:r>
              <a:rPr lang="es-CO" sz="1800">
                <a:latin typeface="Calibri"/>
                <a:ea typeface="Calibri"/>
                <a:cs typeface="Calibri"/>
                <a:sym typeface="Calibri"/>
              </a:rPr>
              <a:t> una selección </a:t>
            </a:r>
            <a:r>
              <a:rPr lang="es-CO" sz="1800"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lang="es-CO" sz="1800">
                <a:latin typeface="Calibri"/>
                <a:ea typeface="Calibri"/>
                <a:cs typeface="Calibri"/>
                <a:sym typeface="Calibri"/>
              </a:rPr>
              <a:t> precisa de los productos en cada reparación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e7a2833485_0_2"/>
          <p:cNvSpPr txBox="1"/>
          <p:nvPr/>
        </p:nvSpPr>
        <p:spPr>
          <a:xfrm>
            <a:off x="2055225" y="2357675"/>
            <a:ext cx="73176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1" lang="es-CO" sz="1800">
                <a:latin typeface="Calibri"/>
                <a:ea typeface="Calibri"/>
                <a:cs typeface="Calibri"/>
                <a:sym typeface="Calibri"/>
              </a:rPr>
              <a:t>Administración de empleados</a:t>
            </a:r>
            <a:br>
              <a:rPr b="1" lang="es-CO" sz="1800">
                <a:latin typeface="Calibri"/>
                <a:ea typeface="Calibri"/>
                <a:cs typeface="Calibri"/>
                <a:sym typeface="Calibri"/>
              </a:rPr>
            </a:br>
            <a:r>
              <a:rPr lang="es-CO" sz="1800">
                <a:latin typeface="Calibri"/>
                <a:ea typeface="Calibri"/>
                <a:cs typeface="Calibri"/>
                <a:sym typeface="Calibri"/>
              </a:rPr>
              <a:t>Permitir al administrador mantener un </a:t>
            </a:r>
            <a:r>
              <a:rPr lang="es-CO" sz="1800">
                <a:latin typeface="Calibri"/>
                <a:ea typeface="Calibri"/>
                <a:cs typeface="Calibri"/>
                <a:sym typeface="Calibri"/>
              </a:rPr>
              <a:t>registro</a:t>
            </a:r>
            <a:r>
              <a:rPr lang="es-CO" sz="1800">
                <a:latin typeface="Calibri"/>
                <a:ea typeface="Calibri"/>
                <a:cs typeface="Calibri"/>
                <a:sym typeface="Calibri"/>
              </a:rPr>
              <a:t> completo de los </a:t>
            </a:r>
            <a:r>
              <a:rPr lang="es-CO" sz="1800">
                <a:latin typeface="Calibri"/>
                <a:ea typeface="Calibri"/>
                <a:cs typeface="Calibri"/>
                <a:sym typeface="Calibri"/>
              </a:rPr>
              <a:t>mecánicos</a:t>
            </a:r>
            <a:r>
              <a:rPr lang="es-CO" sz="1800">
                <a:latin typeface="Calibri"/>
                <a:ea typeface="Calibri"/>
                <a:cs typeface="Calibri"/>
                <a:sym typeface="Calibri"/>
              </a:rPr>
              <a:t> que trabajan en “Servicentro la 22”, resaltando </a:t>
            </a:r>
            <a:r>
              <a:rPr lang="es-CO" sz="1800">
                <a:latin typeface="Calibri"/>
                <a:ea typeface="Calibri"/>
                <a:cs typeface="Calibri"/>
                <a:sym typeface="Calibri"/>
              </a:rPr>
              <a:t>cuál</a:t>
            </a:r>
            <a:r>
              <a:rPr lang="es-CO" sz="1800">
                <a:latin typeface="Calibri"/>
                <a:ea typeface="Calibri"/>
                <a:cs typeface="Calibri"/>
                <a:sym typeface="Calibri"/>
              </a:rPr>
              <a:t> es la especialidad de cada uno para mejorar y optimizar los trabajos que le </a:t>
            </a:r>
            <a:r>
              <a:rPr lang="es-CO" sz="1800">
                <a:latin typeface="Calibri"/>
                <a:ea typeface="Calibri"/>
                <a:cs typeface="Calibri"/>
                <a:sym typeface="Calibri"/>
              </a:rPr>
              <a:t>serán</a:t>
            </a:r>
            <a:r>
              <a:rPr lang="es-CO" sz="1800">
                <a:latin typeface="Calibri"/>
                <a:ea typeface="Calibri"/>
                <a:cs typeface="Calibri"/>
                <a:sym typeface="Calibri"/>
              </a:rPr>
              <a:t> asignados.</a:t>
            </a:r>
            <a:r>
              <a:rPr b="1" lang="es-CO" sz="1800"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b="1" lang="es-CO" sz="1800">
                <a:latin typeface="Calibri"/>
                <a:ea typeface="Calibri"/>
                <a:cs typeface="Calibri"/>
                <a:sym typeface="Calibri"/>
              </a:rPr>
              <a:t>Ventas</a:t>
            </a:r>
            <a:br>
              <a:rPr b="1" lang="es-CO" sz="1800">
                <a:latin typeface="Calibri"/>
                <a:ea typeface="Calibri"/>
                <a:cs typeface="Calibri"/>
                <a:sym typeface="Calibri"/>
              </a:rPr>
            </a:br>
            <a:r>
              <a:rPr lang="es-CO" sz="1800">
                <a:latin typeface="Calibri"/>
                <a:ea typeface="Calibri"/>
                <a:cs typeface="Calibri"/>
                <a:sym typeface="Calibri"/>
              </a:rPr>
              <a:t>Realizar el seguimiento y registro de las ventas que se realicen en la serviteca.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1e7a2833485_0_2"/>
          <p:cNvSpPr txBox="1"/>
          <p:nvPr>
            <p:ph type="title"/>
          </p:nvPr>
        </p:nvSpPr>
        <p:spPr>
          <a:xfrm>
            <a:off x="456236" y="11048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s-CO">
                <a:solidFill>
                  <a:schemeClr val="lt1"/>
                </a:solidFill>
              </a:rPr>
              <a:t>Funcionalidad de la Aplicación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 que contiene Interfaz de usuario gráfica&#10;&#10;Descripción generada automáticamente" id="149" name="Google Shape;14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