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hIwa1Gcnhs5MNVLuYDdbA8OfRM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F3B28E-E16C-4E03-899F-0C025CDDA45D}">
  <a:tblStyle styleId="{3AF3B28E-E16C-4E03-899F-0C025CDDA45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b="off" i="off"/>
      <a:tcStyle>
        <a:fill>
          <a:solidFill>
            <a:srgbClr val="FCDCCE"/>
          </a:solidFill>
        </a:fill>
      </a:tcStyle>
    </a:band1H>
    <a:band2H>
      <a:tcTxStyle b="off" i="off"/>
    </a:band2H>
    <a:band1V>
      <a:tcTxStyle b="off" i="off"/>
      <a:tcStyle>
        <a:fill>
          <a:solidFill>
            <a:srgbClr val="FCDC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903858B5-8B7A-4F8C-9165-8B29D01B866C}" styleName="Table_1">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6">
              <a:alpha val="20000"/>
            </a:schemeClr>
          </a:solidFill>
        </a:fill>
      </a:tcStyle>
    </a:band1H>
    <a:band2H>
      <a:tcTxStyle b="off" i="off"/>
    </a:band2H>
    <a:band1V>
      <a:tcTxStyle b="off" i="off"/>
      <a:tcStyle>
        <a:fill>
          <a:solidFill>
            <a:schemeClr val="accent6">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A5A99D0F-0970-43D1-9D5A-321B17A1FF24}"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f01941552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13f01941552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f01941552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3f01941552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01941552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3f01941552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f01941552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3f01941552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f1f7b4d2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f1f7b4d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f1f7b4d2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f1f7b4d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f1f7b4d2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f1f7b4d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f1f7b4d2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f1f7b4d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f1f7b4d2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f1f7b4d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f01941552_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13f01941552_4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f01941552_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3f01941552_4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f01941552_4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13f01941552_4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f01941552_4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3f01941552_4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f019415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f019415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f01941552_8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f01941552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f01941552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3f01941552_2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f01941552_8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13f01941552_8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31"/>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 name="Shape 15"/>
        <p:cNvGrpSpPr/>
        <p:nvPr/>
      </p:nvGrpSpPr>
      <p:grpSpPr>
        <a:xfrm>
          <a:off x="0" y="0"/>
          <a:ext cx="0" cy="0"/>
          <a:chOff x="0" y="0"/>
          <a:chExt cx="0" cy="0"/>
        </a:xfrm>
      </p:grpSpPr>
      <p:pic>
        <p:nvPicPr>
          <p:cNvPr descr="interna-con-franja.png" id="16" name="Google Shape;16;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9" name="Shape 19"/>
        <p:cNvGrpSpPr/>
        <p:nvPr/>
      </p:nvGrpSpPr>
      <p:grpSpPr>
        <a:xfrm>
          <a:off x="0" y="0"/>
          <a:ext cx="0" cy="0"/>
          <a:chOff x="0" y="0"/>
          <a:chExt cx="0" cy="0"/>
        </a:xfrm>
      </p:grpSpPr>
      <p:pic>
        <p:nvPicPr>
          <p:cNvPr descr="portada.png" id="20" name="Google Shape;20;p2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8"/>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p:nvPr>
            <p:ph idx="2" type="pic"/>
          </p:nvPr>
        </p:nvSpPr>
        <p:spPr>
          <a:xfrm>
            <a:off x="1792288" y="459581"/>
            <a:ext cx="5486400" cy="3086100"/>
          </a:xfrm>
          <a:prstGeom prst="rect">
            <a:avLst/>
          </a:prstGeom>
          <a:noFill/>
          <a:ln>
            <a:noFill/>
          </a:ln>
        </p:spPr>
      </p:sp>
      <p:sp>
        <p:nvSpPr>
          <p:cNvPr id="35" name="Google Shape;35;p2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1019508"/>
            <a:ext cx="27570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1" lang="es-CO" sz="2800">
                <a:solidFill>
                  <a:srgbClr val="3F3F3F"/>
                </a:solidFill>
                <a:latin typeface="Calibri"/>
                <a:ea typeface="Calibri"/>
                <a:cs typeface="Calibri"/>
                <a:sym typeface="Calibri"/>
              </a:rPr>
              <a:t>DonSpeedsFierro</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190124" y="1973575"/>
            <a:ext cx="4656000" cy="2308800"/>
          </a:xfrm>
          <a:prstGeom prst="rect">
            <a:avLst/>
          </a:prstGeom>
          <a:noFill/>
          <a:ln>
            <a:noFill/>
          </a:ln>
        </p:spPr>
        <p:txBody>
          <a:bodyPr anchorCtr="0" anchor="t" bIns="45700" lIns="91425" spcFirstLastPara="1" rIns="91425" wrap="square" tIns="45700">
            <a:spAutoFit/>
          </a:bodyPr>
          <a:lstStyle/>
          <a:p>
            <a:pPr indent="0" lvl="0" marL="647700" marR="25400" rtl="0" algn="l">
              <a:lnSpc>
                <a:spcPct val="97000"/>
              </a:lnSpc>
              <a:spcBef>
                <a:spcPts val="0"/>
              </a:spcBef>
              <a:spcAft>
                <a:spcPts val="0"/>
              </a:spcAft>
              <a:buClr>
                <a:schemeClr val="dk1"/>
              </a:buClr>
              <a:buSzPts val="1100"/>
              <a:buFont typeface="Arial"/>
              <a:buNone/>
            </a:pPr>
            <a:r>
              <a:rPr b="1" lang="es-CO" sz="2400">
                <a:solidFill>
                  <a:schemeClr val="dk1"/>
                </a:solidFill>
                <a:latin typeface="Calibri"/>
                <a:ea typeface="Calibri"/>
                <a:cs typeface="Calibri"/>
                <a:sym typeface="Calibri"/>
              </a:rPr>
              <a:t>Ederson Ramirez Lopez</a:t>
            </a:r>
            <a:endParaRPr b="1" sz="2400">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lang="es-CO" sz="2400">
                <a:solidFill>
                  <a:schemeClr val="dk1"/>
                </a:solidFill>
                <a:latin typeface="Calibri"/>
                <a:ea typeface="Calibri"/>
                <a:cs typeface="Calibri"/>
                <a:sym typeface="Calibri"/>
              </a:rPr>
              <a:t>Diego Fabian Mancipe   </a:t>
            </a:r>
            <a:endParaRPr b="1" sz="2400">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lang="es-CO" sz="2400">
                <a:solidFill>
                  <a:schemeClr val="dk1"/>
                </a:solidFill>
                <a:latin typeface="Calibri"/>
                <a:ea typeface="Calibri"/>
                <a:cs typeface="Calibri"/>
                <a:sym typeface="Calibri"/>
              </a:rPr>
              <a:t>Elian Ortiz Cruz</a:t>
            </a:r>
            <a:endParaRPr b="1" sz="2400">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lang="es-CO" sz="2400">
                <a:solidFill>
                  <a:schemeClr val="dk1"/>
                </a:solidFill>
                <a:latin typeface="Calibri"/>
                <a:ea typeface="Calibri"/>
                <a:cs typeface="Calibri"/>
                <a:sym typeface="Calibri"/>
              </a:rPr>
              <a:t>Juan David Mora</a:t>
            </a:r>
            <a:endParaRPr b="1" sz="2400">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lang="es-CO" sz="2400">
                <a:solidFill>
                  <a:schemeClr val="dk1"/>
                </a:solidFill>
                <a:latin typeface="Calibri"/>
                <a:ea typeface="Calibri"/>
                <a:cs typeface="Calibri"/>
                <a:sym typeface="Calibri"/>
              </a:rPr>
              <a:t>Jonathan Mahecha Hita</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nvSpPr>
        <p:spPr>
          <a:xfrm>
            <a:off x="291830" y="1638552"/>
            <a:ext cx="885217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3F3F3F"/>
                </a:solidFill>
                <a:latin typeface="Calibri"/>
                <a:ea typeface="Calibri"/>
                <a:cs typeface="Calibri"/>
                <a:sym typeface="Calibri"/>
              </a:rPr>
              <a:t>Soporte recolección de información:</a:t>
            </a:r>
            <a:endParaRPr b="1" i="0" sz="4400" u="none" cap="none" strike="noStrike">
              <a:solidFill>
                <a:srgbClr val="3F3F3F"/>
              </a:solidFill>
              <a:latin typeface="Calibri"/>
              <a:ea typeface="Calibri"/>
              <a:cs typeface="Calibri"/>
              <a:sym typeface="Calibri"/>
            </a:endParaRPr>
          </a:p>
        </p:txBody>
      </p:sp>
      <p:sp>
        <p:nvSpPr>
          <p:cNvPr id="110" name="Google Shape;110;p10"/>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nvSpPr>
        <p:spPr>
          <a:xfrm>
            <a:off x="428017" y="252918"/>
            <a:ext cx="546944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Recolección de información:</a:t>
            </a:r>
            <a:endParaRPr b="0" i="0" sz="3600" u="none" cap="none" strike="noStrike">
              <a:solidFill>
                <a:schemeClr val="lt1"/>
              </a:solidFill>
              <a:latin typeface="Calibri"/>
              <a:ea typeface="Calibri"/>
              <a:cs typeface="Calibri"/>
              <a:sym typeface="Calibri"/>
            </a:endParaRPr>
          </a:p>
        </p:txBody>
      </p:sp>
      <p:graphicFrame>
        <p:nvGraphicFramePr>
          <p:cNvPr id="116" name="Google Shape;116;p11"/>
          <p:cNvGraphicFramePr/>
          <p:nvPr/>
        </p:nvGraphicFramePr>
        <p:xfrm>
          <a:off x="1436452" y="1079410"/>
          <a:ext cx="3000000" cy="3000000"/>
        </p:xfrm>
        <a:graphic>
          <a:graphicData uri="http://schemas.openxmlformats.org/drawingml/2006/table">
            <a:tbl>
              <a:tblPr bandRow="1" firstRow="1">
                <a:noFill/>
                <a:tableStyleId>{3AF3B28E-E16C-4E03-899F-0C025CDDA45D}</a:tableStyleId>
              </a:tblPr>
              <a:tblGrid>
                <a:gridCol w="6096000"/>
              </a:tblGrid>
              <a:tr h="539550">
                <a:tc>
                  <a:txBody>
                    <a:bodyPr/>
                    <a:lstStyle/>
                    <a:p>
                      <a:pPr indent="0" lvl="0" marL="0" marR="0" rtl="0" algn="ctr">
                        <a:lnSpc>
                          <a:spcPct val="100000"/>
                        </a:lnSpc>
                        <a:spcBef>
                          <a:spcPts val="0"/>
                        </a:spcBef>
                        <a:spcAft>
                          <a:spcPts val="0"/>
                        </a:spcAft>
                        <a:buClr>
                          <a:srgbClr val="000000"/>
                        </a:buClr>
                        <a:buSzPts val="1800"/>
                        <a:buFont typeface="Arial"/>
                        <a:buNone/>
                      </a:pPr>
                      <a:r>
                        <a:rPr lang="es-CO" sz="1800" u="none" cap="none" strike="noStrike"/>
                        <a:t>Ficha técnica</a:t>
                      </a:r>
                      <a:endParaRPr sz="1800" u="none" cap="none" strike="noStrike"/>
                    </a:p>
                  </a:txBody>
                  <a:tcPr marT="45725" marB="45725" marR="91450" marL="91450"/>
                </a:tc>
              </a:tr>
              <a:tr h="35245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7" name="Google Shape;117;p11"/>
          <p:cNvGraphicFramePr/>
          <p:nvPr/>
        </p:nvGraphicFramePr>
        <p:xfrm>
          <a:off x="1436452" y="1628792"/>
          <a:ext cx="3000000" cy="3000000"/>
        </p:xfrm>
        <a:graphic>
          <a:graphicData uri="http://schemas.openxmlformats.org/drawingml/2006/table">
            <a:tbl>
              <a:tblPr bandRow="1" firstRow="1">
                <a:noFill/>
                <a:tableStyleId>{903858B5-8B7A-4F8C-9165-8B29D01B866C}</a:tableStyleId>
              </a:tblPr>
              <a:tblGrid>
                <a:gridCol w="3048000"/>
                <a:gridCol w="3048000"/>
              </a:tblGrid>
              <a:tr h="433375">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Nombre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s-CO" sz="1800" u="none" cap="none" strike="noStrike"/>
                        <a:t>Auto Speed Fierro </a:t>
                      </a:r>
                      <a:endParaRPr b="0" sz="18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Razón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Auto Speed Fierro </a:t>
                      </a:r>
                      <a:endParaRPr/>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Domicilio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Cra 62 # 165ª 60 Suba-Bogota</a:t>
                      </a:r>
                      <a:endParaRPr sz="18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Teléfono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312 3168254</a:t>
                      </a:r>
                      <a:endParaRPr sz="18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Email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91400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Servicios principales</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Alineacion,Mecanica general,Balanceo,Rectificacion de rines</a:t>
                      </a:r>
                      <a:endParaRPr/>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Persona de contacto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Henry Fierro </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nvSpPr>
        <p:spPr>
          <a:xfrm>
            <a:off x="428040" y="252925"/>
            <a:ext cx="76677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graphicFrame>
        <p:nvGraphicFramePr>
          <p:cNvPr id="123" name="Google Shape;123;p12"/>
          <p:cNvGraphicFramePr/>
          <p:nvPr/>
        </p:nvGraphicFramePr>
        <p:xfrm>
          <a:off x="0" y="1054425"/>
          <a:ext cx="3000000" cy="3000000"/>
        </p:xfrm>
        <a:graphic>
          <a:graphicData uri="http://schemas.openxmlformats.org/drawingml/2006/table">
            <a:tbl>
              <a:tblPr>
                <a:noFill/>
                <a:tableStyleId>{A5A99D0F-0970-43D1-9D5A-321B17A1FF24}</a:tableStyleId>
              </a:tblPr>
              <a:tblGrid>
                <a:gridCol w="9144000"/>
              </a:tblGrid>
              <a:tr h="3944625">
                <a:tc>
                  <a:txBody>
                    <a:bodyPr/>
                    <a:lstStyle/>
                    <a:p>
                      <a:pPr indent="0" lvl="0" marL="0" rtl="0" algn="l">
                        <a:lnSpc>
                          <a:spcPct val="115000"/>
                        </a:lnSpc>
                        <a:spcBef>
                          <a:spcPts val="1200"/>
                        </a:spcBef>
                        <a:spcAft>
                          <a:spcPts val="0"/>
                        </a:spcAft>
                        <a:buNone/>
                      </a:pPr>
                      <a:r>
                        <a:rPr lang="es-CO"/>
                        <a:t>Aplicación de la técnica: Entrevista</a:t>
                      </a:r>
                      <a:endParaRPr/>
                    </a:p>
                    <a:p>
                      <a:pPr indent="0" lvl="0" marL="0" rtl="0" algn="l">
                        <a:lnSpc>
                          <a:spcPct val="115000"/>
                        </a:lnSpc>
                        <a:spcBef>
                          <a:spcPts val="1400"/>
                        </a:spcBef>
                        <a:spcAft>
                          <a:spcPts val="0"/>
                        </a:spcAft>
                        <a:buNone/>
                      </a:pPr>
                      <a:r>
                        <a:rPr lang="es-CO"/>
                        <a:t>1. ¿Qué datos de los proveedores necesita almacenar?</a:t>
                      </a:r>
                      <a:endParaRPr/>
                    </a:p>
                    <a:p>
                      <a:pPr indent="0" lvl="0" marL="88900" rtl="0" algn="l">
                        <a:lnSpc>
                          <a:spcPct val="115000"/>
                        </a:lnSpc>
                        <a:spcBef>
                          <a:spcPts val="1400"/>
                        </a:spcBef>
                        <a:spcAft>
                          <a:spcPts val="0"/>
                        </a:spcAft>
                        <a:buNone/>
                      </a:pPr>
                      <a:r>
                        <a:rPr lang="es-CO"/>
                        <a:t>Necesitamos almacenar el dato de los proveedores de las pesas, filtros, llantas, aceites, repuestos. En donde nuestra prioridad sea los proveedores de aceite llantas y pesas anterior mete mencionados. </a:t>
                      </a:r>
                      <a:endParaRPr/>
                    </a:p>
                    <a:p>
                      <a:pPr indent="0" lvl="0" marL="0" rtl="0" algn="l">
                        <a:lnSpc>
                          <a:spcPct val="115000"/>
                        </a:lnSpc>
                        <a:spcBef>
                          <a:spcPts val="1400"/>
                        </a:spcBef>
                        <a:spcAft>
                          <a:spcPts val="0"/>
                        </a:spcAft>
                        <a:buNone/>
                      </a:pPr>
                      <a:r>
                        <a:rPr lang="es-CO"/>
                        <a:t>2. ¿Qué técnicas y herramientas ustedes utilizan para administrar el inventario?</a:t>
                      </a:r>
                      <a:endParaRPr/>
                    </a:p>
                    <a:p>
                      <a:pPr indent="0" lvl="0" marL="0" rtl="0" algn="l">
                        <a:lnSpc>
                          <a:spcPct val="115000"/>
                        </a:lnSpc>
                        <a:spcBef>
                          <a:spcPts val="1400"/>
                        </a:spcBef>
                        <a:spcAft>
                          <a:spcPts val="0"/>
                        </a:spcAft>
                        <a:buNone/>
                      </a:pPr>
                      <a:r>
                        <a:rPr lang="es-CO"/>
                        <a:t>Tenemos un inventarió rotativo en donde manejamos todo a ojo y ocasionalmente Llevamos este control en papel, lo hacemos mediante referencia en bodega si algún producto se va acabando lo vamos pidiendo.</a:t>
                      </a:r>
                      <a:endParaRPr/>
                    </a:p>
                    <a:p>
                      <a:pPr indent="0" lvl="0" marL="0" rtl="0" algn="l">
                        <a:lnSpc>
                          <a:spcPct val="115000"/>
                        </a:lnSpc>
                        <a:spcBef>
                          <a:spcPts val="1400"/>
                        </a:spcBef>
                        <a:spcAft>
                          <a:spcPts val="0"/>
                        </a:spcAft>
                        <a:buNone/>
                      </a:pPr>
                      <a:r>
                        <a:rPr lang="es-CO"/>
                        <a:t>3. ¿Cuál es el proceso que se realiza actualmente para agendar el servicio técnico?</a:t>
                      </a:r>
                      <a:endParaRPr/>
                    </a:p>
                    <a:p>
                      <a:pPr indent="0" lvl="0" marL="0" rtl="0" algn="l">
                        <a:lnSpc>
                          <a:spcPct val="115000"/>
                        </a:lnSpc>
                        <a:spcBef>
                          <a:spcPts val="1400"/>
                        </a:spcBef>
                        <a:spcAft>
                          <a:spcPts val="1200"/>
                        </a:spcAft>
                        <a:buNone/>
                      </a:pPr>
                      <a:r>
                        <a:rPr lang="es-CO"/>
                        <a:t>En esto tenemos el control de citas básico, usamos WhatsApp y por llamada telefónica, estas dos son las herramientas que nosotros utilizamos para el agendamiento de citas.</a:t>
                      </a:r>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3f01941552_2_3"/>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29" name="Google Shape;129;g13f01941552_2_3"/>
          <p:cNvSpPr txBox="1"/>
          <p:nvPr/>
        </p:nvSpPr>
        <p:spPr>
          <a:xfrm>
            <a:off x="0" y="1028700"/>
            <a:ext cx="9144000" cy="44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s-CO">
                <a:solidFill>
                  <a:schemeClr val="dk1"/>
                </a:solidFill>
              </a:rPr>
              <a:t>4. ¿Cuál es la política de cancelación de las citas?</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Actualmente no tenemos una política para estos casos, si algún cliente llama un día antes o incluso unas horas antes, nosotros simplemente reagendamos la cita para otro día o en el peor de los casos, simplemente las cancelamos, pero no damos ninguna penalización por esto.</a:t>
            </a:r>
            <a:endParaRPr>
              <a:solidFill>
                <a:schemeClr val="dk1"/>
              </a:solidFill>
            </a:endParaRPr>
          </a:p>
          <a:p>
            <a:pPr indent="0" lvl="0" marL="88900" rtl="0" algn="l">
              <a:lnSpc>
                <a:spcPct val="115000"/>
              </a:lnSpc>
              <a:spcBef>
                <a:spcPts val="1400"/>
              </a:spcBef>
              <a:spcAft>
                <a:spcPts val="0"/>
              </a:spcAft>
              <a:buNone/>
            </a:pPr>
            <a:r>
              <a:rPr lang="es-CO">
                <a:solidFill>
                  <a:schemeClr val="dk1"/>
                </a:solidFill>
              </a:rPr>
              <a:t>5. ¿qué garantías ofrece la serviteca y que requisitos tienen para acceder a estas?</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Nos ponemos en los zapatos de los clientes por esta razón nuestro servicio lo garantizamos por nuestra calidad, claro que damos garantía, pero antes de quedarnos con un auto en el taller, hacemos un reconocimiento junto al cliente. Luego de esto nuestra garantía es en 3 meses de garantías sobre repuestos y 1 mes de garantía sobre el servicio</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 6. ¿cómo le gustaría que los clientes accedieran a la información de las garantías?</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Quisiéramos que les llegara una nota, mensaje o correo en donde el cliente sepa como manejamos la garantía y como puede hacer para cuidar de esta, ya que por motivo de negligencia este puede perder la garantía</a:t>
            </a:r>
            <a:endParaRPr>
              <a:solidFill>
                <a:schemeClr val="dk1"/>
              </a:solidFill>
            </a:endParaRPr>
          </a:p>
          <a:p>
            <a:pPr indent="0" lvl="0" marL="0" rtl="0" algn="l">
              <a:lnSpc>
                <a:spcPct val="115000"/>
              </a:lnSpc>
              <a:spcBef>
                <a:spcPts val="14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3f01941552_2_22"/>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35" name="Google Shape;135;g13f01941552_2_22"/>
          <p:cNvSpPr txBox="1"/>
          <p:nvPr/>
        </p:nvSpPr>
        <p:spPr>
          <a:xfrm>
            <a:off x="0" y="1054425"/>
            <a:ext cx="9144000" cy="41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s-CO">
                <a:solidFill>
                  <a:schemeClr val="dk1"/>
                </a:solidFill>
              </a:rPr>
              <a:t>7. ¿Cuáles son los servicios que ofrece y </a:t>
            </a:r>
            <a:r>
              <a:rPr lang="es-CO">
                <a:solidFill>
                  <a:schemeClr val="dk1"/>
                </a:solidFill>
              </a:rPr>
              <a:t>cómo</a:t>
            </a:r>
            <a:r>
              <a:rPr lang="es-CO">
                <a:solidFill>
                  <a:schemeClr val="dk1"/>
                </a:solidFill>
              </a:rPr>
              <a:t> le gustaría fueran clasificados en un sistema de información propuesto?</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Rectificación de rines, alineación de luces, lubricación, balanceo, montaje y alineación. Quisiéramos que estos estuvieran divididos para que, por facilidad para el cliente, pueda elegir los servicios que necesita.</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8. ¿Cómo es el proceso que se realiza para registrar las ventas y a través de </a:t>
            </a:r>
            <a:r>
              <a:rPr lang="es-CO">
                <a:solidFill>
                  <a:schemeClr val="dk1"/>
                </a:solidFill>
              </a:rPr>
              <a:t>qué</a:t>
            </a:r>
            <a:r>
              <a:rPr lang="es-CO">
                <a:solidFill>
                  <a:schemeClr val="dk1"/>
                </a:solidFill>
              </a:rPr>
              <a:t> medios de pago se hace?</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Tenemos diferentes medios de pago, recibimos tarjetas, Nequi, daviplata y en efectivo, pero no llevamos un control exacto de esto, solo guardamos las facturas.</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9. ¿Cómo es el proceso actual para comunicarse con los proveedores y adquirir nuevos productos?</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Para comunicarnos con ellos lo hacemos mediante WhatsApp y por teléfono.</a:t>
            </a:r>
            <a:endParaRPr>
              <a:solidFill>
                <a:schemeClr val="dk1"/>
              </a:solidFill>
            </a:endParaRPr>
          </a:p>
          <a:p>
            <a:pPr indent="0" lvl="0" marL="0" rtl="0" algn="l">
              <a:lnSpc>
                <a:spcPct val="115000"/>
              </a:lnSpc>
              <a:spcBef>
                <a:spcPts val="1400"/>
              </a:spcBef>
              <a:spcAft>
                <a:spcPts val="0"/>
              </a:spcAft>
              <a:buNone/>
            </a:pPr>
            <a:r>
              <a:rPr lang="es-CO">
                <a:solidFill>
                  <a:schemeClr val="dk1"/>
                </a:solidFill>
              </a:rPr>
              <a:t>10. ¿de qué manera actualmente ustedes están gestionando el flujo de clientes?</a:t>
            </a:r>
            <a:endParaRPr>
              <a:solidFill>
                <a:schemeClr val="dk1"/>
              </a:solidFill>
            </a:endParaRPr>
          </a:p>
          <a:p>
            <a:pPr indent="0" lvl="0" marL="0" rtl="0" algn="l">
              <a:lnSpc>
                <a:spcPct val="115000"/>
              </a:lnSpc>
              <a:spcBef>
                <a:spcPts val="1400"/>
              </a:spcBef>
              <a:spcAft>
                <a:spcPts val="1200"/>
              </a:spcAft>
              <a:buNone/>
            </a:pPr>
            <a:r>
              <a:rPr lang="es-CO">
                <a:solidFill>
                  <a:schemeClr val="dk1"/>
                </a:solidFill>
              </a:rPr>
              <a:t>No lo hacemos, actualmente no manejamos un flujo de clientes, así que no lo sabemos con seguridad.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f01941552_2_29"/>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pic>
        <p:nvPicPr>
          <p:cNvPr id="141" name="Google Shape;141;g13f01941552_2_29"/>
          <p:cNvPicPr preferRelativeResize="0"/>
          <p:nvPr/>
        </p:nvPicPr>
        <p:blipFill>
          <a:blip r:embed="rId3">
            <a:alphaModFix/>
          </a:blip>
          <a:stretch>
            <a:fillRect/>
          </a:stretch>
        </p:blipFill>
        <p:spPr>
          <a:xfrm>
            <a:off x="0" y="1077550"/>
            <a:ext cx="4571999" cy="4065951"/>
          </a:xfrm>
          <a:prstGeom prst="rect">
            <a:avLst/>
          </a:prstGeom>
          <a:noFill/>
          <a:ln>
            <a:noFill/>
          </a:ln>
        </p:spPr>
      </p:pic>
      <p:pic>
        <p:nvPicPr>
          <p:cNvPr id="142" name="Google Shape;142;g13f01941552_2_29"/>
          <p:cNvPicPr preferRelativeResize="0"/>
          <p:nvPr/>
        </p:nvPicPr>
        <p:blipFill>
          <a:blip r:embed="rId4">
            <a:alphaModFix/>
          </a:blip>
          <a:stretch>
            <a:fillRect/>
          </a:stretch>
        </p:blipFill>
        <p:spPr>
          <a:xfrm>
            <a:off x="4572000" y="1077550"/>
            <a:ext cx="4572000" cy="406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f01941552_2_36"/>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pic>
        <p:nvPicPr>
          <p:cNvPr id="148" name="Google Shape;148;g13f01941552_2_36"/>
          <p:cNvPicPr preferRelativeResize="0"/>
          <p:nvPr/>
        </p:nvPicPr>
        <p:blipFill>
          <a:blip r:embed="rId3">
            <a:alphaModFix/>
          </a:blip>
          <a:stretch>
            <a:fillRect/>
          </a:stretch>
        </p:blipFill>
        <p:spPr>
          <a:xfrm>
            <a:off x="0" y="1077550"/>
            <a:ext cx="4924180" cy="4065950"/>
          </a:xfrm>
          <a:prstGeom prst="rect">
            <a:avLst/>
          </a:prstGeom>
          <a:noFill/>
          <a:ln>
            <a:noFill/>
          </a:ln>
        </p:spPr>
      </p:pic>
      <p:pic>
        <p:nvPicPr>
          <p:cNvPr id="149" name="Google Shape;149;g13f01941552_2_36"/>
          <p:cNvPicPr preferRelativeResize="0"/>
          <p:nvPr/>
        </p:nvPicPr>
        <p:blipFill rotWithShape="1">
          <a:blip r:embed="rId4">
            <a:alphaModFix/>
          </a:blip>
          <a:srcRect b="0" l="0" r="10554" t="0"/>
          <a:stretch/>
        </p:blipFill>
        <p:spPr>
          <a:xfrm>
            <a:off x="4572000" y="1077550"/>
            <a:ext cx="4572000" cy="406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3f1f7b4d27_0_3"/>
          <p:cNvSpPr txBox="1"/>
          <p:nvPr/>
        </p:nvSpPr>
        <p:spPr>
          <a:xfrm>
            <a:off x="57025" y="171150"/>
            <a:ext cx="48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800">
                <a:solidFill>
                  <a:schemeClr val="lt1"/>
                </a:solidFill>
              </a:rPr>
              <a:t>Historias de usuario</a:t>
            </a:r>
            <a:endParaRPr sz="2400">
              <a:solidFill>
                <a:schemeClr val="lt1"/>
              </a:solidFill>
            </a:endParaRPr>
          </a:p>
        </p:txBody>
      </p:sp>
      <p:pic>
        <p:nvPicPr>
          <p:cNvPr id="155" name="Google Shape;155;g13f1f7b4d27_0_3"/>
          <p:cNvPicPr preferRelativeResize="0"/>
          <p:nvPr/>
        </p:nvPicPr>
        <p:blipFill>
          <a:blip r:embed="rId3">
            <a:alphaModFix/>
          </a:blip>
          <a:stretch>
            <a:fillRect/>
          </a:stretch>
        </p:blipFill>
        <p:spPr>
          <a:xfrm>
            <a:off x="0" y="1148300"/>
            <a:ext cx="9086923" cy="35218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3f1f7b4d27_0_10"/>
          <p:cNvSpPr txBox="1"/>
          <p:nvPr/>
        </p:nvSpPr>
        <p:spPr>
          <a:xfrm>
            <a:off x="0" y="0"/>
            <a:ext cx="488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800">
                <a:solidFill>
                  <a:schemeClr val="lt1"/>
                </a:solidFill>
              </a:rPr>
              <a:t>Historias de usuario</a:t>
            </a:r>
            <a:endParaRPr/>
          </a:p>
        </p:txBody>
      </p:sp>
      <p:pic>
        <p:nvPicPr>
          <p:cNvPr id="161" name="Google Shape;161;g13f1f7b4d27_0_10"/>
          <p:cNvPicPr preferRelativeResize="0"/>
          <p:nvPr/>
        </p:nvPicPr>
        <p:blipFill>
          <a:blip r:embed="rId3">
            <a:alphaModFix/>
          </a:blip>
          <a:stretch>
            <a:fillRect/>
          </a:stretch>
        </p:blipFill>
        <p:spPr>
          <a:xfrm>
            <a:off x="0" y="1119775"/>
            <a:ext cx="9144002" cy="37269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13f1f7b4d27_0_16"/>
          <p:cNvPicPr preferRelativeResize="0"/>
          <p:nvPr/>
        </p:nvPicPr>
        <p:blipFill>
          <a:blip r:embed="rId3">
            <a:alphaModFix/>
          </a:blip>
          <a:stretch>
            <a:fillRect/>
          </a:stretch>
        </p:blipFill>
        <p:spPr>
          <a:xfrm>
            <a:off x="0" y="1204215"/>
            <a:ext cx="9143999" cy="3527736"/>
          </a:xfrm>
          <a:prstGeom prst="rect">
            <a:avLst/>
          </a:prstGeom>
          <a:noFill/>
          <a:ln>
            <a:noFill/>
          </a:ln>
        </p:spPr>
      </p:pic>
      <p:sp>
        <p:nvSpPr>
          <p:cNvPr id="167" name="Google Shape;167;g13f1f7b4d27_0_16"/>
          <p:cNvSpPr txBox="1"/>
          <p:nvPr/>
        </p:nvSpPr>
        <p:spPr>
          <a:xfrm>
            <a:off x="0" y="0"/>
            <a:ext cx="510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800">
                <a:solidFill>
                  <a:schemeClr val="lt1"/>
                </a:solidFill>
              </a:rPr>
              <a:t>Historias de usuario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1156275" y="1638552"/>
            <a:ext cx="66072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Presentación:</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13f1f7b4d27_0_20"/>
          <p:cNvPicPr preferRelativeResize="0"/>
          <p:nvPr/>
        </p:nvPicPr>
        <p:blipFill>
          <a:blip r:embed="rId3">
            <a:alphaModFix/>
          </a:blip>
          <a:stretch>
            <a:fillRect/>
          </a:stretch>
        </p:blipFill>
        <p:spPr>
          <a:xfrm>
            <a:off x="0" y="1122150"/>
            <a:ext cx="9143998" cy="3671664"/>
          </a:xfrm>
          <a:prstGeom prst="rect">
            <a:avLst/>
          </a:prstGeom>
          <a:noFill/>
          <a:ln>
            <a:noFill/>
          </a:ln>
        </p:spPr>
      </p:pic>
      <p:sp>
        <p:nvSpPr>
          <p:cNvPr id="173" name="Google Shape;173;g13f1f7b4d27_0_20"/>
          <p:cNvSpPr txBox="1"/>
          <p:nvPr/>
        </p:nvSpPr>
        <p:spPr>
          <a:xfrm>
            <a:off x="0" y="0"/>
            <a:ext cx="521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800">
                <a:solidFill>
                  <a:schemeClr val="lt1"/>
                </a:solidFill>
              </a:rPr>
              <a:t>Historias de usuario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13f1f7b4d27_0_28"/>
          <p:cNvPicPr preferRelativeResize="0"/>
          <p:nvPr/>
        </p:nvPicPr>
        <p:blipFill>
          <a:blip r:embed="rId3">
            <a:alphaModFix/>
          </a:blip>
          <a:stretch>
            <a:fillRect/>
          </a:stretch>
        </p:blipFill>
        <p:spPr>
          <a:xfrm>
            <a:off x="0" y="1397600"/>
            <a:ext cx="9193975" cy="2717875"/>
          </a:xfrm>
          <a:prstGeom prst="rect">
            <a:avLst/>
          </a:prstGeom>
          <a:noFill/>
          <a:ln>
            <a:noFill/>
          </a:ln>
        </p:spPr>
      </p:pic>
      <p:sp>
        <p:nvSpPr>
          <p:cNvPr id="179" name="Google Shape;179;g13f1f7b4d27_0_28"/>
          <p:cNvSpPr txBox="1"/>
          <p:nvPr/>
        </p:nvSpPr>
        <p:spPr>
          <a:xfrm>
            <a:off x="152400" y="152400"/>
            <a:ext cx="609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800">
                <a:solidFill>
                  <a:schemeClr val="lt1"/>
                </a:solidFill>
              </a:rPr>
              <a:t>Historias de usuario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nvSpPr>
        <p:spPr>
          <a:xfrm>
            <a:off x="428017" y="252918"/>
            <a:ext cx="44477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185" name="Google Shape;185;p13"/>
          <p:cNvPicPr preferRelativeResize="0"/>
          <p:nvPr/>
        </p:nvPicPr>
        <p:blipFill>
          <a:blip r:embed="rId3">
            <a:alphaModFix/>
          </a:blip>
          <a:stretch>
            <a:fillRect/>
          </a:stretch>
        </p:blipFill>
        <p:spPr>
          <a:xfrm>
            <a:off x="0" y="1063390"/>
            <a:ext cx="9144003" cy="46434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3f01941552_4_1"/>
          <p:cNvSpPr txBox="1"/>
          <p:nvPr/>
        </p:nvSpPr>
        <p:spPr>
          <a:xfrm>
            <a:off x="428017" y="252918"/>
            <a:ext cx="4447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191" name="Google Shape;191;g13f01941552_4_1"/>
          <p:cNvPicPr preferRelativeResize="0"/>
          <p:nvPr/>
        </p:nvPicPr>
        <p:blipFill>
          <a:blip r:embed="rId3">
            <a:alphaModFix/>
          </a:blip>
          <a:stretch>
            <a:fillRect/>
          </a:stretch>
        </p:blipFill>
        <p:spPr>
          <a:xfrm>
            <a:off x="0" y="1067756"/>
            <a:ext cx="9144003" cy="50740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3f01941552_4_6"/>
          <p:cNvSpPr txBox="1"/>
          <p:nvPr/>
        </p:nvSpPr>
        <p:spPr>
          <a:xfrm>
            <a:off x="428017" y="252918"/>
            <a:ext cx="4447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197" name="Google Shape;197;g13f01941552_4_6"/>
          <p:cNvPicPr preferRelativeResize="0"/>
          <p:nvPr/>
        </p:nvPicPr>
        <p:blipFill>
          <a:blip r:embed="rId3">
            <a:alphaModFix/>
          </a:blip>
          <a:stretch>
            <a:fillRect/>
          </a:stretch>
        </p:blipFill>
        <p:spPr>
          <a:xfrm>
            <a:off x="8" y="1042000"/>
            <a:ext cx="8587566" cy="514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3f01941552_4_10"/>
          <p:cNvSpPr txBox="1"/>
          <p:nvPr/>
        </p:nvSpPr>
        <p:spPr>
          <a:xfrm>
            <a:off x="428017" y="252918"/>
            <a:ext cx="4447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203" name="Google Shape;203;g13f01941552_4_10"/>
          <p:cNvPicPr preferRelativeResize="0"/>
          <p:nvPr/>
        </p:nvPicPr>
        <p:blipFill>
          <a:blip r:embed="rId3">
            <a:alphaModFix/>
          </a:blip>
          <a:stretch>
            <a:fillRect/>
          </a:stretch>
        </p:blipFill>
        <p:spPr>
          <a:xfrm>
            <a:off x="0" y="1018375"/>
            <a:ext cx="9143997" cy="4048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3f01941552_4_16"/>
          <p:cNvSpPr txBox="1"/>
          <p:nvPr/>
        </p:nvSpPr>
        <p:spPr>
          <a:xfrm>
            <a:off x="428017" y="252918"/>
            <a:ext cx="4447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209" name="Google Shape;209;g13f01941552_4_16"/>
          <p:cNvPicPr preferRelativeResize="0"/>
          <p:nvPr/>
        </p:nvPicPr>
        <p:blipFill rotWithShape="1">
          <a:blip r:embed="rId3">
            <a:alphaModFix/>
          </a:blip>
          <a:srcRect b="15959" l="0" r="0" t="0"/>
          <a:stretch/>
        </p:blipFill>
        <p:spPr>
          <a:xfrm>
            <a:off x="0" y="1033000"/>
            <a:ext cx="7762001" cy="40320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3f01941552_0_0"/>
          <p:cNvSpPr txBox="1"/>
          <p:nvPr/>
        </p:nvSpPr>
        <p:spPr>
          <a:xfrm>
            <a:off x="0" y="0"/>
            <a:ext cx="679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3600">
                <a:solidFill>
                  <a:schemeClr val="lt1"/>
                </a:solidFill>
                <a:latin typeface="Calibri"/>
                <a:ea typeface="Calibri"/>
                <a:cs typeface="Calibri"/>
                <a:sym typeface="Calibri"/>
              </a:rPr>
              <a:t>Casos de uso de alto nivel:</a:t>
            </a:r>
            <a:endParaRPr/>
          </a:p>
        </p:txBody>
      </p:sp>
      <p:pic>
        <p:nvPicPr>
          <p:cNvPr id="215" name="Google Shape;215;g13f01941552_0_0"/>
          <p:cNvPicPr preferRelativeResize="0"/>
          <p:nvPr/>
        </p:nvPicPr>
        <p:blipFill>
          <a:blip r:embed="rId3">
            <a:alphaModFix/>
          </a:blip>
          <a:stretch>
            <a:fillRect/>
          </a:stretch>
        </p:blipFill>
        <p:spPr>
          <a:xfrm>
            <a:off x="0" y="1042823"/>
            <a:ext cx="9144001" cy="401075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3f01941552_8_27"/>
          <p:cNvSpPr txBox="1"/>
          <p:nvPr/>
        </p:nvSpPr>
        <p:spPr>
          <a:xfrm>
            <a:off x="0" y="0"/>
            <a:ext cx="679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3600">
                <a:solidFill>
                  <a:schemeClr val="lt1"/>
                </a:solidFill>
                <a:latin typeface="Calibri"/>
                <a:ea typeface="Calibri"/>
                <a:cs typeface="Calibri"/>
                <a:sym typeface="Calibri"/>
              </a:rPr>
              <a:t>Casos de uso de alto nivel:</a:t>
            </a:r>
            <a:endParaRPr/>
          </a:p>
        </p:txBody>
      </p:sp>
      <p:pic>
        <p:nvPicPr>
          <p:cNvPr id="221" name="Google Shape;221;g13f01941552_8_27"/>
          <p:cNvPicPr preferRelativeResize="0"/>
          <p:nvPr/>
        </p:nvPicPr>
        <p:blipFill>
          <a:blip r:embed="rId3">
            <a:alphaModFix/>
          </a:blip>
          <a:stretch>
            <a:fillRect/>
          </a:stretch>
        </p:blipFill>
        <p:spPr>
          <a:xfrm>
            <a:off x="0" y="1162690"/>
            <a:ext cx="9144001" cy="33505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nvSpPr>
        <p:spPr>
          <a:xfrm>
            <a:off x="428016" y="252918"/>
            <a:ext cx="478677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sp>
        <p:nvSpPr>
          <p:cNvPr id="227" name="Google Shape;227;p16"/>
          <p:cNvSpPr txBox="1"/>
          <p:nvPr/>
        </p:nvSpPr>
        <p:spPr>
          <a:xfrm>
            <a:off x="181025" y="1040100"/>
            <a:ext cx="9144000" cy="4103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lang="es-CO"/>
              <a:t>          Atencion al cliente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a:t>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s-CO"/>
              <a:t>         </a:t>
            </a:r>
            <a:r>
              <a:rPr lang="es-CO"/>
              <a:t>Proveedores </a:t>
            </a:r>
            <a:endParaRPr/>
          </a:p>
          <a:p>
            <a:pPr indent="0" lvl="0" marL="0" marR="0" rtl="0" algn="l">
              <a:lnSpc>
                <a:spcPct val="100000"/>
              </a:lnSpc>
              <a:spcBef>
                <a:spcPts val="0"/>
              </a:spcBef>
              <a:spcAft>
                <a:spcPts val="0"/>
              </a:spcAft>
              <a:buClr>
                <a:srgbClr val="000000"/>
              </a:buClr>
              <a:buSzPts val="1400"/>
              <a:buFont typeface="Arial"/>
              <a:buNone/>
            </a:pPr>
            <a:r>
              <a:t/>
            </a:r>
            <a:endParaRPr/>
          </a:p>
        </p:txBody>
      </p:sp>
      <p:pic>
        <p:nvPicPr>
          <p:cNvPr id="228" name="Google Shape;228;p16"/>
          <p:cNvPicPr preferRelativeResize="0"/>
          <p:nvPr/>
        </p:nvPicPr>
        <p:blipFill>
          <a:blip r:embed="rId3">
            <a:alphaModFix/>
          </a:blip>
          <a:stretch>
            <a:fillRect/>
          </a:stretch>
        </p:blipFill>
        <p:spPr>
          <a:xfrm>
            <a:off x="154625" y="1307700"/>
            <a:ext cx="5969847" cy="646275"/>
          </a:xfrm>
          <a:prstGeom prst="rect">
            <a:avLst/>
          </a:prstGeom>
          <a:noFill/>
          <a:ln>
            <a:noFill/>
          </a:ln>
        </p:spPr>
      </p:pic>
      <p:pic>
        <p:nvPicPr>
          <p:cNvPr id="229" name="Google Shape;229;p16"/>
          <p:cNvPicPr preferRelativeResize="0"/>
          <p:nvPr/>
        </p:nvPicPr>
        <p:blipFill>
          <a:blip r:embed="rId4">
            <a:alphaModFix/>
          </a:blip>
          <a:stretch>
            <a:fillRect/>
          </a:stretch>
        </p:blipFill>
        <p:spPr>
          <a:xfrm>
            <a:off x="-166825" y="1953975"/>
            <a:ext cx="6350425" cy="914400"/>
          </a:xfrm>
          <a:prstGeom prst="rect">
            <a:avLst/>
          </a:prstGeom>
          <a:noFill/>
          <a:ln>
            <a:noFill/>
          </a:ln>
        </p:spPr>
      </p:pic>
      <p:pic>
        <p:nvPicPr>
          <p:cNvPr id="230" name="Google Shape;230;p16"/>
          <p:cNvPicPr preferRelativeResize="0"/>
          <p:nvPr/>
        </p:nvPicPr>
        <p:blipFill>
          <a:blip r:embed="rId5">
            <a:alphaModFix/>
          </a:blip>
          <a:stretch>
            <a:fillRect/>
          </a:stretch>
        </p:blipFill>
        <p:spPr>
          <a:xfrm>
            <a:off x="181025" y="3276875"/>
            <a:ext cx="4971975" cy="540650"/>
          </a:xfrm>
          <a:prstGeom prst="rect">
            <a:avLst/>
          </a:prstGeom>
          <a:noFill/>
          <a:ln>
            <a:noFill/>
          </a:ln>
        </p:spPr>
      </p:pic>
      <p:pic>
        <p:nvPicPr>
          <p:cNvPr id="231" name="Google Shape;231;p16"/>
          <p:cNvPicPr preferRelativeResize="0"/>
          <p:nvPr/>
        </p:nvPicPr>
        <p:blipFill>
          <a:blip r:embed="rId6">
            <a:alphaModFix/>
          </a:blip>
          <a:stretch>
            <a:fillRect/>
          </a:stretch>
        </p:blipFill>
        <p:spPr>
          <a:xfrm>
            <a:off x="202513" y="3817525"/>
            <a:ext cx="4929000" cy="72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291830" y="1638552"/>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
        <p:nvSpPr>
          <p:cNvPr id="68" name="Google Shape;68;p3"/>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3f01941552_2_49"/>
          <p:cNvSpPr txBox="1"/>
          <p:nvPr/>
        </p:nvSpPr>
        <p:spPr>
          <a:xfrm>
            <a:off x="428016" y="252918"/>
            <a:ext cx="4786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sp>
        <p:nvSpPr>
          <p:cNvPr id="237" name="Google Shape;237;g13f01941552_2_49"/>
          <p:cNvSpPr txBox="1"/>
          <p:nvPr/>
        </p:nvSpPr>
        <p:spPr>
          <a:xfrm>
            <a:off x="783625" y="1282325"/>
            <a:ext cx="39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8" name="Google Shape;238;g13f01941552_2_49"/>
          <p:cNvSpPr txBox="1"/>
          <p:nvPr/>
        </p:nvSpPr>
        <p:spPr>
          <a:xfrm>
            <a:off x="1041550" y="2224575"/>
            <a:ext cx="14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9" name="Google Shape;239;g13f01941552_2_49"/>
          <p:cNvSpPr txBox="1"/>
          <p:nvPr/>
        </p:nvSpPr>
        <p:spPr>
          <a:xfrm>
            <a:off x="1543050" y="2371650"/>
            <a:ext cx="18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0" name="Google Shape;240;g13f01941552_2_49"/>
          <p:cNvSpPr txBox="1"/>
          <p:nvPr/>
        </p:nvSpPr>
        <p:spPr>
          <a:xfrm>
            <a:off x="428025" y="1266875"/>
            <a:ext cx="90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1600">
                <a:latin typeface="Calibri"/>
                <a:ea typeface="Calibri"/>
                <a:cs typeface="Calibri"/>
                <a:sym typeface="Calibri"/>
              </a:rPr>
              <a:t>Ventas </a:t>
            </a:r>
            <a:endParaRPr sz="1600">
              <a:latin typeface="Calibri"/>
              <a:ea typeface="Calibri"/>
              <a:cs typeface="Calibri"/>
              <a:sym typeface="Calibri"/>
            </a:endParaRPr>
          </a:p>
        </p:txBody>
      </p:sp>
      <p:pic>
        <p:nvPicPr>
          <p:cNvPr id="241" name="Google Shape;241;g13f01941552_2_49"/>
          <p:cNvPicPr preferRelativeResize="0"/>
          <p:nvPr/>
        </p:nvPicPr>
        <p:blipFill>
          <a:blip r:embed="rId3">
            <a:alphaModFix/>
          </a:blip>
          <a:stretch>
            <a:fillRect/>
          </a:stretch>
        </p:blipFill>
        <p:spPr>
          <a:xfrm>
            <a:off x="290400" y="1682525"/>
            <a:ext cx="6038604" cy="689125"/>
          </a:xfrm>
          <a:prstGeom prst="rect">
            <a:avLst/>
          </a:prstGeom>
          <a:noFill/>
          <a:ln>
            <a:noFill/>
          </a:ln>
        </p:spPr>
      </p:pic>
      <p:pic>
        <p:nvPicPr>
          <p:cNvPr id="242" name="Google Shape;242;g13f01941552_2_49"/>
          <p:cNvPicPr preferRelativeResize="0"/>
          <p:nvPr/>
        </p:nvPicPr>
        <p:blipFill>
          <a:blip r:embed="rId4">
            <a:alphaModFix/>
          </a:blip>
          <a:stretch>
            <a:fillRect/>
          </a:stretch>
        </p:blipFill>
        <p:spPr>
          <a:xfrm>
            <a:off x="290400" y="2371650"/>
            <a:ext cx="6038600" cy="733425"/>
          </a:xfrm>
          <a:prstGeom prst="rect">
            <a:avLst/>
          </a:prstGeom>
          <a:noFill/>
          <a:ln>
            <a:noFill/>
          </a:ln>
        </p:spPr>
      </p:pic>
      <p:sp>
        <p:nvSpPr>
          <p:cNvPr id="243" name="Google Shape;243;g13f01941552_2_49"/>
          <p:cNvSpPr txBox="1"/>
          <p:nvPr/>
        </p:nvSpPr>
        <p:spPr>
          <a:xfrm>
            <a:off x="290400" y="3105075"/>
            <a:ext cx="1976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1700">
                <a:latin typeface="Calibri"/>
                <a:ea typeface="Calibri"/>
                <a:cs typeface="Calibri"/>
                <a:sym typeface="Calibri"/>
              </a:rPr>
              <a:t>Inventario</a:t>
            </a:r>
            <a:endParaRPr sz="1700">
              <a:latin typeface="Calibri"/>
              <a:ea typeface="Calibri"/>
              <a:cs typeface="Calibri"/>
              <a:sym typeface="Calibri"/>
            </a:endParaRPr>
          </a:p>
        </p:txBody>
      </p:sp>
      <p:pic>
        <p:nvPicPr>
          <p:cNvPr id="244" name="Google Shape;244;g13f01941552_2_49"/>
          <p:cNvPicPr preferRelativeResize="0"/>
          <p:nvPr/>
        </p:nvPicPr>
        <p:blipFill>
          <a:blip r:embed="rId5">
            <a:alphaModFix/>
          </a:blip>
          <a:stretch>
            <a:fillRect/>
          </a:stretch>
        </p:blipFill>
        <p:spPr>
          <a:xfrm>
            <a:off x="243925" y="3460975"/>
            <a:ext cx="6131550" cy="817175"/>
          </a:xfrm>
          <a:prstGeom prst="rect">
            <a:avLst/>
          </a:prstGeom>
          <a:noFill/>
          <a:ln>
            <a:noFill/>
          </a:ln>
        </p:spPr>
      </p:pic>
      <p:pic>
        <p:nvPicPr>
          <p:cNvPr id="245" name="Google Shape;245;g13f01941552_2_49"/>
          <p:cNvPicPr preferRelativeResize="0"/>
          <p:nvPr/>
        </p:nvPicPr>
        <p:blipFill>
          <a:blip r:embed="rId6">
            <a:alphaModFix/>
          </a:blip>
          <a:stretch>
            <a:fillRect/>
          </a:stretch>
        </p:blipFill>
        <p:spPr>
          <a:xfrm>
            <a:off x="290400" y="4244075"/>
            <a:ext cx="6131549" cy="8772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3f01941552_8_6"/>
          <p:cNvSpPr txBox="1"/>
          <p:nvPr/>
        </p:nvSpPr>
        <p:spPr>
          <a:xfrm>
            <a:off x="428016" y="252918"/>
            <a:ext cx="4786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sp>
        <p:nvSpPr>
          <p:cNvPr id="251" name="Google Shape;251;g13f01941552_8_6"/>
          <p:cNvSpPr txBox="1"/>
          <p:nvPr/>
        </p:nvSpPr>
        <p:spPr>
          <a:xfrm>
            <a:off x="282475" y="1278425"/>
            <a:ext cx="145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1800">
                <a:latin typeface="Calibri"/>
                <a:ea typeface="Calibri"/>
                <a:cs typeface="Calibri"/>
                <a:sym typeface="Calibri"/>
              </a:rPr>
              <a:t>Garantías</a:t>
            </a:r>
            <a:endParaRPr sz="1800">
              <a:latin typeface="Calibri"/>
              <a:ea typeface="Calibri"/>
              <a:cs typeface="Calibri"/>
              <a:sym typeface="Calibri"/>
            </a:endParaRPr>
          </a:p>
        </p:txBody>
      </p:sp>
      <p:pic>
        <p:nvPicPr>
          <p:cNvPr id="252" name="Google Shape;252;g13f01941552_8_6"/>
          <p:cNvPicPr preferRelativeResize="0"/>
          <p:nvPr/>
        </p:nvPicPr>
        <p:blipFill>
          <a:blip r:embed="rId3">
            <a:alphaModFix/>
          </a:blip>
          <a:stretch>
            <a:fillRect/>
          </a:stretch>
        </p:blipFill>
        <p:spPr>
          <a:xfrm>
            <a:off x="360525" y="1740127"/>
            <a:ext cx="7613468" cy="831625"/>
          </a:xfrm>
          <a:prstGeom prst="rect">
            <a:avLst/>
          </a:prstGeom>
          <a:noFill/>
          <a:ln>
            <a:noFill/>
          </a:ln>
        </p:spPr>
      </p:pic>
      <p:pic>
        <p:nvPicPr>
          <p:cNvPr id="253" name="Google Shape;253;g13f01941552_8_6"/>
          <p:cNvPicPr preferRelativeResize="0"/>
          <p:nvPr/>
        </p:nvPicPr>
        <p:blipFill>
          <a:blip r:embed="rId4">
            <a:alphaModFix/>
          </a:blip>
          <a:stretch>
            <a:fillRect/>
          </a:stretch>
        </p:blipFill>
        <p:spPr>
          <a:xfrm>
            <a:off x="428025" y="2571750"/>
            <a:ext cx="7545974" cy="1123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nvSpPr>
        <p:spPr>
          <a:xfrm>
            <a:off x="428017" y="252918"/>
            <a:ext cx="61180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no funcionales:</a:t>
            </a:r>
            <a:endParaRPr b="0" i="0" sz="3600" u="none" cap="none" strike="noStrike">
              <a:solidFill>
                <a:schemeClr val="lt1"/>
              </a:solidFill>
              <a:latin typeface="Calibri"/>
              <a:ea typeface="Calibri"/>
              <a:cs typeface="Calibri"/>
              <a:sym typeface="Calibri"/>
            </a:endParaRPr>
          </a:p>
        </p:txBody>
      </p:sp>
      <p:sp>
        <p:nvSpPr>
          <p:cNvPr id="259" name="Google Shape;259;p17"/>
          <p:cNvSpPr txBox="1"/>
          <p:nvPr/>
        </p:nvSpPr>
        <p:spPr>
          <a:xfrm>
            <a:off x="1245488" y="1180200"/>
            <a:ext cx="8000700" cy="3710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0" name="Google Shape;260;p17"/>
          <p:cNvPicPr preferRelativeResize="0"/>
          <p:nvPr/>
        </p:nvPicPr>
        <p:blipFill>
          <a:blip r:embed="rId3">
            <a:alphaModFix/>
          </a:blip>
          <a:stretch>
            <a:fillRect/>
          </a:stretch>
        </p:blipFill>
        <p:spPr>
          <a:xfrm>
            <a:off x="1516800" y="1270675"/>
            <a:ext cx="6353175" cy="1085850"/>
          </a:xfrm>
          <a:prstGeom prst="rect">
            <a:avLst/>
          </a:prstGeom>
          <a:noFill/>
          <a:ln>
            <a:noFill/>
          </a:ln>
        </p:spPr>
      </p:pic>
      <p:pic>
        <p:nvPicPr>
          <p:cNvPr id="261" name="Google Shape;261;p17"/>
          <p:cNvPicPr preferRelativeResize="0"/>
          <p:nvPr/>
        </p:nvPicPr>
        <p:blipFill>
          <a:blip r:embed="rId4">
            <a:alphaModFix/>
          </a:blip>
          <a:stretch>
            <a:fillRect/>
          </a:stretch>
        </p:blipFill>
        <p:spPr>
          <a:xfrm>
            <a:off x="1521588" y="2356525"/>
            <a:ext cx="6353175" cy="928775"/>
          </a:xfrm>
          <a:prstGeom prst="rect">
            <a:avLst/>
          </a:prstGeom>
          <a:noFill/>
          <a:ln>
            <a:noFill/>
          </a:ln>
        </p:spPr>
      </p:pic>
      <p:pic>
        <p:nvPicPr>
          <p:cNvPr id="262" name="Google Shape;262;p17"/>
          <p:cNvPicPr preferRelativeResize="0"/>
          <p:nvPr/>
        </p:nvPicPr>
        <p:blipFill>
          <a:blip r:embed="rId5">
            <a:alphaModFix/>
          </a:blip>
          <a:stretch>
            <a:fillRect/>
          </a:stretch>
        </p:blipFill>
        <p:spPr>
          <a:xfrm>
            <a:off x="1531113" y="3285288"/>
            <a:ext cx="6334125" cy="1057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nvSpPr>
        <p:spPr>
          <a:xfrm>
            <a:off x="428017" y="252918"/>
            <a:ext cx="56366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Planteamiento del problema:</a:t>
            </a:r>
            <a:endParaRPr b="0" i="0" sz="3600" u="none" cap="none" strike="noStrike">
              <a:solidFill>
                <a:schemeClr val="lt1"/>
              </a:solidFill>
              <a:latin typeface="Calibri"/>
              <a:ea typeface="Calibri"/>
              <a:cs typeface="Calibri"/>
              <a:sym typeface="Calibri"/>
            </a:endParaRPr>
          </a:p>
        </p:txBody>
      </p:sp>
      <p:sp>
        <p:nvSpPr>
          <p:cNvPr id="74" name="Google Shape;74;p4"/>
          <p:cNvSpPr txBox="1"/>
          <p:nvPr/>
        </p:nvSpPr>
        <p:spPr>
          <a:xfrm>
            <a:off x="285307" y="1201516"/>
            <a:ext cx="5181600" cy="3941984"/>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Serviteca Auto Speed Fierro </a:t>
            </a:r>
            <a:endParaRPr/>
          </a:p>
          <a:p>
            <a:pPr indent="0" lvl="0" marL="38735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s-CO" sz="1800"/>
              <a:t>L</a:t>
            </a:r>
            <a:r>
              <a:rPr b="0" i="0" lang="es-CO" sz="1800" u="none" cap="none" strike="noStrike">
                <a:solidFill>
                  <a:srgbClr val="000000"/>
                </a:solidFill>
                <a:latin typeface="Arial"/>
                <a:ea typeface="Arial"/>
                <a:cs typeface="Arial"/>
                <a:sym typeface="Arial"/>
              </a:rPr>
              <a:t>os procesos como el de agendamiento de citas, la compra a proveedores, el manejo de inventarios, el sistema de garantías y las ventas dentro la serviteca; </a:t>
            </a:r>
            <a:r>
              <a:rPr lang="es-CO" sz="1800"/>
              <a:t>s</a:t>
            </a:r>
            <a:r>
              <a:rPr b="0" i="0" lang="es-CO" sz="1800" u="none" cap="none" strike="noStrike">
                <a:solidFill>
                  <a:srgbClr val="000000"/>
                </a:solidFill>
                <a:latin typeface="Arial"/>
                <a:ea typeface="Arial"/>
                <a:cs typeface="Arial"/>
                <a:sym typeface="Arial"/>
              </a:rPr>
              <a:t>e manejan de forma manual y </a:t>
            </a:r>
            <a:r>
              <a:rPr lang="es-CO" sz="1800"/>
              <a:t>la </a:t>
            </a:r>
            <a:r>
              <a:rPr lang="es-CO" sz="1800"/>
              <a:t>gestión de estos se sigue llevando en papel</a:t>
            </a:r>
            <a:r>
              <a:rPr b="0" i="0" lang="es-CO" sz="1800" u="none" cap="none" strike="noStrike">
                <a:solidFill>
                  <a:srgbClr val="000000"/>
                </a:solidFill>
                <a:latin typeface="Arial"/>
                <a:ea typeface="Arial"/>
                <a:cs typeface="Arial"/>
                <a:sym typeface="Arial"/>
              </a:rPr>
              <a:t>. Todo esto toma mucho ti</a:t>
            </a:r>
            <a:r>
              <a:rPr lang="es-CO" sz="1800"/>
              <a:t>empo y afecta directamente a la </a:t>
            </a:r>
            <a:r>
              <a:rPr lang="es-CO" sz="1800"/>
              <a:t>satisfacción</a:t>
            </a:r>
            <a:r>
              <a:rPr lang="es-CO" sz="1800"/>
              <a:t> de los clientes y por tanto a la rentabilidad del negocio.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428017" y="252918"/>
            <a:ext cx="258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Justificación:</a:t>
            </a:r>
            <a:endParaRPr b="0" i="0" sz="3600" u="none" cap="none" strike="noStrike">
              <a:solidFill>
                <a:schemeClr val="lt1"/>
              </a:solidFill>
              <a:latin typeface="Calibri"/>
              <a:ea typeface="Calibri"/>
              <a:cs typeface="Calibri"/>
              <a:sym typeface="Calibri"/>
            </a:endParaRPr>
          </a:p>
        </p:txBody>
      </p:sp>
      <p:sp>
        <p:nvSpPr>
          <p:cNvPr id="80" name="Google Shape;80;p5"/>
          <p:cNvSpPr txBox="1"/>
          <p:nvPr/>
        </p:nvSpPr>
        <p:spPr>
          <a:xfrm>
            <a:off x="640650" y="1759925"/>
            <a:ext cx="7862700" cy="1908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Porque la empresa necesita un</a:t>
            </a:r>
            <a:r>
              <a:rPr lang="es-CO" sz="1800"/>
              <a:t>a </a:t>
            </a:r>
            <a:r>
              <a:rPr lang="es-CO" sz="1800"/>
              <a:t>aplicación</a:t>
            </a:r>
            <a:r>
              <a:rPr lang="es-CO" sz="1800"/>
              <a:t> web la </a:t>
            </a:r>
            <a:r>
              <a:rPr b="0" i="0" lang="es-CO" sz="1800" u="none" cap="none" strike="noStrike">
                <a:solidFill>
                  <a:srgbClr val="000000"/>
                </a:solidFill>
                <a:latin typeface="Arial"/>
                <a:ea typeface="Arial"/>
                <a:cs typeface="Arial"/>
                <a:sym typeface="Arial"/>
              </a:rPr>
              <a:t> cual pueda aumentar la agilidad de los procesos que son prestados, </a:t>
            </a:r>
            <a:r>
              <a:rPr lang="es-CO" sz="1800"/>
              <a:t>facilitando</a:t>
            </a:r>
            <a:r>
              <a:rPr b="0" i="0" lang="es-CO" sz="1800" u="none" cap="none" strike="noStrike">
                <a:solidFill>
                  <a:srgbClr val="000000"/>
                </a:solidFill>
                <a:latin typeface="Arial"/>
                <a:ea typeface="Arial"/>
                <a:cs typeface="Arial"/>
                <a:sym typeface="Arial"/>
              </a:rPr>
              <a:t> a los diferentes funcionarios que trabajan en esta empresa su labor. Y haciendo que la mayoría de estos procesos sean automáticos.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428017" y="252918"/>
            <a:ext cx="33977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 general:</a:t>
            </a:r>
            <a:endParaRPr b="0" i="0" sz="3600" u="none" cap="none" strike="noStrike">
              <a:solidFill>
                <a:schemeClr val="lt1"/>
              </a:solidFill>
              <a:latin typeface="Calibri"/>
              <a:ea typeface="Calibri"/>
              <a:cs typeface="Calibri"/>
              <a:sym typeface="Calibri"/>
            </a:endParaRPr>
          </a:p>
        </p:txBody>
      </p:sp>
      <p:sp>
        <p:nvSpPr>
          <p:cNvPr id="86" name="Google Shape;86;p6"/>
          <p:cNvSpPr txBox="1"/>
          <p:nvPr/>
        </p:nvSpPr>
        <p:spPr>
          <a:xfrm>
            <a:off x="547550" y="1953925"/>
            <a:ext cx="6672900" cy="4244400"/>
          </a:xfrm>
          <a:prstGeom prst="rect">
            <a:avLst/>
          </a:prstGeom>
          <a:noFill/>
          <a:ln>
            <a:noFill/>
          </a:ln>
        </p:spPr>
        <p:txBody>
          <a:bodyPr anchorCtr="0" anchor="t" bIns="45700" lIns="91425" spcFirstLastPara="1" rIns="91425" wrap="square" tIns="45700">
            <a:noAutofit/>
          </a:bodyPr>
          <a:lstStyle/>
          <a:p>
            <a:pPr indent="0" lvl="0" marL="664210" marR="0" rtl="0" algn="l">
              <a:lnSpc>
                <a:spcPct val="100000"/>
              </a:lnSpc>
              <a:spcBef>
                <a:spcPts val="0"/>
              </a:spcBef>
              <a:spcAft>
                <a:spcPts val="0"/>
              </a:spcAft>
              <a:buClr>
                <a:schemeClr val="dk1"/>
              </a:buClr>
              <a:buSzPts val="1100"/>
              <a:buFont typeface="Arial"/>
              <a:buNone/>
            </a:pPr>
            <a:r>
              <a:rPr lang="es-CO" sz="2000"/>
              <a:t>Diseñar un programa web con el objetivo de </a:t>
            </a:r>
            <a:r>
              <a:rPr lang="es-CO" sz="2000"/>
              <a:t>reemplazar </a:t>
            </a:r>
            <a:r>
              <a:rPr lang="es-CO" sz="2000"/>
              <a:t>los procesos que se realizan manualmente hoy por una </a:t>
            </a:r>
            <a:r>
              <a:rPr lang="es-CO" sz="2000"/>
              <a:t>opción </a:t>
            </a:r>
            <a:r>
              <a:rPr lang="es-CO" sz="2000"/>
              <a:t>mucho </a:t>
            </a:r>
            <a:r>
              <a:rPr lang="es-CO" sz="2000"/>
              <a:t>más</a:t>
            </a:r>
            <a:r>
              <a:rPr lang="es-CO" sz="2000"/>
              <a:t> fiable, eficiente e intuitiva.</a:t>
            </a:r>
            <a:endParaRPr sz="2000"/>
          </a:p>
          <a:p>
            <a:pPr indent="0" lvl="0" marL="66421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br>
              <a:rPr b="0" i="0" lang="es-CO" sz="32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428017" y="252918"/>
            <a:ext cx="42328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Objetivos específicos:</a:t>
            </a:r>
            <a:endParaRPr b="0" i="0" sz="3600" u="none" cap="none" strike="noStrike">
              <a:solidFill>
                <a:schemeClr val="lt1"/>
              </a:solidFill>
              <a:latin typeface="Calibri"/>
              <a:ea typeface="Calibri"/>
              <a:cs typeface="Calibri"/>
              <a:sym typeface="Calibri"/>
            </a:endParaRPr>
          </a:p>
        </p:txBody>
      </p:sp>
      <p:sp>
        <p:nvSpPr>
          <p:cNvPr id="92" name="Google Shape;92;p7"/>
          <p:cNvSpPr txBox="1"/>
          <p:nvPr/>
        </p:nvSpPr>
        <p:spPr>
          <a:xfrm>
            <a:off x="428017" y="1434648"/>
            <a:ext cx="8000150" cy="2702147"/>
          </a:xfrm>
          <a:prstGeom prst="rect">
            <a:avLst/>
          </a:prstGeom>
          <a:noFill/>
          <a:ln>
            <a:noFill/>
          </a:ln>
        </p:spPr>
        <p:txBody>
          <a:bodyPr anchorCtr="0" anchor="t" bIns="45700" lIns="91425" spcFirstLastPara="1" rIns="91425" wrap="square" tIns="45700">
            <a:noAutofit/>
          </a:bodyPr>
          <a:lstStyle/>
          <a:p>
            <a:pPr indent="-317500" lvl="0" marL="914400" marR="0" rtl="0" algn="just">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Proveedores:</a:t>
            </a:r>
            <a:r>
              <a:rPr b="1" lang="es-CO" sz="1800"/>
              <a:t> </a:t>
            </a:r>
            <a:r>
              <a:rPr lang="es-CO" sz="1600"/>
              <a:t>Almacenar las cotizaciones e información de los distintos proveedores con el fin de facilitar la comparación de estos mediante un </a:t>
            </a:r>
            <a:r>
              <a:rPr lang="es-CO" sz="1600"/>
              <a:t>ranking</a:t>
            </a:r>
            <a:r>
              <a:rPr lang="es-CO" sz="1600"/>
              <a:t> de los mismos. Además de crear órdenes de compra directamente, según el stock disponible de cada insumo.</a:t>
            </a:r>
            <a:endParaRPr sz="1600"/>
          </a:p>
          <a:p>
            <a:pPr indent="-317500" lvl="0" marL="914400" marR="0" rtl="0" algn="just">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Inventario: </a:t>
            </a:r>
            <a:r>
              <a:rPr b="0" i="0" lang="es-CO" sz="1600" u="none" cap="none" strike="noStrike">
                <a:solidFill>
                  <a:srgbClr val="000000"/>
                </a:solidFill>
                <a:latin typeface="Arial"/>
                <a:ea typeface="Arial"/>
                <a:cs typeface="Arial"/>
                <a:sym typeface="Arial"/>
              </a:rPr>
              <a:t>Facilitar el control y el  manejo de los productos en   bodega.</a:t>
            </a:r>
            <a:endParaRPr b="0" i="0" sz="1800" u="none" cap="none" strike="noStrike">
              <a:solidFill>
                <a:srgbClr val="000000"/>
              </a:solidFill>
              <a:latin typeface="Arial"/>
              <a:ea typeface="Arial"/>
              <a:cs typeface="Arial"/>
              <a:sym typeface="Arial"/>
            </a:endParaRPr>
          </a:p>
          <a:p>
            <a:pPr indent="-317500" lvl="0" marL="914400" marR="0" rtl="0" algn="just">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Atención al Cliente:  </a:t>
            </a:r>
            <a:r>
              <a:rPr b="0" i="0" lang="es-CO" sz="1600" u="none" cap="none" strike="noStrike">
                <a:solidFill>
                  <a:srgbClr val="000000"/>
                </a:solidFill>
                <a:latin typeface="Arial"/>
                <a:ea typeface="Arial"/>
                <a:cs typeface="Arial"/>
                <a:sym typeface="Arial"/>
              </a:rPr>
              <a:t>Ayudar a que el agendamiento de citas se haga con una mayor eficacia para aumentar la cantidad de cliente que se pueda.</a:t>
            </a:r>
            <a:endParaRPr b="0" i="0" sz="1600" u="none" cap="none" strike="noStrike">
              <a:solidFill>
                <a:srgbClr val="000000"/>
              </a:solidFill>
              <a:latin typeface="Arial"/>
              <a:ea typeface="Arial"/>
              <a:cs typeface="Arial"/>
              <a:sym typeface="Arial"/>
            </a:endParaRPr>
          </a:p>
          <a:p>
            <a:pPr indent="-317500" lvl="0" marL="91440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Garantías:</a:t>
            </a:r>
            <a:r>
              <a:rPr lang="es-CO" sz="1600"/>
              <a:t> En este módulo lograremos crear confianza en el cliente indicando de cuáles garantías dispone al exponer su vehículo a los servicios del taller y facilitaremos la </a:t>
            </a:r>
            <a:r>
              <a:rPr lang="es-CO" sz="1600"/>
              <a:t>validación</a:t>
            </a:r>
            <a:r>
              <a:rPr lang="es-CO" sz="1600"/>
              <a:t> de estás.</a:t>
            </a:r>
            <a:endParaRPr sz="1600"/>
          </a:p>
          <a:p>
            <a:pPr indent="-317500" lvl="0" marL="914400" marR="0" rtl="0" algn="l">
              <a:lnSpc>
                <a:spcPct val="100000"/>
              </a:lnSpc>
              <a:spcBef>
                <a:spcPts val="0"/>
              </a:spcBef>
              <a:spcAft>
                <a:spcPts val="0"/>
              </a:spcAft>
              <a:buSzPts val="1400"/>
              <a:buChar char="●"/>
            </a:pPr>
            <a:r>
              <a:rPr b="1" i="0" lang="es-CO" sz="1800" u="none" cap="none" strike="noStrike">
                <a:solidFill>
                  <a:srgbClr val="000000"/>
                </a:solidFill>
                <a:latin typeface="Arial"/>
                <a:ea typeface="Arial"/>
                <a:cs typeface="Arial"/>
                <a:sym typeface="Arial"/>
              </a:rPr>
              <a:t>Ventas: </a:t>
            </a:r>
            <a:r>
              <a:rPr b="0" i="0" lang="es-CO" sz="1600" u="none" cap="none" strike="noStrike">
                <a:solidFill>
                  <a:srgbClr val="000000"/>
                </a:solidFill>
                <a:latin typeface="Arial"/>
                <a:ea typeface="Arial"/>
                <a:cs typeface="Arial"/>
                <a:sym typeface="Arial"/>
              </a:rPr>
              <a:t>Gestionar mejor los diferentes servicios y/o productos</a:t>
            </a:r>
            <a:r>
              <a:rPr lang="es-CO" sz="1600"/>
              <a:t> </a:t>
            </a:r>
            <a:r>
              <a:rPr lang="es-CO" sz="1600"/>
              <a:t>así</a:t>
            </a:r>
            <a:r>
              <a:rPr b="0" i="0" lang="es-CO" sz="1600" u="none" cap="none" strike="noStrike">
                <a:solidFill>
                  <a:srgbClr val="000000"/>
                </a:solidFill>
                <a:latin typeface="Arial"/>
                <a:ea typeface="Arial"/>
                <a:cs typeface="Arial"/>
                <a:sym typeface="Arial"/>
              </a:rPr>
              <a:t> gestionar pagos y facturación.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s-CO" sz="32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428017" y="252918"/>
            <a:ext cx="17613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Alcance:</a:t>
            </a:r>
            <a:endParaRPr b="0" i="0" sz="3600" u="none" cap="none" strike="noStrike">
              <a:solidFill>
                <a:schemeClr val="lt1"/>
              </a:solidFill>
              <a:latin typeface="Calibri"/>
              <a:ea typeface="Calibri"/>
              <a:cs typeface="Calibri"/>
              <a:sym typeface="Calibri"/>
            </a:endParaRPr>
          </a:p>
        </p:txBody>
      </p:sp>
      <p:sp>
        <p:nvSpPr>
          <p:cNvPr id="98" name="Google Shape;98;p8"/>
          <p:cNvSpPr txBox="1"/>
          <p:nvPr/>
        </p:nvSpPr>
        <p:spPr>
          <a:xfrm>
            <a:off x="733531" y="1180274"/>
            <a:ext cx="7457400" cy="39633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Garantizar que el sistema de información de la Serviteca Auto Speed Fierro</a:t>
            </a:r>
            <a:r>
              <a:rPr lang="es-CO"/>
              <a:t> </a:t>
            </a:r>
            <a:r>
              <a:rPr b="0" i="0" lang="es-CO" sz="1800" u="none" cap="none" strike="noStrike">
                <a:solidFill>
                  <a:srgbClr val="000000"/>
                </a:solidFill>
                <a:latin typeface="Arial"/>
                <a:ea typeface="Arial"/>
                <a:cs typeface="Arial"/>
                <a:sym typeface="Arial"/>
              </a:rPr>
              <a:t>cumpla con todos los requerimientos y objetivos planteados anteriormente, que</a:t>
            </a:r>
            <a:r>
              <a:rPr lang="es-CO"/>
              <a:t> </a:t>
            </a:r>
            <a:r>
              <a:rPr b="0" i="0" lang="es-CO" sz="1800" u="none" cap="none" strike="noStrike">
                <a:solidFill>
                  <a:srgbClr val="000000"/>
                </a:solidFill>
                <a:latin typeface="Arial"/>
                <a:ea typeface="Arial"/>
                <a:cs typeface="Arial"/>
                <a:sym typeface="Arial"/>
              </a:rPr>
              <a:t>sea un sistema óptimo, eficiente de buena calidad tanto como para los usuarios</a:t>
            </a:r>
            <a:r>
              <a:rPr lang="es-CO"/>
              <a:t> </a:t>
            </a:r>
            <a:r>
              <a:rPr b="0" i="0" lang="es-CO" sz="1800" u="none" cap="none" strike="noStrike">
                <a:solidFill>
                  <a:srgbClr val="000000"/>
                </a:solidFill>
                <a:latin typeface="Arial"/>
                <a:ea typeface="Arial"/>
                <a:cs typeface="Arial"/>
                <a:sym typeface="Arial"/>
              </a:rPr>
              <a:t>como para el cliente, que sea ágil, de fácil ejecución y sobre todo de fácil alcance.</a:t>
            </a:r>
            <a:endParaRPr sz="1800"/>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Que se destaque por su diseño y flexibilidad.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s-CO" sz="1800"/>
              <a:t>No haremos:</a:t>
            </a:r>
            <a:endParaRPr sz="1800"/>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a:t>
            </a:r>
            <a:r>
              <a:rPr lang="es-CO" sz="1800">
                <a:solidFill>
                  <a:schemeClr val="dk1"/>
                </a:solidFill>
              </a:rPr>
              <a:t>U</a:t>
            </a:r>
            <a:r>
              <a:rPr lang="es-CO" sz="1800">
                <a:solidFill>
                  <a:schemeClr val="dk1"/>
                </a:solidFill>
              </a:rPr>
              <a:t>na </a:t>
            </a:r>
            <a:r>
              <a:rPr lang="es-CO" sz="1800"/>
              <a:t>gestión</a:t>
            </a:r>
            <a:r>
              <a:rPr b="0" i="0" lang="es-CO" sz="1800" u="none" cap="none" strike="noStrike">
                <a:solidFill>
                  <a:srgbClr val="000000"/>
                </a:solidFill>
                <a:latin typeface="Arial"/>
                <a:ea typeface="Arial"/>
                <a:cs typeface="Arial"/>
                <a:sym typeface="Arial"/>
              </a:rPr>
              <a:t> </a:t>
            </a:r>
            <a:r>
              <a:rPr lang="es-CO" sz="1800"/>
              <a:t>de</a:t>
            </a:r>
            <a:r>
              <a:rPr b="0" i="0" lang="es-CO" sz="1800" u="none" cap="none" strike="noStrike">
                <a:solidFill>
                  <a:srgbClr val="000000"/>
                </a:solidFill>
                <a:latin typeface="Arial"/>
                <a:ea typeface="Arial"/>
                <a:cs typeface="Arial"/>
                <a:sym typeface="Arial"/>
              </a:rPr>
              <a:t> un sistema de domicilios</a:t>
            </a:r>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a:t>
            </a:r>
            <a:r>
              <a:rPr lang="es-CO" sz="1800"/>
              <a:t>U</a:t>
            </a:r>
            <a:r>
              <a:rPr b="0" i="0" lang="es-CO" sz="1800" u="none" cap="none" strike="noStrike">
                <a:solidFill>
                  <a:srgbClr val="000000"/>
                </a:solidFill>
                <a:latin typeface="Arial"/>
                <a:ea typeface="Arial"/>
                <a:cs typeface="Arial"/>
                <a:sym typeface="Arial"/>
              </a:rPr>
              <a:t>na herramienta de mensaje directo(chat).</a:t>
            </a:r>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a:t>
            </a:r>
            <a:r>
              <a:rPr lang="es-CO" sz="1800"/>
              <a:t>U</a:t>
            </a:r>
            <a:r>
              <a:rPr b="0" i="0" lang="es-CO" sz="1800" u="none" cap="none" strike="noStrike">
                <a:solidFill>
                  <a:srgbClr val="000000"/>
                </a:solidFill>
                <a:latin typeface="Arial"/>
                <a:ea typeface="Arial"/>
                <a:cs typeface="Arial"/>
                <a:sym typeface="Arial"/>
              </a:rPr>
              <a:t>na agenda mecánica a domicilio.</a:t>
            </a:r>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*Mecánica especializada (correas, vidrios, nitrógeno, etc.)</a:t>
            </a:r>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*Estética automotriz (pinturas, latonería, pegatinas,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nvSpPr>
        <p:spPr>
          <a:xfrm>
            <a:off x="428016" y="252918"/>
            <a:ext cx="240144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Impactos:</a:t>
            </a:r>
            <a:endParaRPr b="0" i="0" sz="3600" u="none" cap="none" strike="noStrike">
              <a:solidFill>
                <a:schemeClr val="lt1"/>
              </a:solidFill>
              <a:latin typeface="Calibri"/>
              <a:ea typeface="Calibri"/>
              <a:cs typeface="Calibri"/>
              <a:sym typeface="Calibri"/>
            </a:endParaRPr>
          </a:p>
        </p:txBody>
      </p:sp>
      <p:sp>
        <p:nvSpPr>
          <p:cNvPr id="104" name="Google Shape;104;p9"/>
          <p:cNvSpPr txBox="1"/>
          <p:nvPr/>
        </p:nvSpPr>
        <p:spPr>
          <a:xfrm>
            <a:off x="356302" y="1091390"/>
            <a:ext cx="8000150" cy="207745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s-CO" sz="1600" u="none" cap="none" strike="noStrike">
                <a:solidFill>
                  <a:srgbClr val="000000"/>
                </a:solidFill>
                <a:latin typeface="Arial"/>
                <a:ea typeface="Arial"/>
                <a:cs typeface="Arial"/>
                <a:sym typeface="Arial"/>
              </a:rPr>
              <a:t>1. Ambiental: Empezando que al momento en que la empresa se digitalice y el consumo de papel se reduzca, el consumo de combustible va a ser menor ya que los clientes no tienen que ir hasta el lugar para agendar una cita y así además de no perder el tiempo el combustible va a ser menor y así también va a ser menor el impacto ambiental. </a:t>
            </a:r>
            <a:endParaRPr/>
          </a:p>
          <a:p>
            <a:pPr indent="0" lvl="0" marL="0" marR="0" rtl="0" algn="just">
              <a:lnSpc>
                <a:spcPct val="100000"/>
              </a:lnSpc>
              <a:spcBef>
                <a:spcPts val="0"/>
              </a:spcBef>
              <a:spcAft>
                <a:spcPts val="0"/>
              </a:spcAft>
              <a:buClr>
                <a:schemeClr val="dk1"/>
              </a:buClr>
              <a:buSzPts val="2000"/>
              <a:buFont typeface="Arial"/>
              <a:buNone/>
            </a:pPr>
            <a:r>
              <a:rPr b="0" i="0" lang="es-CO" sz="1600" u="none" cap="none" strike="noStrike">
                <a:solidFill>
                  <a:srgbClr val="000000"/>
                </a:solidFill>
                <a:latin typeface="Arial"/>
                <a:ea typeface="Arial"/>
                <a:cs typeface="Arial"/>
                <a:sym typeface="Arial"/>
              </a:rPr>
              <a:t>2.Tecnológico: Ya que la empresa va a digitalizarse el impacto tecnológico va a ser muy grande de esta manera los procesos que antes la empresa hacia manualmente van a pasar a hacerse de una manera completamente automática y computarizada.</a:t>
            </a:r>
            <a:endParaRPr/>
          </a:p>
          <a:p>
            <a:pPr indent="0" lvl="0" marL="0" marR="0" rtl="0" algn="just">
              <a:lnSpc>
                <a:spcPct val="100000"/>
              </a:lnSpc>
              <a:spcBef>
                <a:spcPts val="0"/>
              </a:spcBef>
              <a:spcAft>
                <a:spcPts val="0"/>
              </a:spcAft>
              <a:buClr>
                <a:schemeClr val="dk1"/>
              </a:buClr>
              <a:buSzPts val="2000"/>
              <a:buFont typeface="Arial"/>
              <a:buNone/>
            </a:pPr>
            <a:r>
              <a:rPr b="0" i="0" lang="es-CO" sz="1600" u="none" cap="none" strike="noStrike">
                <a:solidFill>
                  <a:srgbClr val="000000"/>
                </a:solidFill>
                <a:latin typeface="Arial"/>
                <a:ea typeface="Arial"/>
                <a:cs typeface="Arial"/>
                <a:sym typeface="Arial"/>
              </a:rPr>
              <a:t>3.Económica: El impacto económico va a ser mayor ya que además de atraer más clientes con el sistema de fidelización y garantía va a hacer que ahorran demasiado tiempo en lo que se demoran hablando con el cliente por WhatsApp entre otras cosas.</a:t>
            </a:r>
            <a:endParaRPr/>
          </a:p>
          <a:p>
            <a:pPr indent="0" lvl="0" marL="0" marR="0" rtl="0" algn="just">
              <a:lnSpc>
                <a:spcPct val="100000"/>
              </a:lnSpc>
              <a:spcBef>
                <a:spcPts val="0"/>
              </a:spcBef>
              <a:spcAft>
                <a:spcPts val="0"/>
              </a:spcAft>
              <a:buClr>
                <a:schemeClr val="dk1"/>
              </a:buClr>
              <a:buSzPts val="2000"/>
              <a:buFont typeface="Arial"/>
              <a:buNone/>
            </a:pPr>
            <a:r>
              <a:rPr b="0" i="0" lang="es-CO" sz="1600" u="none" cap="none" strike="noStrike">
                <a:solidFill>
                  <a:srgbClr val="000000"/>
                </a:solidFill>
                <a:latin typeface="Arial"/>
                <a:ea typeface="Arial"/>
                <a:cs typeface="Arial"/>
                <a:sym typeface="Arial"/>
              </a:rPr>
              <a:t>4. Social: El impacto social sería en extremo positivo debido a que con nuestro programa la eficiencia y productividad va a permitir que una mayor cantidad de clientes por día y con los diferentes módulos de atención al cliente y garantías. Es mayor la probabilidad de que los clientes hablen sobre la empresa a familiares, amigos y compañeros.</a:t>
            </a:r>
            <a:endParaRPr b="0" i="0" sz="12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equipo</dc:creator>
</cp:coreProperties>
</file>