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Work Sans Medium"/>
      <p:regular r:id="rId20"/>
      <p:bold r:id="rId21"/>
      <p:italic r:id="rId22"/>
      <p:boldItalic r:id="rId23"/>
    </p:embeddedFont>
    <p:embeddedFont>
      <p:font typeface="Work Sans"/>
      <p:regular r:id="rId24"/>
      <p:bold r:id="rId25"/>
      <p:italic r:id="rId26"/>
      <p:boldItalic r:id="rId27"/>
    </p:embeddedFont>
    <p:embeddedFont>
      <p:font typeface="Work Sans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1V5BTHLsa47++OQG+yfUp/AFu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120E39-C721-4CB9-A572-2B009FC0163C}">
  <a:tblStyle styleId="{B6120E39-C721-4CB9-A572-2B009FC016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WorkSansMedium-regular.fntdata"/><Relationship Id="rId22" Type="http://schemas.openxmlformats.org/officeDocument/2006/relationships/font" Target="fonts/WorkSansMedium-italic.fntdata"/><Relationship Id="rId21" Type="http://schemas.openxmlformats.org/officeDocument/2006/relationships/font" Target="fonts/WorkSansMedium-bold.fntdata"/><Relationship Id="rId24" Type="http://schemas.openxmlformats.org/officeDocument/2006/relationships/font" Target="fonts/WorkSans-regular.fntdata"/><Relationship Id="rId23" Type="http://schemas.openxmlformats.org/officeDocument/2006/relationships/font" Target="fonts/WorkSans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italic.fntdata"/><Relationship Id="rId25" Type="http://schemas.openxmlformats.org/officeDocument/2006/relationships/font" Target="fonts/WorkSans-bold.fntdata"/><Relationship Id="rId28" Type="http://schemas.openxmlformats.org/officeDocument/2006/relationships/font" Target="fonts/WorkSansLight-regular.fntdata"/><Relationship Id="rId27" Type="http://schemas.openxmlformats.org/officeDocument/2006/relationships/font" Target="fonts/Work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WorkSansLight-boldItalic.fntdata"/><Relationship Id="rId30" Type="http://schemas.openxmlformats.org/officeDocument/2006/relationships/font" Target="fonts/WorkSansLigh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fd523434e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fd523434e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dfd523434e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p:nvPr>
            <p:ph idx="2" type="pic"/>
          </p:nvPr>
        </p:nvSpPr>
        <p:spPr>
          <a:xfrm>
            <a:off x="5183188" y="987425"/>
            <a:ext cx="6172200" cy="4873625"/>
          </a:xfrm>
          <a:prstGeom prst="rect">
            <a:avLst/>
          </a:prstGeom>
          <a:noFill/>
          <a:ln>
            <a:noFill/>
          </a:ln>
        </p:spPr>
      </p:sp>
      <p:sp>
        <p:nvSpPr>
          <p:cNvPr id="78" name="Google Shape;7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6"/>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6"/>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1" y="2551837"/>
            <a:ext cx="77109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lang="es-CO" sz="5400">
                <a:solidFill>
                  <a:srgbClr val="3F3F3F"/>
                </a:solidFill>
                <a:latin typeface="Work Sans"/>
                <a:ea typeface="Work Sans"/>
                <a:cs typeface="Work Sans"/>
                <a:sym typeface="Work Sans"/>
              </a:rPr>
              <a:t>Serviteca </a:t>
            </a:r>
            <a:r>
              <a:rPr b="1" i="0" lang="es-CO" sz="5400" u="none" cap="none" strike="noStrike">
                <a:solidFill>
                  <a:srgbClr val="3F3F3F"/>
                </a:solidFill>
                <a:latin typeface="Work Sans"/>
                <a:ea typeface="Work Sans"/>
                <a:cs typeface="Work Sans"/>
                <a:sym typeface="Work Sans"/>
              </a:rPr>
              <a:t>Don</a:t>
            </a:r>
            <a:endParaRPr b="1" i="0" sz="5400" u="none" cap="none" strike="noStrike">
              <a:solidFill>
                <a:srgbClr val="3F3F3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Speeds </a:t>
            </a:r>
            <a:endParaRPr/>
          </a:p>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Fierro´s</a:t>
            </a:r>
            <a:endParaRPr b="1" i="0" sz="54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None/>
            </a:pPr>
            <a:r>
              <a:rPr b="1" i="0" lang="es-CO" sz="4400" u="none" cap="none" strike="noStrike">
                <a:solidFill>
                  <a:schemeClr val="lt1"/>
                </a:solidFill>
                <a:latin typeface="Calibri"/>
                <a:ea typeface="Calibri"/>
                <a:cs typeface="Calibri"/>
                <a:sym typeface="Calibri"/>
              </a:rPr>
              <a:t>Arquitectura en capas(Tecnologías a usar)</a:t>
            </a:r>
            <a:endParaRPr b="1">
              <a:solidFill>
                <a:schemeClr val="lt1"/>
              </a:solidFill>
              <a:latin typeface="Calibri"/>
              <a:ea typeface="Calibri"/>
              <a:cs typeface="Calibri"/>
              <a:sym typeface="Calibri"/>
            </a:endParaRPr>
          </a:p>
        </p:txBody>
      </p:sp>
      <p:graphicFrame>
        <p:nvGraphicFramePr>
          <p:cNvPr id="156" name="Google Shape;156;p10"/>
          <p:cNvGraphicFramePr/>
          <p:nvPr/>
        </p:nvGraphicFramePr>
        <p:xfrm>
          <a:off x="783575" y="2480750"/>
          <a:ext cx="3000000" cy="3000000"/>
        </p:xfrm>
        <a:graphic>
          <a:graphicData uri="http://schemas.openxmlformats.org/drawingml/2006/table">
            <a:tbl>
              <a:tblPr>
                <a:noFill/>
                <a:tableStyleId>{B6120E39-C721-4CB9-A572-2B009FC0163C}</a:tableStyleId>
              </a:tblPr>
              <a:tblGrid>
                <a:gridCol w="5312425"/>
                <a:gridCol w="5312425"/>
              </a:tblGrid>
              <a:tr h="380000">
                <a:tc>
                  <a:txBody>
                    <a:bodyPr/>
                    <a:lstStyle/>
                    <a:p>
                      <a:pPr indent="0" lvl="0" marL="0" rtl="0" algn="ctr">
                        <a:spcBef>
                          <a:spcPts val="0"/>
                        </a:spcBef>
                        <a:spcAft>
                          <a:spcPts val="0"/>
                        </a:spcAft>
                        <a:buNone/>
                      </a:pPr>
                      <a:r>
                        <a:rPr lang="es-CO"/>
                        <a:t>Capa</a:t>
                      </a:r>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CO"/>
                        <a:t>Tecnologías a usar</a:t>
                      </a:r>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725075">
                <a:tc>
                  <a:txBody>
                    <a:bodyPr/>
                    <a:lstStyle/>
                    <a:p>
                      <a:pPr indent="-317500" lvl="0" marL="457200" rtl="0" algn="l">
                        <a:spcBef>
                          <a:spcPts val="0"/>
                        </a:spcBef>
                        <a:spcAft>
                          <a:spcPts val="0"/>
                        </a:spcAft>
                        <a:buSzPts val="1400"/>
                        <a:buChar char="●"/>
                      </a:pPr>
                      <a:r>
                        <a:rPr lang="es-CO"/>
                        <a:t>P</a:t>
                      </a:r>
                      <a:r>
                        <a:rPr lang="es-CO"/>
                        <a:t>resentación</a:t>
                      </a:r>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s-CO"/>
                        <a:t>Html</a:t>
                      </a:r>
                      <a:endParaRPr/>
                    </a:p>
                    <a:p>
                      <a:pPr indent="-317500" lvl="0" marL="457200" rtl="0" algn="l">
                        <a:spcBef>
                          <a:spcPts val="0"/>
                        </a:spcBef>
                        <a:spcAft>
                          <a:spcPts val="0"/>
                        </a:spcAft>
                        <a:buSzPts val="1400"/>
                        <a:buChar char="●"/>
                      </a:pPr>
                      <a:r>
                        <a:rPr lang="es-CO"/>
                        <a:t>Css</a:t>
                      </a:r>
                      <a:endParaRPr/>
                    </a:p>
                    <a:p>
                      <a:pPr indent="-317500" lvl="0" marL="457200" rtl="0" algn="l">
                        <a:spcBef>
                          <a:spcPts val="0"/>
                        </a:spcBef>
                        <a:spcAft>
                          <a:spcPts val="0"/>
                        </a:spcAft>
                        <a:buSzPts val="1400"/>
                        <a:buChar char="●"/>
                      </a:pPr>
                      <a:r>
                        <a:rPr lang="es-CO"/>
                        <a:t>Bootstrap  </a:t>
                      </a:r>
                      <a:endParaRPr/>
                    </a:p>
                    <a:p>
                      <a:pPr indent="-317500" lvl="0" marL="457200" rtl="0" algn="l">
                        <a:spcBef>
                          <a:spcPts val="0"/>
                        </a:spcBef>
                        <a:spcAft>
                          <a:spcPts val="0"/>
                        </a:spcAft>
                        <a:buSzPts val="1400"/>
                        <a:buChar char="●"/>
                      </a:pPr>
                      <a:r>
                        <a:rPr lang="es-CO"/>
                        <a:t>JavaScript</a:t>
                      </a:r>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075">
                <a:tc>
                  <a:txBody>
                    <a:bodyPr/>
                    <a:lstStyle/>
                    <a:p>
                      <a:pPr indent="-317500" lvl="0" marL="457200" rtl="0" algn="l">
                        <a:spcBef>
                          <a:spcPts val="0"/>
                        </a:spcBef>
                        <a:spcAft>
                          <a:spcPts val="0"/>
                        </a:spcAft>
                        <a:buSzPts val="1400"/>
                        <a:buChar char="●"/>
                      </a:pPr>
                      <a:r>
                        <a:rPr lang="es-CO"/>
                        <a:t>L</a:t>
                      </a:r>
                      <a:r>
                        <a:rPr lang="es-CO"/>
                        <a:t>ógica</a:t>
                      </a:r>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s-CO"/>
                        <a:t>Java</a:t>
                      </a:r>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075">
                <a:tc>
                  <a:txBody>
                    <a:bodyPr/>
                    <a:lstStyle/>
                    <a:p>
                      <a:pPr indent="-317500" lvl="0" marL="457200" rtl="0" algn="l">
                        <a:spcBef>
                          <a:spcPts val="0"/>
                        </a:spcBef>
                        <a:spcAft>
                          <a:spcPts val="0"/>
                        </a:spcAft>
                        <a:buSzPts val="1400"/>
                        <a:buChar char="●"/>
                      </a:pPr>
                      <a:r>
                        <a:rPr lang="es-CO"/>
                        <a:t>P</a:t>
                      </a:r>
                      <a:r>
                        <a:rPr lang="es-CO"/>
                        <a:t>ersistencia</a:t>
                      </a:r>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s-CO"/>
                        <a:t>MYSQL Server, DAO</a:t>
                      </a:r>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None/>
            </a:pPr>
            <a:r>
              <a:rPr b="1" i="0" lang="es-CO" sz="4400" u="none" cap="none" strike="noStrike">
                <a:solidFill>
                  <a:schemeClr val="lt1"/>
                </a:solidFill>
                <a:latin typeface="Calibri"/>
                <a:ea typeface="Calibri"/>
                <a:cs typeface="Calibri"/>
                <a:sym typeface="Calibri"/>
              </a:rPr>
              <a:t>Modelo Entidad Relación (MER)</a:t>
            </a:r>
            <a:endParaRPr b="1">
              <a:solidFill>
                <a:schemeClr val="lt1"/>
              </a:solidFill>
              <a:latin typeface="Calibri"/>
              <a:ea typeface="Calibri"/>
              <a:cs typeface="Calibri"/>
              <a:sym typeface="Calibri"/>
            </a:endParaRPr>
          </a:p>
        </p:txBody>
      </p:sp>
      <p:pic>
        <p:nvPicPr>
          <p:cNvPr id="162" name="Google Shape;162;p11"/>
          <p:cNvPicPr preferRelativeResize="0"/>
          <p:nvPr/>
        </p:nvPicPr>
        <p:blipFill>
          <a:blip r:embed="rId3">
            <a:alphaModFix/>
          </a:blip>
          <a:stretch>
            <a:fillRect/>
          </a:stretch>
        </p:blipFill>
        <p:spPr>
          <a:xfrm>
            <a:off x="152400" y="1588450"/>
            <a:ext cx="11896424" cy="511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dfd523434e_5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CO">
                <a:solidFill>
                  <a:schemeClr val="lt1"/>
                </a:solidFill>
              </a:rPr>
              <a:t>MODELO RELACIONAL</a:t>
            </a:r>
            <a:endParaRPr b="1">
              <a:solidFill>
                <a:schemeClr val="lt1"/>
              </a:solidFill>
            </a:endParaRPr>
          </a:p>
        </p:txBody>
      </p:sp>
      <p:pic>
        <p:nvPicPr>
          <p:cNvPr id="169" name="Google Shape;169;g1dfd523434e_5_0"/>
          <p:cNvPicPr preferRelativeResize="0"/>
          <p:nvPr/>
        </p:nvPicPr>
        <p:blipFill>
          <a:blip r:embed="rId3">
            <a:alphaModFix/>
          </a:blip>
          <a:stretch>
            <a:fillRect/>
          </a:stretch>
        </p:blipFill>
        <p:spPr>
          <a:xfrm>
            <a:off x="152400" y="1843225"/>
            <a:ext cx="11887202" cy="348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None/>
            </a:pPr>
            <a:r>
              <a:rPr b="1" i="0" lang="es-CO" u="none" cap="none" strike="noStrike">
                <a:solidFill>
                  <a:schemeClr val="lt1"/>
                </a:solidFill>
                <a:latin typeface="Calibri"/>
                <a:ea typeface="Calibri"/>
                <a:cs typeface="Calibri"/>
                <a:sym typeface="Calibri"/>
              </a:rPr>
              <a:t>Diccionario de datos(Formato designado)</a:t>
            </a:r>
            <a:endParaRPr b="1">
              <a:solidFill>
                <a:schemeClr val="lt1"/>
              </a:solidFill>
              <a:latin typeface="Calibri"/>
              <a:ea typeface="Calibri"/>
              <a:cs typeface="Calibri"/>
              <a:sym typeface="Calibri"/>
            </a:endParaRPr>
          </a:p>
        </p:txBody>
      </p:sp>
      <p:pic>
        <p:nvPicPr>
          <p:cNvPr id="175" name="Google Shape;175;p12"/>
          <p:cNvPicPr preferRelativeResize="0"/>
          <p:nvPr/>
        </p:nvPicPr>
        <p:blipFill>
          <a:blip r:embed="rId3">
            <a:alphaModFix/>
          </a:blip>
          <a:stretch>
            <a:fillRect/>
          </a:stretch>
        </p:blipFill>
        <p:spPr>
          <a:xfrm>
            <a:off x="152400" y="1436050"/>
            <a:ext cx="11716850" cy="5421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Imagen que contiene Interfaz de usuario gráfica&#10;&#10;Descripción generada automáticamente" id="180" name="Google Shape;180;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573518" y="2228671"/>
            <a:ext cx="504497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4168816" y="3463724"/>
            <a:ext cx="3854368" cy="15696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Gaes N° : 5</a:t>
            </a:r>
            <a:endParaRPr/>
          </a:p>
          <a:p>
            <a:pPr indent="0" lvl="0" marL="0" marR="0" rtl="0" algn="ctr">
              <a:lnSpc>
                <a:spcPct val="100000"/>
              </a:lnSpc>
              <a:spcBef>
                <a:spcPts val="0"/>
              </a:spcBef>
              <a:spcAft>
                <a:spcPts val="0"/>
              </a:spcAft>
              <a:buClr>
                <a:srgbClr val="000000"/>
              </a:buClr>
              <a:buSzPts val="24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Juan David Mora Ramírez</a:t>
            </a:r>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Elian Ortiz Cruz</a:t>
            </a:r>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Jonathan David Mahecha Hita </a:t>
            </a:r>
            <a:br>
              <a:rPr b="1" i="0" lang="es-CO" sz="1600" u="none" cap="none" strike="noStrike">
                <a:solidFill>
                  <a:schemeClr val="dk1"/>
                </a:solidFill>
                <a:latin typeface="Calibri"/>
                <a:ea typeface="Calibri"/>
                <a:cs typeface="Calibri"/>
                <a:sym typeface="Calibri"/>
              </a:rPr>
            </a:br>
            <a:r>
              <a:rPr b="1" i="0" lang="es-CO" sz="1600" u="none" cap="none" strike="noStrike">
                <a:solidFill>
                  <a:schemeClr val="dk1"/>
                </a:solidFill>
                <a:latin typeface="Calibri"/>
                <a:ea typeface="Calibri"/>
                <a:cs typeface="Calibri"/>
                <a:sym typeface="Calibri"/>
              </a:rPr>
              <a:t>Diego Fabian Mancipe Salgado</a:t>
            </a: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3"/>
          <p:cNvSpPr txBox="1"/>
          <p:nvPr/>
        </p:nvSpPr>
        <p:spPr>
          <a:xfrm>
            <a:off x="456236" y="457723"/>
            <a:ext cx="10515600"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b="0" i="0" lang="es-CO" sz="4400" u="none" cap="none" strike="noStrike">
                <a:solidFill>
                  <a:srgbClr val="0C0C0C"/>
                </a:solidFill>
                <a:latin typeface="Work Sans Medium"/>
                <a:ea typeface="Work Sans Medium"/>
                <a:cs typeface="Work Sans Medium"/>
                <a:sym typeface="Work Sans Medium"/>
              </a:rPr>
              <a:t>Agenda</a:t>
            </a:r>
            <a:endParaRPr b="0" i="0" sz="4400" u="none" cap="none" strike="noStrike">
              <a:solidFill>
                <a:srgbClr val="0C0C0C"/>
              </a:solidFill>
              <a:latin typeface="Work Sans Medium"/>
              <a:ea typeface="Work Sans Medium"/>
              <a:cs typeface="Work Sans Medium"/>
              <a:sym typeface="Work Sans Medium"/>
            </a:endParaRPr>
          </a:p>
        </p:txBody>
      </p:sp>
      <p:sp>
        <p:nvSpPr>
          <p:cNvPr id="113" name="Google Shape;113;p3"/>
          <p:cNvSpPr txBox="1"/>
          <p:nvPr/>
        </p:nvSpPr>
        <p:spPr>
          <a:xfrm>
            <a:off x="379379" y="1887165"/>
            <a:ext cx="8071524" cy="30777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Planteamiento del Problema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Objetivo General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Objetivos Específicos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Diagramas del sistema a nivel de diseño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componentes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despliegue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paquetes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Arquitectura en capas(Tecnologías a usar)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Modelo Entidad Relación (MER)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Diccionario de datos(Formato designado)</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9" name="Google Shape;119;p4"/>
          <p:cNvSpPr txBox="1"/>
          <p:nvPr/>
        </p:nvSpPr>
        <p:spPr>
          <a:xfrm>
            <a:off x="198598" y="1706633"/>
            <a:ext cx="10773300" cy="2955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O" sz="1800" u="none" cap="none" strike="noStrike">
                <a:solidFill>
                  <a:srgbClr val="000000"/>
                </a:solidFill>
                <a:latin typeface="Arial"/>
                <a:ea typeface="Arial"/>
                <a:cs typeface="Arial"/>
                <a:sym typeface="Arial"/>
              </a:rPr>
              <a:t>En la serviteca actualmente se llevan a cabo varios procesos importantes de manera manual, como el agendamiento de citas, el manejo de inventarios, el sistema de garantías y las ventas, lo que implica un importante consumo de tiempo y recursos. Además, la gestión de estos procesos se realiza en papel, lo que dificulta la organización y el acceso a la información. Estos inconvenientes afectan directamente la satisfacción del cliente y, por tanto, la rentabilidad del negocio. Por esta razón, se hace necesario implementar una solución tecnológica que permita automatizar y gestionar estos procesos de manera más eficiente y organizada."</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5" name="Google Shape;125;p5"/>
          <p:cNvSpPr txBox="1"/>
          <p:nvPr/>
        </p:nvSpPr>
        <p:spPr>
          <a:xfrm>
            <a:off x="1118034" y="2166903"/>
            <a:ext cx="9192000" cy="3216900"/>
          </a:xfrm>
          <a:prstGeom prst="rect">
            <a:avLst/>
          </a:prstGeom>
          <a:noFill/>
          <a:ln>
            <a:noFill/>
          </a:ln>
        </p:spPr>
        <p:txBody>
          <a:bodyPr anchorCtr="0" anchor="t" bIns="45700" lIns="91425" spcFirstLastPara="1" rIns="91425" wrap="square" tIns="45700">
            <a:spAutoFit/>
          </a:bodyPr>
          <a:lstStyle/>
          <a:p>
            <a:pPr indent="0" lvl="0" marL="664210" marR="0" rtl="0" algn="just">
              <a:lnSpc>
                <a:spcPct val="100000"/>
              </a:lnSpc>
              <a:spcBef>
                <a:spcPts val="0"/>
              </a:spcBef>
              <a:spcAft>
                <a:spcPts val="0"/>
              </a:spcAft>
              <a:buClr>
                <a:srgbClr val="000000"/>
              </a:buClr>
              <a:buSzPts val="2000"/>
              <a:buFont typeface="Arial"/>
              <a:buNone/>
            </a:pPr>
            <a:r>
              <a:rPr lang="es-CO" sz="2100"/>
              <a:t>D</a:t>
            </a:r>
            <a:r>
              <a:rPr b="0" i="0" lang="es-CO" sz="2100" u="none" cap="none" strike="noStrike">
                <a:solidFill>
                  <a:srgbClr val="000000"/>
                </a:solidFill>
                <a:latin typeface="Arial"/>
                <a:ea typeface="Arial"/>
                <a:cs typeface="Arial"/>
                <a:sym typeface="Arial"/>
              </a:rPr>
              <a:t>esarrollar un sistema de información web que permita </a:t>
            </a:r>
            <a:r>
              <a:rPr lang="es-CO" sz="2100"/>
              <a:t>el </a:t>
            </a:r>
            <a:r>
              <a:rPr lang="es-CO" sz="2100"/>
              <a:t>reemplazo</a:t>
            </a:r>
            <a:r>
              <a:rPr lang="es-CO" sz="2100"/>
              <a:t> de</a:t>
            </a:r>
            <a:r>
              <a:rPr b="0" i="0" lang="es-CO" sz="2100" u="none" cap="none" strike="noStrike">
                <a:solidFill>
                  <a:srgbClr val="000000"/>
                </a:solidFill>
                <a:latin typeface="Arial"/>
                <a:ea typeface="Arial"/>
                <a:cs typeface="Arial"/>
                <a:sym typeface="Arial"/>
              </a:rPr>
              <a:t> los procesos manuales actuales por una solución más eficiente, fiable e intuitiva. El sistema proporcionará una plataforma integral para la gestión de los procesos, permitiendo una mejor organización y control de la información, así como una mayor agilidad en la toma de decisiones. Además, el sistema permitirá la semi-automatización de tareas que antes se realizaban de forma manual, reduciendo errores y mejorando la calidad del servicio ofrecido a los usuarios.</a:t>
            </a:r>
            <a:endParaRPr sz="1700"/>
          </a:p>
          <a:p>
            <a:pPr indent="0" lvl="0" marL="664210" marR="0" rtl="0" algn="just">
              <a:lnSpc>
                <a:spcPct val="100000"/>
              </a:lnSpc>
              <a:spcBef>
                <a:spcPts val="0"/>
              </a:spcBef>
              <a:spcAft>
                <a:spcPts val="0"/>
              </a:spcAft>
              <a:buClr>
                <a:srgbClr val="000000"/>
              </a:buClr>
              <a:buSzPts val="2000"/>
              <a:buFont typeface="Arial"/>
              <a:buNone/>
            </a:pPr>
            <a:r>
              <a:t/>
            </a:r>
            <a:endParaRPr b="0" i="0" sz="2100" u="none" cap="none" strike="noStrike">
              <a:solidFill>
                <a:srgbClr val="000000"/>
              </a:solidFill>
              <a:latin typeface="Arial"/>
              <a:ea typeface="Arial"/>
              <a:cs typeface="Arial"/>
              <a:sym typeface="Arial"/>
            </a:endParaRPr>
          </a:p>
          <a:p>
            <a:pPr indent="0" lvl="0" marL="664210" marR="0" rtl="0" algn="just">
              <a:lnSpc>
                <a:spcPct val="100000"/>
              </a:lnSpc>
              <a:spcBef>
                <a:spcPts val="0"/>
              </a:spcBef>
              <a:spcAft>
                <a:spcPts val="0"/>
              </a:spcAft>
              <a:buClr>
                <a:srgbClr val="000000"/>
              </a:buClr>
              <a:buSzPts val="20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1" name="Google Shape;131;p6"/>
          <p:cNvSpPr txBox="1"/>
          <p:nvPr/>
        </p:nvSpPr>
        <p:spPr>
          <a:xfrm>
            <a:off x="594348" y="1947773"/>
            <a:ext cx="10239300" cy="354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O">
                <a:solidFill>
                  <a:schemeClr val="dk1"/>
                </a:solidFill>
              </a:rPr>
              <a:t>Mejorar la eficacia del agendamiento de citas el cual aumenta la cantidad de clientes que se puedan atender. Se buscará una implementación en un sistema de gestión de citas que permita una planificación más eficiente y una comunicación más efectiva con los clientes, mejorando así la experiencia del usuario.</a:t>
            </a:r>
            <a:endParaRPr>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rPr lang="es-CO">
                <a:solidFill>
                  <a:schemeClr val="dk1"/>
                </a:solidFill>
              </a:rPr>
              <a:t>Facilitar la gestión de garantías y fichas técnicas para el administrador, mientras que para el cliente la solicitud de estas mismas y la gestión de su información mediante un sistema de gestión de garantías.</a:t>
            </a:r>
            <a:endParaRPr>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rPr lang="es-CO">
                <a:solidFill>
                  <a:schemeClr val="dk1"/>
                </a:solidFill>
              </a:rPr>
              <a:t>Implementar un sistema de gestión de inventario que facilite el control y manejo de los productos en bodega. Esto permitirá una mejor organización de los productos y una mayor eficiencia en los procesos de compras y ventas.</a:t>
            </a:r>
            <a:endParaRPr>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rPr lang="es-CO">
                <a:solidFill>
                  <a:schemeClr val="dk1"/>
                </a:solidFill>
              </a:rPr>
              <a:t>Gestionar mejor los diferentes servicios y/o productos ofrecidos, así como la facilitación en la gestión de pagos y facturación. Se implementará un sistema de gestión de ventas que permita un seguimiento eficiente de las transacciones, lo que facilitará la toma de decisiones y la planificación de actividades futuras.</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0000"/>
              </a:buClr>
              <a:buSzPts val="3600"/>
              <a:buNone/>
            </a:pPr>
            <a:r>
              <a:rPr b="1" i="0" lang="es-CO" sz="4400" u="none" cap="none" strike="noStrike">
                <a:solidFill>
                  <a:schemeClr val="lt1"/>
                </a:solidFill>
                <a:latin typeface="Calibri"/>
                <a:ea typeface="Calibri"/>
                <a:cs typeface="Calibri"/>
                <a:sym typeface="Calibri"/>
              </a:rPr>
              <a:t>Diagrama de componentes</a:t>
            </a:r>
            <a:br>
              <a:rPr lang="es-CO"/>
            </a:br>
            <a:endParaRPr b="0" i="0" sz="1800" u="none" cap="none" strike="noStrike">
              <a:solidFill>
                <a:srgbClr val="000000"/>
              </a:solidFill>
              <a:latin typeface="Arial"/>
              <a:ea typeface="Arial"/>
              <a:cs typeface="Arial"/>
              <a:sym typeface="Arial"/>
            </a:endParaRPr>
          </a:p>
        </p:txBody>
      </p:sp>
      <p:sp>
        <p:nvSpPr>
          <p:cNvPr id="137" name="Google Shape;137;p7"/>
          <p:cNvSpPr txBox="1"/>
          <p:nvPr/>
        </p:nvSpPr>
        <p:spPr>
          <a:xfrm>
            <a:off x="561975" y="1761849"/>
            <a:ext cx="2990850" cy="324125"/>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lnSpc>
                <a:spcPct val="100000"/>
              </a:lnSpc>
              <a:spcBef>
                <a:spcPts val="0"/>
              </a:spcBef>
              <a:spcAft>
                <a:spcPts val="0"/>
              </a:spcAft>
              <a:buClr>
                <a:srgbClr val="000000"/>
              </a:buClr>
              <a:buSzPct val="16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60000"/>
              <a:buFont typeface="Arial"/>
              <a:buNone/>
            </a:pP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6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6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6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6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6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6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600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p7"/>
          <p:cNvPicPr preferRelativeResize="0"/>
          <p:nvPr/>
        </p:nvPicPr>
        <p:blipFill rotWithShape="1">
          <a:blip r:embed="rId3">
            <a:alphaModFix/>
          </a:blip>
          <a:srcRect b="0" l="-750" r="750" t="0"/>
          <a:stretch/>
        </p:blipFill>
        <p:spPr>
          <a:xfrm>
            <a:off x="0" y="1492625"/>
            <a:ext cx="11985674" cy="543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1" marL="457200" rtl="0" algn="l">
              <a:lnSpc>
                <a:spcPct val="100000"/>
              </a:lnSpc>
              <a:spcBef>
                <a:spcPts val="0"/>
              </a:spcBef>
              <a:spcAft>
                <a:spcPts val="0"/>
              </a:spcAft>
              <a:buSzPts val="1800"/>
              <a:buNone/>
            </a:pPr>
            <a:r>
              <a:rPr b="1" i="0" lang="es-CO" sz="4400" u="none" cap="none" strike="noStrike">
                <a:solidFill>
                  <a:schemeClr val="lt1"/>
                </a:solidFill>
                <a:latin typeface="Calibri"/>
                <a:ea typeface="Calibri"/>
                <a:cs typeface="Calibri"/>
                <a:sym typeface="Calibri"/>
              </a:rPr>
              <a:t>Diagrama de despliegue </a:t>
            </a:r>
            <a:br>
              <a:rPr lang="es-CO"/>
            </a:br>
            <a:endParaRPr/>
          </a:p>
        </p:txBody>
      </p:sp>
      <p:pic>
        <p:nvPicPr>
          <p:cNvPr id="144" name="Google Shape;144;p8"/>
          <p:cNvPicPr preferRelativeResize="0"/>
          <p:nvPr/>
        </p:nvPicPr>
        <p:blipFill>
          <a:blip r:embed="rId3">
            <a:alphaModFix/>
          </a:blip>
          <a:stretch>
            <a:fillRect/>
          </a:stretch>
        </p:blipFill>
        <p:spPr>
          <a:xfrm>
            <a:off x="393325" y="1436050"/>
            <a:ext cx="11620198" cy="5421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1" marL="457200" marR="0" rtl="0" algn="l">
              <a:lnSpc>
                <a:spcPct val="100000"/>
              </a:lnSpc>
              <a:spcBef>
                <a:spcPts val="0"/>
              </a:spcBef>
              <a:spcAft>
                <a:spcPts val="0"/>
              </a:spcAft>
              <a:buClr>
                <a:srgbClr val="000000"/>
              </a:buClr>
              <a:buSzPts val="1800"/>
              <a:buNone/>
            </a:pPr>
            <a:r>
              <a:rPr b="1" i="0" lang="es-CO" sz="4400" u="none" cap="none" strike="noStrike">
                <a:solidFill>
                  <a:schemeClr val="lt1"/>
                </a:solidFill>
                <a:latin typeface="Calibri"/>
                <a:ea typeface="Calibri"/>
                <a:cs typeface="Calibri"/>
                <a:sym typeface="Calibri"/>
              </a:rPr>
              <a:t>Diagrama de paquetes</a:t>
            </a:r>
            <a:endParaRPr b="1">
              <a:solidFill>
                <a:schemeClr val="lt1"/>
              </a:solidFill>
              <a:latin typeface="Calibri"/>
              <a:ea typeface="Calibri"/>
              <a:cs typeface="Calibri"/>
              <a:sym typeface="Calibri"/>
            </a:endParaRPr>
          </a:p>
        </p:txBody>
      </p:sp>
      <p:pic>
        <p:nvPicPr>
          <p:cNvPr id="150" name="Google Shape;150;p9"/>
          <p:cNvPicPr preferRelativeResize="0"/>
          <p:nvPr/>
        </p:nvPicPr>
        <p:blipFill>
          <a:blip r:embed="rId3">
            <a:alphaModFix/>
          </a:blip>
          <a:stretch>
            <a:fillRect/>
          </a:stretch>
        </p:blipFill>
        <p:spPr>
          <a:xfrm>
            <a:off x="914400" y="1588450"/>
            <a:ext cx="10163098" cy="511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SENA</dc:creator>
</cp:coreProperties>
</file>