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38" roundtripDataSignature="AMtx7mg33xRZ8eNIcwgoByWaAYeMLPp69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6FC9252-7B81-43CA-8075-CC85867E06C3}">
  <a:tblStyle styleId="{86FC9252-7B81-43CA-8075-CC85867E06C3}"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FDEEE8"/>
          </a:solidFill>
        </a:fill>
      </a:tcStyle>
    </a:wholeTbl>
    <a:band1H>
      <a:tcTxStyle b="off" i="off"/>
      <a:tcStyle>
        <a:fill>
          <a:solidFill>
            <a:srgbClr val="FCDCCE"/>
          </a:solidFill>
        </a:fill>
      </a:tcStyle>
    </a:band1H>
    <a:band2H>
      <a:tcTxStyle b="off" i="off"/>
    </a:band2H>
    <a:band1V>
      <a:tcTxStyle b="off" i="off"/>
      <a:tcStyle>
        <a:fill>
          <a:solidFill>
            <a:srgbClr val="FCDCCE"/>
          </a:solidFill>
        </a:fill>
      </a:tcStyle>
    </a:band1V>
    <a:band2V>
      <a:tcTxStyle b="off" i="off"/>
    </a:band2V>
    <a:lastCol>
      <a:tcTxStyle b="on" i="off">
        <a:font>
          <a:latin typeface="Calibri"/>
          <a:ea typeface="Calibri"/>
          <a:cs typeface="Calibri"/>
        </a:font>
        <a:schemeClr val="lt1"/>
      </a:tcTxStyle>
      <a:tcStyle>
        <a:fill>
          <a:solidFill>
            <a:schemeClr val="accent6"/>
          </a:solidFill>
        </a:fill>
      </a:tcStyle>
    </a:lastCol>
    <a:firstCol>
      <a:tcTxStyle b="on" i="off">
        <a:font>
          <a:latin typeface="Calibri"/>
          <a:ea typeface="Calibri"/>
          <a:cs typeface="Calibri"/>
        </a:font>
        <a:schemeClr val="lt1"/>
      </a:tcTxStyle>
      <a:tcStyle>
        <a:fill>
          <a:solidFill>
            <a:schemeClr val="accent6"/>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6"/>
          </a:solidFill>
        </a:fill>
      </a:tcStyle>
    </a:lastRow>
    <a:seCell>
      <a:tcTxStyle b="off" i="off"/>
    </a:seCell>
    <a:swCell>
      <a:tcTxStyle b="off" i="off"/>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6"/>
          </a:solidFill>
        </a:fill>
      </a:tcStyle>
    </a:firstRow>
    <a:neCell>
      <a:tcTxStyle b="off" i="off"/>
    </a:neCell>
    <a:nwCell>
      <a:tcTxStyle b="off" i="off"/>
    </a:nwCell>
  </a:tblStyle>
  <a:tblStyle styleId="{83CDDA20-9962-4DC7-89E5-BB0B8D4AFBAC}" styleName="Table_1">
    <a:wholeTbl>
      <a:tcTxStyle b="off" i="off">
        <a:font>
          <a:latin typeface="Calibri"/>
          <a:ea typeface="Calibri"/>
          <a:cs typeface="Calibri"/>
        </a:font>
        <a:schemeClr val="dk1"/>
      </a:tcTxStyle>
      <a:tcStyle>
        <a:tcBdr>
          <a:left>
            <a:ln cap="flat" cmpd="sng" w="12700">
              <a:solidFill>
                <a:schemeClr val="accent6"/>
              </a:solidFill>
              <a:prstDash val="solid"/>
              <a:round/>
              <a:headEnd len="sm" w="sm" type="none"/>
              <a:tailEnd len="sm" w="sm" type="none"/>
            </a:ln>
          </a:left>
          <a:right>
            <a:ln cap="flat" cmpd="sng" w="12700">
              <a:solidFill>
                <a:schemeClr val="accent6"/>
              </a:solidFill>
              <a:prstDash val="solid"/>
              <a:round/>
              <a:headEnd len="sm" w="sm" type="none"/>
              <a:tailEnd len="sm" w="sm" type="none"/>
            </a:ln>
          </a:right>
          <a:top>
            <a:ln cap="flat" cmpd="sng" w="12700">
              <a:solidFill>
                <a:schemeClr val="accent6"/>
              </a:solidFill>
              <a:prstDash val="solid"/>
              <a:round/>
              <a:headEnd len="sm" w="sm" type="none"/>
              <a:tailEnd len="sm" w="sm" type="none"/>
            </a:ln>
          </a:top>
          <a:bottom>
            <a:ln cap="flat" cmpd="sng" w="12700">
              <a:solidFill>
                <a:schemeClr val="accent6"/>
              </a:solidFill>
              <a:prstDash val="solid"/>
              <a:round/>
              <a:headEnd len="sm" w="sm" type="none"/>
              <a:tailEnd len="sm" w="sm" type="none"/>
            </a:ln>
          </a:bottom>
          <a:insideH>
            <a:ln cap="flat" cmpd="sng" w="12700">
              <a:solidFill>
                <a:schemeClr val="accent6"/>
              </a:solidFill>
              <a:prstDash val="solid"/>
              <a:round/>
              <a:headEnd len="sm" w="sm" type="none"/>
              <a:tailEnd len="sm" w="sm" type="none"/>
            </a:ln>
          </a:insideH>
          <a:insideV>
            <a:ln cap="flat" cmpd="sng" w="12700">
              <a:solidFill>
                <a:schemeClr val="accent6"/>
              </a:solidFill>
              <a:prstDash val="solid"/>
              <a:round/>
              <a:headEnd len="sm" w="sm" type="none"/>
              <a:tailEnd len="sm" w="sm" type="none"/>
            </a:ln>
          </a:insideV>
        </a:tcBdr>
        <a:fill>
          <a:solidFill>
            <a:srgbClr val="FFFFFF">
              <a:alpha val="0"/>
            </a:srgbClr>
          </a:solidFill>
        </a:fill>
      </a:tcStyle>
    </a:wholeTbl>
    <a:band1H>
      <a:tcTxStyle b="off" i="off"/>
      <a:tcStyle>
        <a:fill>
          <a:solidFill>
            <a:schemeClr val="accent6">
              <a:alpha val="20000"/>
            </a:schemeClr>
          </a:solidFill>
        </a:fill>
      </a:tcStyle>
    </a:band1H>
    <a:band2H>
      <a:tcTxStyle b="off" i="off"/>
    </a:band2H>
    <a:band1V>
      <a:tcTxStyle b="off" i="off"/>
      <a:tcStyle>
        <a:fill>
          <a:solidFill>
            <a:schemeClr val="accent6">
              <a:alpha val="20000"/>
            </a:schemeClr>
          </a:solidFill>
        </a:fill>
      </a:tcStyle>
    </a:band1V>
    <a:band2V>
      <a:tcTxStyle b="off" i="off"/>
    </a:band2V>
    <a:lastCol>
      <a:tcTxStyle b="on" i="off"/>
    </a:lastCol>
    <a:firstCol>
      <a:tcTxStyle b="on" i="off"/>
    </a:firstCol>
    <a:lastRow>
      <a:tcTxStyle b="on" i="off"/>
      <a:tcStyle>
        <a:tcBdr>
          <a:top>
            <a:ln cap="flat" cmpd="sng" w="50800">
              <a:solidFill>
                <a:schemeClr val="accent6"/>
              </a:solidFill>
              <a:prstDash val="solid"/>
              <a:round/>
              <a:headEnd len="sm" w="sm" type="none"/>
              <a:tailEnd len="sm" w="sm" type="none"/>
            </a:ln>
          </a:top>
        </a:tcBdr>
        <a:fill>
          <a:solidFill>
            <a:srgbClr val="FFFFFF">
              <a:alpha val="0"/>
            </a:srgbClr>
          </a:solidFill>
        </a:fill>
      </a:tcStyle>
    </a:lastRow>
    <a:seCell>
      <a:tcTxStyle b="off" i="off"/>
    </a:seCell>
    <a:swCell>
      <a:tcTxStyle b="off" i="off"/>
    </a:swCell>
    <a:firstRow>
      <a:tcTxStyle b="on" i="off"/>
      <a:tcStyle>
        <a:tcBdr>
          <a:bottom>
            <a:ln cap="flat" cmpd="sng" w="25400">
              <a:solidFill>
                <a:schemeClr val="accent6"/>
              </a:solidFill>
              <a:prstDash val="solid"/>
              <a:round/>
              <a:headEnd len="sm" w="sm" type="none"/>
              <a:tailEnd len="sm" w="sm" type="none"/>
            </a:ln>
          </a:bottom>
        </a:tcBdr>
        <a:fill>
          <a:solidFill>
            <a:srgbClr val="FFFFFF">
              <a:alpha val="0"/>
            </a:srgbClr>
          </a:solidFill>
        </a:fill>
      </a:tcStyle>
    </a:firstRow>
    <a:neCell>
      <a:tcTxStyle b="off" i="off"/>
    </a:neCell>
    <a:nwCell>
      <a:tcTxStyle b="off" i="off"/>
    </a:nwCell>
  </a:tblStyle>
  <a:tblStyle styleId="{85DCEF48-EB85-4151-A9C5-15CC2248CCAD}" styleName="Table_2">
    <a:wholeTbl>
      <a:tcTxStyle b="off" i="off">
        <a:font>
          <a:latin typeface="Arial"/>
          <a:ea typeface="Arial"/>
          <a:cs typeface="Arial"/>
        </a:font>
        <a:srgbClr val="000000"/>
      </a:tcTx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16" Type="http://schemas.openxmlformats.org/officeDocument/2006/relationships/slide" Target="slides/slide10.xml"/><Relationship Id="rId38" Type="http://customschemas.google.com/relationships/presentationmetadata" Target="meta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 name="Shape 51"/>
        <p:cNvGrpSpPr/>
        <p:nvPr/>
      </p:nvGrpSpPr>
      <p:grpSpPr>
        <a:xfrm>
          <a:off x="0" y="0"/>
          <a:ext cx="0" cy="0"/>
          <a:chOff x="0" y="0"/>
          <a:chExt cx="0" cy="0"/>
        </a:xfrm>
      </p:grpSpPr>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3" name="Google Shape;53;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7" name="Google Shape;107;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3" name="Google Shape;113;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0" name="Google Shape;120;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3f01941552_2_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6" name="Google Shape;126;g13f01941552_2_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3f01941552_2_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2" name="Google Shape;132;g13f01941552_2_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3f01941552_2_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8" name="Google Shape;138;g13f01941552_2_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3f01941552_2_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5" name="Google Shape;145;g13f01941552_2_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3f1f7b4d27_0_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2" name="Google Shape;152;g13f1f7b4d27_0_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13f1f7b4d27_0_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8" name="Google Shape;158;g13f1f7b4d27_0_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3f1f7b4d27_0_1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4" name="Google Shape;164;g13f1f7b4d27_0_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9" name="Google Shape;59;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13f1f7b4d27_0_2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0" name="Google Shape;170;g13f1f7b4d27_0_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13f1f7b4d27_0_2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6" name="Google Shape;176;g13f1f7b4d27_0_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2" name="Google Shape;182;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13f01941552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8" name="Google Shape;188;g13f01941552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1409ef9dc54_4_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4" name="Google Shape;194;g1409ef9dc54_4_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13f01941552_8_2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0" name="Google Shape;200;g13f01941552_8_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1409ef9dc54_4_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6" name="Google Shape;206;g1409ef9dc54_4_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2" name="Google Shape;212;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13f01941552_2_4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2" name="Google Shape;222;g13f01941552_2_4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13f01941552_8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6" name="Google Shape;236;g13f01941552_8_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5" name="Google Shape;65;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4" name="Google Shape;244;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3" name="Google Shape;253;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71" name="Google Shape;71;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77" name="Google Shape;77;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3" name="Google Shape;83;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9" name="Google Shape;89;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5" name="Google Shape;95;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1" name="Google Shape;101;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p:cSld name="Diapositiva de título">
    <p:spTree>
      <p:nvGrpSpPr>
        <p:cNvPr id="11" name="Shape 11"/>
        <p:cNvGrpSpPr/>
        <p:nvPr/>
      </p:nvGrpSpPr>
      <p:grpSpPr>
        <a:xfrm>
          <a:off x="0" y="0"/>
          <a:ext cx="0" cy="0"/>
          <a:chOff x="0" y="0"/>
          <a:chExt cx="0" cy="0"/>
        </a:xfrm>
      </p:grpSpPr>
      <p:pic>
        <p:nvPicPr>
          <p:cNvPr descr="portada-gobierno.png" id="12" name="Google Shape;12;p21"/>
          <p:cNvPicPr preferRelativeResize="0"/>
          <p:nvPr/>
        </p:nvPicPr>
        <p:blipFill rotWithShape="1">
          <a:blip r:embed="rId2">
            <a:alphaModFix/>
          </a:blip>
          <a:srcRect b="0" l="0" r="0" t="0"/>
          <a:stretch/>
        </p:blipFill>
        <p:spPr>
          <a:xfrm>
            <a:off x="0" y="0"/>
            <a:ext cx="9144000" cy="51435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39" name="Shape 39"/>
        <p:cNvGrpSpPr/>
        <p:nvPr/>
      </p:nvGrpSpPr>
      <p:grpSpPr>
        <a:xfrm>
          <a:off x="0" y="0"/>
          <a:ext cx="0" cy="0"/>
          <a:chOff x="0" y="0"/>
          <a:chExt cx="0" cy="0"/>
        </a:xfrm>
      </p:grpSpPr>
      <p:sp>
        <p:nvSpPr>
          <p:cNvPr id="40" name="Google Shape;40;p30"/>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30"/>
          <p:cNvSpPr txBox="1"/>
          <p:nvPr>
            <p:ph idx="1" type="body"/>
          </p:nvPr>
        </p:nvSpPr>
        <p:spPr>
          <a:xfrm rot="5400000">
            <a:off x="2874764" y="-1217413"/>
            <a:ext cx="3394472" cy="82296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42" name="Google Shape;42;p30"/>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30"/>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30"/>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45" name="Shape 45"/>
        <p:cNvGrpSpPr/>
        <p:nvPr/>
      </p:nvGrpSpPr>
      <p:grpSpPr>
        <a:xfrm>
          <a:off x="0" y="0"/>
          <a:ext cx="0" cy="0"/>
          <a:chOff x="0" y="0"/>
          <a:chExt cx="0" cy="0"/>
        </a:xfrm>
      </p:grpSpPr>
      <p:sp>
        <p:nvSpPr>
          <p:cNvPr id="46" name="Google Shape;46;p31"/>
          <p:cNvSpPr txBox="1"/>
          <p:nvPr>
            <p:ph type="title"/>
          </p:nvPr>
        </p:nvSpPr>
        <p:spPr>
          <a:xfrm rot="5400000">
            <a:off x="5463778" y="1371601"/>
            <a:ext cx="4388644" cy="20574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31"/>
          <p:cNvSpPr txBox="1"/>
          <p:nvPr>
            <p:ph idx="1" type="body"/>
          </p:nvPr>
        </p:nvSpPr>
        <p:spPr>
          <a:xfrm rot="5400000">
            <a:off x="1272778" y="-609599"/>
            <a:ext cx="4388644" cy="60198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48" name="Google Shape;48;p31"/>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31"/>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31"/>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p:cSld name="Encabezado de sección">
    <p:spTree>
      <p:nvGrpSpPr>
        <p:cNvPr id="13" name="Shape 13"/>
        <p:cNvGrpSpPr/>
        <p:nvPr/>
      </p:nvGrpSpPr>
      <p:grpSpPr>
        <a:xfrm>
          <a:off x="0" y="0"/>
          <a:ext cx="0" cy="0"/>
          <a:chOff x="0" y="0"/>
          <a:chExt cx="0" cy="0"/>
        </a:xfrm>
      </p:grpSpPr>
      <p:pic>
        <p:nvPicPr>
          <p:cNvPr descr="interna.png" id="14" name="Google Shape;14;p22"/>
          <p:cNvPicPr preferRelativeResize="0"/>
          <p:nvPr/>
        </p:nvPicPr>
        <p:blipFill rotWithShape="1">
          <a:blip r:embed="rId2">
            <a:alphaModFix/>
          </a:blip>
          <a:srcRect b="0" l="0" r="0" t="0"/>
          <a:stretch/>
        </p:blipFill>
        <p:spPr>
          <a:xfrm>
            <a:off x="0" y="0"/>
            <a:ext cx="9144000" cy="514350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p:cSld name="Comparación">
    <p:spTree>
      <p:nvGrpSpPr>
        <p:cNvPr id="15" name="Shape 15"/>
        <p:cNvGrpSpPr/>
        <p:nvPr/>
      </p:nvGrpSpPr>
      <p:grpSpPr>
        <a:xfrm>
          <a:off x="0" y="0"/>
          <a:ext cx="0" cy="0"/>
          <a:chOff x="0" y="0"/>
          <a:chExt cx="0" cy="0"/>
        </a:xfrm>
      </p:grpSpPr>
      <p:pic>
        <p:nvPicPr>
          <p:cNvPr descr="interna-con-franja.png" id="16" name="Google Shape;16;p23"/>
          <p:cNvPicPr preferRelativeResize="0"/>
          <p:nvPr/>
        </p:nvPicPr>
        <p:blipFill rotWithShape="1">
          <a:blip r:embed="rId2">
            <a:alphaModFix/>
          </a:blip>
          <a:srcRect b="0" l="0" r="0" t="0"/>
          <a:stretch/>
        </p:blipFill>
        <p:spPr>
          <a:xfrm>
            <a:off x="0" y="0"/>
            <a:ext cx="9144000" cy="514350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17" name="Shape 17"/>
        <p:cNvGrpSpPr/>
        <p:nvPr/>
      </p:nvGrpSpPr>
      <p:grpSpPr>
        <a:xfrm>
          <a:off x="0" y="0"/>
          <a:ext cx="0" cy="0"/>
          <a:chOff x="0" y="0"/>
          <a:chExt cx="0" cy="0"/>
        </a:xfrm>
      </p:grpSpPr>
      <p:pic>
        <p:nvPicPr>
          <p:cNvPr descr="cierre.png" id="18" name="Google Shape;18;p24"/>
          <p:cNvPicPr preferRelativeResize="0"/>
          <p:nvPr/>
        </p:nvPicPr>
        <p:blipFill rotWithShape="1">
          <a:blip r:embed="rId2">
            <a:alphaModFix/>
          </a:blip>
          <a:srcRect b="0" l="0" r="0" t="0"/>
          <a:stretch/>
        </p:blipFill>
        <p:spPr>
          <a:xfrm>
            <a:off x="0" y="0"/>
            <a:ext cx="9144000" cy="514350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p:cSld name="Título y objetos">
    <p:spTree>
      <p:nvGrpSpPr>
        <p:cNvPr id="19" name="Shape 19"/>
        <p:cNvGrpSpPr/>
        <p:nvPr/>
      </p:nvGrpSpPr>
      <p:grpSpPr>
        <a:xfrm>
          <a:off x="0" y="0"/>
          <a:ext cx="0" cy="0"/>
          <a:chOff x="0" y="0"/>
          <a:chExt cx="0" cy="0"/>
        </a:xfrm>
      </p:grpSpPr>
      <p:pic>
        <p:nvPicPr>
          <p:cNvPr descr="portada.png" id="20" name="Google Shape;20;p25"/>
          <p:cNvPicPr preferRelativeResize="0"/>
          <p:nvPr/>
        </p:nvPicPr>
        <p:blipFill rotWithShape="1">
          <a:blip r:embed="rId2">
            <a:alphaModFix/>
          </a:blip>
          <a:srcRect b="0" l="0" r="0" t="0"/>
          <a:stretch/>
        </p:blipFill>
        <p:spPr>
          <a:xfrm>
            <a:off x="0" y="0"/>
            <a:ext cx="9144000" cy="514350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p:cSld name="Dos objetos">
    <p:spTree>
      <p:nvGrpSpPr>
        <p:cNvPr id="21" name="Shape 21"/>
        <p:cNvGrpSpPr/>
        <p:nvPr/>
      </p:nvGrpSpPr>
      <p:grpSpPr>
        <a:xfrm>
          <a:off x="0" y="0"/>
          <a:ext cx="0" cy="0"/>
          <a:chOff x="0" y="0"/>
          <a:chExt cx="0" cy="0"/>
        </a:xfrm>
      </p:grpSpPr>
      <p:pic>
        <p:nvPicPr>
          <p:cNvPr descr="interna+textura.png" id="22" name="Google Shape;22;p26"/>
          <p:cNvPicPr preferRelativeResize="0"/>
          <p:nvPr/>
        </p:nvPicPr>
        <p:blipFill rotWithShape="1">
          <a:blip r:embed="rId2">
            <a:alphaModFix/>
          </a:blip>
          <a:srcRect b="0" l="0" r="0" t="0"/>
          <a:stretch/>
        </p:blipFill>
        <p:spPr>
          <a:xfrm>
            <a:off x="0" y="0"/>
            <a:ext cx="9144000" cy="514350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ólo el título">
  <p:cSld name="Sólo el título">
    <p:spTree>
      <p:nvGrpSpPr>
        <p:cNvPr id="23" name="Shape 23"/>
        <p:cNvGrpSpPr/>
        <p:nvPr/>
      </p:nvGrpSpPr>
      <p:grpSpPr>
        <a:xfrm>
          <a:off x="0" y="0"/>
          <a:ext cx="0" cy="0"/>
          <a:chOff x="0" y="0"/>
          <a:chExt cx="0" cy="0"/>
        </a:xfrm>
      </p:grpSpPr>
      <p:pic>
        <p:nvPicPr>
          <p:cNvPr descr="interna-naranja.png" id="24" name="Google Shape;24;p27"/>
          <p:cNvPicPr preferRelativeResize="0"/>
          <p:nvPr/>
        </p:nvPicPr>
        <p:blipFill rotWithShape="1">
          <a:blip r:embed="rId2">
            <a:alphaModFix/>
          </a:blip>
          <a:srcRect b="0" l="0" r="0" t="0"/>
          <a:stretch/>
        </p:blipFill>
        <p:spPr>
          <a:xfrm>
            <a:off x="0" y="0"/>
            <a:ext cx="9144000" cy="5143500"/>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25" name="Shape 25"/>
        <p:cNvGrpSpPr/>
        <p:nvPr/>
      </p:nvGrpSpPr>
      <p:grpSpPr>
        <a:xfrm>
          <a:off x="0" y="0"/>
          <a:ext cx="0" cy="0"/>
          <a:chOff x="0" y="0"/>
          <a:chExt cx="0" cy="0"/>
        </a:xfrm>
      </p:grpSpPr>
      <p:sp>
        <p:nvSpPr>
          <p:cNvPr id="26" name="Google Shape;26;p28"/>
          <p:cNvSpPr txBox="1"/>
          <p:nvPr>
            <p:ph type="title"/>
          </p:nvPr>
        </p:nvSpPr>
        <p:spPr>
          <a:xfrm>
            <a:off x="457201" y="204787"/>
            <a:ext cx="3008313" cy="871538"/>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28"/>
          <p:cNvSpPr txBox="1"/>
          <p:nvPr>
            <p:ph idx="1" type="body"/>
          </p:nvPr>
        </p:nvSpPr>
        <p:spPr>
          <a:xfrm>
            <a:off x="3575050" y="204788"/>
            <a:ext cx="5111750" cy="4389835"/>
          </a:xfrm>
          <a:prstGeom prst="rect">
            <a:avLst/>
          </a:prstGeom>
          <a:noFill/>
          <a:ln>
            <a:noFill/>
          </a:ln>
        </p:spPr>
        <p:txBody>
          <a:bodyPr anchorCtr="0" anchor="t" bIns="45700" lIns="91425" spcFirstLastPara="1" rIns="91425" wrap="square" tIns="45700">
            <a:normAutofit/>
          </a:bodyPr>
          <a:lstStyle>
            <a:lvl1pPr indent="-431800" lvl="0" marL="457200" algn="l">
              <a:lnSpc>
                <a:spcPct val="100000"/>
              </a:lnSpc>
              <a:spcBef>
                <a:spcPts val="640"/>
              </a:spcBef>
              <a:spcAft>
                <a:spcPts val="0"/>
              </a:spcAft>
              <a:buClr>
                <a:schemeClr val="dk1"/>
              </a:buClr>
              <a:buSzPts val="3200"/>
              <a:buChar char="•"/>
              <a:defRPr sz="3200"/>
            </a:lvl1pPr>
            <a:lvl2pPr indent="-406400" lvl="1" marL="914400" algn="l">
              <a:lnSpc>
                <a:spcPct val="100000"/>
              </a:lnSpc>
              <a:spcBef>
                <a:spcPts val="560"/>
              </a:spcBef>
              <a:spcAft>
                <a:spcPts val="0"/>
              </a:spcAft>
              <a:buClr>
                <a:schemeClr val="dk1"/>
              </a:buClr>
              <a:buSzPts val="2800"/>
              <a:buChar char="–"/>
              <a:defRPr sz="2800"/>
            </a:lvl2pPr>
            <a:lvl3pPr indent="-381000" lvl="2" marL="1371600" algn="l">
              <a:lnSpc>
                <a:spcPct val="100000"/>
              </a:lnSpc>
              <a:spcBef>
                <a:spcPts val="480"/>
              </a:spcBef>
              <a:spcAft>
                <a:spcPts val="0"/>
              </a:spcAft>
              <a:buClr>
                <a:schemeClr val="dk1"/>
              </a:buClr>
              <a:buSzPts val="2400"/>
              <a:buChar char="•"/>
              <a:defRPr sz="2400"/>
            </a:lvl3pPr>
            <a:lvl4pPr indent="-355600" lvl="3" marL="1828800" algn="l">
              <a:lnSpc>
                <a:spcPct val="100000"/>
              </a:lnSpc>
              <a:spcBef>
                <a:spcPts val="400"/>
              </a:spcBef>
              <a:spcAft>
                <a:spcPts val="0"/>
              </a:spcAft>
              <a:buClr>
                <a:schemeClr val="dk1"/>
              </a:buClr>
              <a:buSzPts val="2000"/>
              <a:buChar char="–"/>
              <a:defRPr sz="2000"/>
            </a:lvl4pPr>
            <a:lvl5pPr indent="-355600" lvl="4" marL="2286000" algn="l">
              <a:lnSpc>
                <a:spcPct val="100000"/>
              </a:lnSpc>
              <a:spcBef>
                <a:spcPts val="400"/>
              </a:spcBef>
              <a:spcAft>
                <a:spcPts val="0"/>
              </a:spcAft>
              <a:buClr>
                <a:schemeClr val="dk1"/>
              </a:buClr>
              <a:buSzPts val="2000"/>
              <a:buChar char="»"/>
              <a:defRPr sz="2000"/>
            </a:lvl5pPr>
            <a:lvl6pPr indent="-355600" lvl="5" marL="2743200" algn="l">
              <a:lnSpc>
                <a:spcPct val="100000"/>
              </a:lnSpc>
              <a:spcBef>
                <a:spcPts val="400"/>
              </a:spcBef>
              <a:spcAft>
                <a:spcPts val="0"/>
              </a:spcAft>
              <a:buClr>
                <a:schemeClr val="dk1"/>
              </a:buClr>
              <a:buSzPts val="2000"/>
              <a:buChar char="•"/>
              <a:defRPr sz="2000"/>
            </a:lvl6pPr>
            <a:lvl7pPr indent="-355600" lvl="6" marL="3200400" algn="l">
              <a:lnSpc>
                <a:spcPct val="100000"/>
              </a:lnSpc>
              <a:spcBef>
                <a:spcPts val="400"/>
              </a:spcBef>
              <a:spcAft>
                <a:spcPts val="0"/>
              </a:spcAft>
              <a:buClr>
                <a:schemeClr val="dk1"/>
              </a:buClr>
              <a:buSzPts val="2000"/>
              <a:buChar char="•"/>
              <a:defRPr sz="2000"/>
            </a:lvl7pPr>
            <a:lvl8pPr indent="-355600" lvl="7" marL="3657600" algn="l">
              <a:lnSpc>
                <a:spcPct val="100000"/>
              </a:lnSpc>
              <a:spcBef>
                <a:spcPts val="400"/>
              </a:spcBef>
              <a:spcAft>
                <a:spcPts val="0"/>
              </a:spcAft>
              <a:buClr>
                <a:schemeClr val="dk1"/>
              </a:buClr>
              <a:buSzPts val="2000"/>
              <a:buChar char="•"/>
              <a:defRPr sz="2000"/>
            </a:lvl8pPr>
            <a:lvl9pPr indent="-355600" lvl="8" marL="4114800" algn="l">
              <a:lnSpc>
                <a:spcPct val="100000"/>
              </a:lnSpc>
              <a:spcBef>
                <a:spcPts val="400"/>
              </a:spcBef>
              <a:spcAft>
                <a:spcPts val="0"/>
              </a:spcAft>
              <a:buClr>
                <a:schemeClr val="dk1"/>
              </a:buClr>
              <a:buSzPts val="2000"/>
              <a:buChar char="•"/>
              <a:defRPr sz="2000"/>
            </a:lvl9pPr>
          </a:lstStyle>
          <a:p/>
        </p:txBody>
      </p:sp>
      <p:sp>
        <p:nvSpPr>
          <p:cNvPr id="28" name="Google Shape;28;p28"/>
          <p:cNvSpPr txBox="1"/>
          <p:nvPr>
            <p:ph idx="2" type="body"/>
          </p:nvPr>
        </p:nvSpPr>
        <p:spPr>
          <a:xfrm>
            <a:off x="457201" y="1076326"/>
            <a:ext cx="3008313" cy="3518297"/>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29" name="Google Shape;29;p28"/>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28"/>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28"/>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32" name="Shape 32"/>
        <p:cNvGrpSpPr/>
        <p:nvPr/>
      </p:nvGrpSpPr>
      <p:grpSpPr>
        <a:xfrm>
          <a:off x="0" y="0"/>
          <a:ext cx="0" cy="0"/>
          <a:chOff x="0" y="0"/>
          <a:chExt cx="0" cy="0"/>
        </a:xfrm>
      </p:grpSpPr>
      <p:sp>
        <p:nvSpPr>
          <p:cNvPr id="33" name="Google Shape;33;p29"/>
          <p:cNvSpPr txBox="1"/>
          <p:nvPr>
            <p:ph type="title"/>
          </p:nvPr>
        </p:nvSpPr>
        <p:spPr>
          <a:xfrm>
            <a:off x="1792288" y="3600450"/>
            <a:ext cx="5486400" cy="425054"/>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29"/>
          <p:cNvSpPr/>
          <p:nvPr>
            <p:ph idx="2" type="pic"/>
          </p:nvPr>
        </p:nvSpPr>
        <p:spPr>
          <a:xfrm>
            <a:off x="1792288" y="459581"/>
            <a:ext cx="5486400" cy="3086100"/>
          </a:xfrm>
          <a:prstGeom prst="rect">
            <a:avLst/>
          </a:prstGeom>
          <a:noFill/>
          <a:ln>
            <a:noFill/>
          </a:ln>
        </p:spPr>
      </p:sp>
      <p:sp>
        <p:nvSpPr>
          <p:cNvPr id="35" name="Google Shape;35;p29"/>
          <p:cNvSpPr txBox="1"/>
          <p:nvPr>
            <p:ph idx="1" type="body"/>
          </p:nvPr>
        </p:nvSpPr>
        <p:spPr>
          <a:xfrm>
            <a:off x="1792288" y="4025503"/>
            <a:ext cx="5486400" cy="603647"/>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36" name="Google Shape;36;p29"/>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29"/>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29"/>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20"/>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rmAutofit/>
          </a:bodyPr>
          <a:lstStyle>
            <a:lvl1pPr lvl="0" marR="0" rtl="0" algn="ctr">
              <a:lnSpc>
                <a:spcPct val="10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20"/>
          <p:cNvSpPr txBox="1"/>
          <p:nvPr>
            <p:ph idx="1" type="body"/>
          </p:nvPr>
        </p:nvSpPr>
        <p:spPr>
          <a:xfrm>
            <a:off x="457200" y="1200151"/>
            <a:ext cx="8229600" cy="3394472"/>
          </a:xfrm>
          <a:prstGeom prst="rect">
            <a:avLst/>
          </a:prstGeom>
          <a:noFill/>
          <a:ln>
            <a:noFill/>
          </a:ln>
        </p:spPr>
        <p:txBody>
          <a:bodyPr anchorCtr="0" anchor="t" bIns="45700" lIns="91425" spcFirstLastPara="1" rIns="91425" wrap="square" tIns="45700">
            <a:norm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20"/>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 name="Google Shape;9;p20"/>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 name="Google Shape;10;p20"/>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5.png"/><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1.png"/><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23.png"/><Relationship Id="rId4" Type="http://schemas.openxmlformats.org/officeDocument/2006/relationships/image" Target="../media/image24.png"/><Relationship Id="rId5" Type="http://schemas.openxmlformats.org/officeDocument/2006/relationships/image" Target="../media/image20.png"/><Relationship Id="rId6" Type="http://schemas.openxmlformats.org/officeDocument/2006/relationships/image" Target="../media/image1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27.png"/><Relationship Id="rId4" Type="http://schemas.openxmlformats.org/officeDocument/2006/relationships/image" Target="../media/image18.png"/><Relationship Id="rId5" Type="http://schemas.openxmlformats.org/officeDocument/2006/relationships/image" Target="../media/image22.png"/><Relationship Id="rId6" Type="http://schemas.openxmlformats.org/officeDocument/2006/relationships/image" Target="../media/image2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32.png"/><Relationship Id="rId4" Type="http://schemas.openxmlformats.org/officeDocument/2006/relationships/image" Target="../media/image3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31.png"/><Relationship Id="rId4" Type="http://schemas.openxmlformats.org/officeDocument/2006/relationships/image" Target="../media/image29.png"/><Relationship Id="rId5" Type="http://schemas.openxmlformats.org/officeDocument/2006/relationships/image" Target="../media/image2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 name="Shape 54"/>
        <p:cNvGrpSpPr/>
        <p:nvPr/>
      </p:nvGrpSpPr>
      <p:grpSpPr>
        <a:xfrm>
          <a:off x="0" y="0"/>
          <a:ext cx="0" cy="0"/>
          <a:chOff x="0" y="0"/>
          <a:chExt cx="0" cy="0"/>
        </a:xfrm>
      </p:grpSpPr>
      <p:sp>
        <p:nvSpPr>
          <p:cNvPr id="55" name="Google Shape;55;p1"/>
          <p:cNvSpPr txBox="1"/>
          <p:nvPr/>
        </p:nvSpPr>
        <p:spPr>
          <a:xfrm>
            <a:off x="5463843" y="1019508"/>
            <a:ext cx="2757000" cy="52320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2800"/>
              <a:buFont typeface="Arial"/>
              <a:buNone/>
            </a:pPr>
            <a:r>
              <a:rPr b="1" i="0" lang="es-CO" sz="2800" u="none" cap="none" strike="noStrike">
                <a:solidFill>
                  <a:srgbClr val="3F3F3F"/>
                </a:solidFill>
                <a:latin typeface="Calibri"/>
                <a:ea typeface="Calibri"/>
                <a:cs typeface="Calibri"/>
                <a:sym typeface="Calibri"/>
              </a:rPr>
              <a:t>DonSpeedsFierro</a:t>
            </a:r>
            <a:endParaRPr b="1" i="0" sz="2800" u="none" cap="none" strike="noStrike">
              <a:solidFill>
                <a:srgbClr val="3F3F3F"/>
              </a:solidFill>
              <a:latin typeface="Calibri"/>
              <a:ea typeface="Calibri"/>
              <a:cs typeface="Calibri"/>
              <a:sym typeface="Calibri"/>
            </a:endParaRPr>
          </a:p>
        </p:txBody>
      </p:sp>
      <p:sp>
        <p:nvSpPr>
          <p:cNvPr id="56" name="Google Shape;56;p1"/>
          <p:cNvSpPr txBox="1"/>
          <p:nvPr/>
        </p:nvSpPr>
        <p:spPr>
          <a:xfrm>
            <a:off x="190124" y="1973575"/>
            <a:ext cx="4656000" cy="2308800"/>
          </a:xfrm>
          <a:prstGeom prst="rect">
            <a:avLst/>
          </a:prstGeom>
          <a:noFill/>
          <a:ln>
            <a:noFill/>
          </a:ln>
        </p:spPr>
        <p:txBody>
          <a:bodyPr anchorCtr="0" anchor="t" bIns="45700" lIns="91425" spcFirstLastPara="1" rIns="91425" wrap="square" tIns="45700">
            <a:spAutoFit/>
          </a:bodyPr>
          <a:lstStyle/>
          <a:p>
            <a:pPr indent="0" lvl="0" marL="647700" marR="25400" rtl="0" algn="l">
              <a:lnSpc>
                <a:spcPct val="97000"/>
              </a:lnSpc>
              <a:spcBef>
                <a:spcPts val="0"/>
              </a:spcBef>
              <a:spcAft>
                <a:spcPts val="0"/>
              </a:spcAft>
              <a:buClr>
                <a:schemeClr val="dk1"/>
              </a:buClr>
              <a:buSzPts val="1100"/>
              <a:buFont typeface="Arial"/>
              <a:buNone/>
            </a:pPr>
            <a:r>
              <a:rPr b="1" i="0" lang="es-CO" sz="2400" u="none" cap="none" strike="noStrike">
                <a:solidFill>
                  <a:schemeClr val="dk1"/>
                </a:solidFill>
                <a:latin typeface="Calibri"/>
                <a:ea typeface="Calibri"/>
                <a:cs typeface="Calibri"/>
                <a:sym typeface="Calibri"/>
              </a:rPr>
              <a:t>Ederson Ramirez Lopez</a:t>
            </a:r>
            <a:endParaRPr b="1" i="0" sz="2400" u="none" cap="none" strike="noStrike">
              <a:solidFill>
                <a:schemeClr val="dk1"/>
              </a:solidFill>
              <a:latin typeface="Calibri"/>
              <a:ea typeface="Calibri"/>
              <a:cs typeface="Calibri"/>
              <a:sym typeface="Calibri"/>
            </a:endParaRPr>
          </a:p>
          <a:p>
            <a:pPr indent="0" lvl="0" marL="647700" marR="25400" rtl="0" algn="l">
              <a:lnSpc>
                <a:spcPct val="97000"/>
              </a:lnSpc>
              <a:spcBef>
                <a:spcPts val="0"/>
              </a:spcBef>
              <a:spcAft>
                <a:spcPts val="0"/>
              </a:spcAft>
              <a:buClr>
                <a:schemeClr val="dk1"/>
              </a:buClr>
              <a:buSzPts val="1100"/>
              <a:buFont typeface="Arial"/>
              <a:buNone/>
            </a:pPr>
            <a:r>
              <a:rPr b="1" i="0" lang="es-CO" sz="2400" u="none" cap="none" strike="noStrike">
                <a:solidFill>
                  <a:schemeClr val="dk1"/>
                </a:solidFill>
                <a:latin typeface="Calibri"/>
                <a:ea typeface="Calibri"/>
                <a:cs typeface="Calibri"/>
                <a:sym typeface="Calibri"/>
              </a:rPr>
              <a:t>Diego Fabian Mancipe   </a:t>
            </a:r>
            <a:endParaRPr b="1" i="0" sz="2400" u="none" cap="none" strike="noStrike">
              <a:solidFill>
                <a:schemeClr val="dk1"/>
              </a:solidFill>
              <a:latin typeface="Calibri"/>
              <a:ea typeface="Calibri"/>
              <a:cs typeface="Calibri"/>
              <a:sym typeface="Calibri"/>
            </a:endParaRPr>
          </a:p>
          <a:p>
            <a:pPr indent="0" lvl="0" marL="647700" marR="25400" rtl="0" algn="l">
              <a:lnSpc>
                <a:spcPct val="97000"/>
              </a:lnSpc>
              <a:spcBef>
                <a:spcPts val="0"/>
              </a:spcBef>
              <a:spcAft>
                <a:spcPts val="0"/>
              </a:spcAft>
              <a:buClr>
                <a:schemeClr val="dk1"/>
              </a:buClr>
              <a:buSzPts val="1100"/>
              <a:buFont typeface="Arial"/>
              <a:buNone/>
            </a:pPr>
            <a:r>
              <a:rPr b="1" i="0" lang="es-CO" sz="2400" u="none" cap="none" strike="noStrike">
                <a:solidFill>
                  <a:schemeClr val="dk1"/>
                </a:solidFill>
                <a:latin typeface="Calibri"/>
                <a:ea typeface="Calibri"/>
                <a:cs typeface="Calibri"/>
                <a:sym typeface="Calibri"/>
              </a:rPr>
              <a:t>Elian Ortiz Cruz</a:t>
            </a:r>
            <a:endParaRPr b="1" i="0" sz="2400" u="none" cap="none" strike="noStrike">
              <a:solidFill>
                <a:schemeClr val="dk1"/>
              </a:solidFill>
              <a:latin typeface="Calibri"/>
              <a:ea typeface="Calibri"/>
              <a:cs typeface="Calibri"/>
              <a:sym typeface="Calibri"/>
            </a:endParaRPr>
          </a:p>
          <a:p>
            <a:pPr indent="0" lvl="0" marL="647700" marR="25400" rtl="0" algn="l">
              <a:lnSpc>
                <a:spcPct val="97000"/>
              </a:lnSpc>
              <a:spcBef>
                <a:spcPts val="0"/>
              </a:spcBef>
              <a:spcAft>
                <a:spcPts val="0"/>
              </a:spcAft>
              <a:buClr>
                <a:schemeClr val="dk1"/>
              </a:buClr>
              <a:buSzPts val="1100"/>
              <a:buFont typeface="Arial"/>
              <a:buNone/>
            </a:pPr>
            <a:r>
              <a:rPr b="1" i="0" lang="es-CO" sz="2400" u="none" cap="none" strike="noStrike">
                <a:solidFill>
                  <a:schemeClr val="dk1"/>
                </a:solidFill>
                <a:latin typeface="Calibri"/>
                <a:ea typeface="Calibri"/>
                <a:cs typeface="Calibri"/>
                <a:sym typeface="Calibri"/>
              </a:rPr>
              <a:t>Juan David Mora</a:t>
            </a:r>
            <a:endParaRPr b="1" i="0" sz="2400" u="none" cap="none" strike="noStrike">
              <a:solidFill>
                <a:schemeClr val="dk1"/>
              </a:solidFill>
              <a:latin typeface="Calibri"/>
              <a:ea typeface="Calibri"/>
              <a:cs typeface="Calibri"/>
              <a:sym typeface="Calibri"/>
            </a:endParaRPr>
          </a:p>
          <a:p>
            <a:pPr indent="0" lvl="0" marL="647700" marR="25400" rtl="0" algn="l">
              <a:lnSpc>
                <a:spcPct val="97000"/>
              </a:lnSpc>
              <a:spcBef>
                <a:spcPts val="0"/>
              </a:spcBef>
              <a:spcAft>
                <a:spcPts val="0"/>
              </a:spcAft>
              <a:buClr>
                <a:schemeClr val="dk1"/>
              </a:buClr>
              <a:buSzPts val="1100"/>
              <a:buFont typeface="Arial"/>
              <a:buNone/>
            </a:pPr>
            <a:r>
              <a:rPr b="1" i="0" lang="es-CO" sz="2400" u="none" cap="none" strike="noStrike">
                <a:solidFill>
                  <a:schemeClr val="dk1"/>
                </a:solidFill>
                <a:latin typeface="Calibri"/>
                <a:ea typeface="Calibri"/>
                <a:cs typeface="Calibri"/>
                <a:sym typeface="Calibri"/>
              </a:rPr>
              <a:t>Jonathan Mahecha Hita</a:t>
            </a:r>
            <a:endParaRPr b="1" i="0" sz="2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0"/>
          <p:cNvSpPr txBox="1"/>
          <p:nvPr/>
        </p:nvSpPr>
        <p:spPr>
          <a:xfrm>
            <a:off x="291830" y="1638552"/>
            <a:ext cx="8852170" cy="76944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400"/>
              <a:buFont typeface="Arial"/>
              <a:buNone/>
            </a:pPr>
            <a:r>
              <a:rPr b="1" i="0" lang="es-CO" sz="4400" u="none" cap="none" strike="noStrike">
                <a:solidFill>
                  <a:srgbClr val="3F3F3F"/>
                </a:solidFill>
                <a:latin typeface="Calibri"/>
                <a:ea typeface="Calibri"/>
                <a:cs typeface="Calibri"/>
                <a:sym typeface="Calibri"/>
              </a:rPr>
              <a:t>Soporte recolección de información:</a:t>
            </a:r>
            <a:endParaRPr b="1" i="0" sz="4400" u="none" cap="none" strike="noStrike">
              <a:solidFill>
                <a:srgbClr val="3F3F3F"/>
              </a:solidFill>
              <a:latin typeface="Calibri"/>
              <a:ea typeface="Calibri"/>
              <a:cs typeface="Calibri"/>
              <a:sym typeface="Calibri"/>
            </a:endParaRPr>
          </a:p>
        </p:txBody>
      </p:sp>
      <p:sp>
        <p:nvSpPr>
          <p:cNvPr id="110" name="Google Shape;110;p10"/>
          <p:cNvSpPr/>
          <p:nvPr/>
        </p:nvSpPr>
        <p:spPr>
          <a:xfrm>
            <a:off x="3580355" y="2539984"/>
            <a:ext cx="718487" cy="45719"/>
          </a:xfrm>
          <a:prstGeom prst="rect">
            <a:avLst/>
          </a:prstGeom>
          <a:solidFill>
            <a:srgbClr val="FF66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1"/>
          <p:cNvSpPr txBox="1"/>
          <p:nvPr/>
        </p:nvSpPr>
        <p:spPr>
          <a:xfrm>
            <a:off x="428017" y="252918"/>
            <a:ext cx="5469446"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b="0" i="0" lang="es-CO" sz="3600" u="none" cap="none" strike="noStrike">
                <a:solidFill>
                  <a:schemeClr val="lt1"/>
                </a:solidFill>
                <a:latin typeface="Calibri"/>
                <a:ea typeface="Calibri"/>
                <a:cs typeface="Calibri"/>
                <a:sym typeface="Calibri"/>
              </a:rPr>
              <a:t>Recolección de información:</a:t>
            </a:r>
            <a:endParaRPr b="0" i="0" sz="3600" u="none" cap="none" strike="noStrike">
              <a:solidFill>
                <a:schemeClr val="lt1"/>
              </a:solidFill>
              <a:latin typeface="Calibri"/>
              <a:ea typeface="Calibri"/>
              <a:cs typeface="Calibri"/>
              <a:sym typeface="Calibri"/>
            </a:endParaRPr>
          </a:p>
        </p:txBody>
      </p:sp>
      <p:graphicFrame>
        <p:nvGraphicFramePr>
          <p:cNvPr id="116" name="Google Shape;116;p11"/>
          <p:cNvGraphicFramePr/>
          <p:nvPr/>
        </p:nvGraphicFramePr>
        <p:xfrm>
          <a:off x="1436452" y="1079410"/>
          <a:ext cx="3000000" cy="3000000"/>
        </p:xfrm>
        <a:graphic>
          <a:graphicData uri="http://schemas.openxmlformats.org/drawingml/2006/table">
            <a:tbl>
              <a:tblPr bandRow="1" firstRow="1">
                <a:noFill/>
                <a:tableStyleId>{86FC9252-7B81-43CA-8075-CC85867E06C3}</a:tableStyleId>
              </a:tblPr>
              <a:tblGrid>
                <a:gridCol w="6096000"/>
              </a:tblGrid>
              <a:tr h="539550">
                <a:tc>
                  <a:txBody>
                    <a:bodyPr/>
                    <a:lstStyle/>
                    <a:p>
                      <a:pPr indent="0" lvl="0" marL="0" marR="0" rtl="0" algn="ctr">
                        <a:lnSpc>
                          <a:spcPct val="100000"/>
                        </a:lnSpc>
                        <a:spcBef>
                          <a:spcPts val="0"/>
                        </a:spcBef>
                        <a:spcAft>
                          <a:spcPts val="0"/>
                        </a:spcAft>
                        <a:buClr>
                          <a:srgbClr val="000000"/>
                        </a:buClr>
                        <a:buSzPts val="1800"/>
                        <a:buFont typeface="Arial"/>
                        <a:buNone/>
                      </a:pPr>
                      <a:r>
                        <a:rPr lang="es-CO" sz="1800" u="none" cap="none" strike="noStrike"/>
                        <a:t>Ficha técnica</a:t>
                      </a:r>
                      <a:endParaRPr sz="1800" u="none" cap="none" strike="noStrike"/>
                    </a:p>
                  </a:txBody>
                  <a:tcPr marT="45725" marB="45725" marR="91450" marL="91450"/>
                </a:tc>
              </a:tr>
              <a:tr h="3524550">
                <a:tc>
                  <a:txBody>
                    <a:bodyPr/>
                    <a:lstStyle/>
                    <a:p>
                      <a:pPr indent="0" lvl="0" marL="0" marR="0" rtl="0" algn="ctr">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r>
            </a:tbl>
          </a:graphicData>
        </a:graphic>
      </p:graphicFrame>
      <p:graphicFrame>
        <p:nvGraphicFramePr>
          <p:cNvPr id="117" name="Google Shape;117;p11"/>
          <p:cNvGraphicFramePr/>
          <p:nvPr/>
        </p:nvGraphicFramePr>
        <p:xfrm>
          <a:off x="1436452" y="1628792"/>
          <a:ext cx="3000000" cy="3000000"/>
        </p:xfrm>
        <a:graphic>
          <a:graphicData uri="http://schemas.openxmlformats.org/drawingml/2006/table">
            <a:tbl>
              <a:tblPr bandRow="1" firstRow="1">
                <a:noFill/>
                <a:tableStyleId>{83CDDA20-9962-4DC7-89E5-BB0B8D4AFBAC}</a:tableStyleId>
              </a:tblPr>
              <a:tblGrid>
                <a:gridCol w="3048000"/>
                <a:gridCol w="3048000"/>
              </a:tblGrid>
              <a:tr h="433375">
                <a:tc>
                  <a:txBody>
                    <a:bodyPr/>
                    <a:lstStyle/>
                    <a:p>
                      <a:pPr indent="0" lvl="0" marL="0" marR="0" rtl="0" algn="l">
                        <a:lnSpc>
                          <a:spcPct val="100000"/>
                        </a:lnSpc>
                        <a:spcBef>
                          <a:spcPts val="0"/>
                        </a:spcBef>
                        <a:spcAft>
                          <a:spcPts val="0"/>
                        </a:spcAft>
                        <a:buClr>
                          <a:srgbClr val="000000"/>
                        </a:buClr>
                        <a:buSzPts val="1800"/>
                        <a:buFont typeface="Arial"/>
                        <a:buNone/>
                      </a:pPr>
                      <a:r>
                        <a:rPr lang="es-CO" sz="1800" u="none" cap="none" strike="noStrike"/>
                        <a:t>Nombre</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b="0" lang="es-CO" sz="1800" u="none" cap="none" strike="noStrike"/>
                        <a:t>Auto Speed Fierro </a:t>
                      </a:r>
                      <a:endParaRPr b="0" sz="1800" u="none" cap="none" strike="noStrike"/>
                    </a:p>
                  </a:txBody>
                  <a:tcPr marT="45725" marB="45725" marR="91450" marL="91450"/>
                </a:tc>
              </a:tr>
              <a:tr h="433375">
                <a:tc>
                  <a:txBody>
                    <a:bodyPr/>
                    <a:lstStyle/>
                    <a:p>
                      <a:pPr indent="0" lvl="0" marL="0" marR="0" rtl="0" algn="l">
                        <a:lnSpc>
                          <a:spcPct val="100000"/>
                        </a:lnSpc>
                        <a:spcBef>
                          <a:spcPts val="0"/>
                        </a:spcBef>
                        <a:spcAft>
                          <a:spcPts val="0"/>
                        </a:spcAft>
                        <a:buClr>
                          <a:srgbClr val="000000"/>
                        </a:buClr>
                        <a:buSzPts val="1800"/>
                        <a:buFont typeface="Arial"/>
                        <a:buNone/>
                      </a:pPr>
                      <a:r>
                        <a:rPr b="1" lang="es-CO" sz="1800" u="none" cap="none" strike="noStrike"/>
                        <a:t>Razón social</a:t>
                      </a:r>
                      <a:endParaRPr b="1"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s-CO" sz="1800" u="none" cap="none" strike="noStrike"/>
                        <a:t>Auto Speed Fierro </a:t>
                      </a:r>
                      <a:endParaRPr sz="1400" u="none" cap="none" strike="noStrike"/>
                    </a:p>
                  </a:txBody>
                  <a:tcPr marT="45725" marB="45725" marR="91450" marL="91450"/>
                </a:tc>
              </a:tr>
              <a:tr h="433375">
                <a:tc>
                  <a:txBody>
                    <a:bodyPr/>
                    <a:lstStyle/>
                    <a:p>
                      <a:pPr indent="0" lvl="0" marL="0" marR="0" rtl="0" algn="l">
                        <a:lnSpc>
                          <a:spcPct val="100000"/>
                        </a:lnSpc>
                        <a:spcBef>
                          <a:spcPts val="0"/>
                        </a:spcBef>
                        <a:spcAft>
                          <a:spcPts val="0"/>
                        </a:spcAft>
                        <a:buClr>
                          <a:srgbClr val="000000"/>
                        </a:buClr>
                        <a:buSzPts val="1800"/>
                        <a:buFont typeface="Arial"/>
                        <a:buNone/>
                      </a:pPr>
                      <a:r>
                        <a:rPr b="1" lang="es-CO" sz="1800" u="none" cap="none" strike="noStrike"/>
                        <a:t>Domicilio social</a:t>
                      </a:r>
                      <a:endParaRPr b="1"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s-CO" sz="1800" u="none" cap="none" strike="noStrike"/>
                        <a:t>Cra 62 # 165ª 60 Suba-</a:t>
                      </a:r>
                      <a:r>
                        <a:rPr lang="es-CO" sz="1800"/>
                        <a:t>Bogotá</a:t>
                      </a:r>
                      <a:endParaRPr sz="1800" u="none" cap="none" strike="noStrike"/>
                    </a:p>
                  </a:txBody>
                  <a:tcPr marT="45725" marB="45725" marR="91450" marL="91450"/>
                </a:tc>
              </a:tr>
              <a:tr h="433375">
                <a:tc>
                  <a:txBody>
                    <a:bodyPr/>
                    <a:lstStyle/>
                    <a:p>
                      <a:pPr indent="0" lvl="0" marL="0" marR="0" rtl="0" algn="l">
                        <a:lnSpc>
                          <a:spcPct val="100000"/>
                        </a:lnSpc>
                        <a:spcBef>
                          <a:spcPts val="0"/>
                        </a:spcBef>
                        <a:spcAft>
                          <a:spcPts val="0"/>
                        </a:spcAft>
                        <a:buClr>
                          <a:srgbClr val="000000"/>
                        </a:buClr>
                        <a:buSzPts val="1800"/>
                        <a:buFont typeface="Arial"/>
                        <a:buNone/>
                      </a:pPr>
                      <a:r>
                        <a:rPr b="1" lang="es-CO" sz="1800" u="none" cap="none" strike="noStrike"/>
                        <a:t>Teléfono</a:t>
                      </a:r>
                      <a:endParaRPr b="1"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s-CO" sz="1800" u="none" cap="none" strike="noStrike"/>
                        <a:t>312 3168254</a:t>
                      </a:r>
                      <a:endParaRPr sz="1800" u="none" cap="none" strike="noStrike"/>
                    </a:p>
                  </a:txBody>
                  <a:tcPr marT="45725" marB="45725" marR="91450" marL="91450"/>
                </a:tc>
              </a:tr>
              <a:tr h="433375">
                <a:tc>
                  <a:txBody>
                    <a:bodyPr/>
                    <a:lstStyle/>
                    <a:p>
                      <a:pPr indent="0" lvl="0" marL="0" marR="0" rtl="0" algn="l">
                        <a:lnSpc>
                          <a:spcPct val="100000"/>
                        </a:lnSpc>
                        <a:spcBef>
                          <a:spcPts val="0"/>
                        </a:spcBef>
                        <a:spcAft>
                          <a:spcPts val="0"/>
                        </a:spcAft>
                        <a:buClr>
                          <a:srgbClr val="000000"/>
                        </a:buClr>
                        <a:buSzPts val="1800"/>
                        <a:buFont typeface="Arial"/>
                        <a:buNone/>
                      </a:pPr>
                      <a:r>
                        <a:rPr b="1" lang="es-CO" sz="1800" u="none" cap="none" strike="noStrike"/>
                        <a:t>Email</a:t>
                      </a:r>
                      <a:endParaRPr b="1"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r>
              <a:tr h="914000">
                <a:tc>
                  <a:txBody>
                    <a:bodyPr/>
                    <a:lstStyle/>
                    <a:p>
                      <a:pPr indent="0" lvl="0" marL="0" marR="0" rtl="0" algn="l">
                        <a:lnSpc>
                          <a:spcPct val="100000"/>
                        </a:lnSpc>
                        <a:spcBef>
                          <a:spcPts val="0"/>
                        </a:spcBef>
                        <a:spcAft>
                          <a:spcPts val="0"/>
                        </a:spcAft>
                        <a:buClr>
                          <a:srgbClr val="000000"/>
                        </a:buClr>
                        <a:buSzPts val="1800"/>
                        <a:buFont typeface="Arial"/>
                        <a:buNone/>
                      </a:pPr>
                      <a:r>
                        <a:rPr b="1" lang="es-CO" sz="1800" u="none" cap="none" strike="noStrike"/>
                        <a:t>Servicios principales</a:t>
                      </a:r>
                      <a:endParaRPr b="1"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s-CO" sz="1800" u="none" cap="none" strike="noStrike"/>
                        <a:t>Alineacion,Mecanica general,Balanceo,Rectificacion de rines</a:t>
                      </a:r>
                      <a:endParaRPr sz="1400" u="none" cap="none" strike="noStrike"/>
                    </a:p>
                  </a:txBody>
                  <a:tcPr marT="45725" marB="45725" marR="91450" marL="91450"/>
                </a:tc>
              </a:tr>
              <a:tr h="433375">
                <a:tc>
                  <a:txBody>
                    <a:bodyPr/>
                    <a:lstStyle/>
                    <a:p>
                      <a:pPr indent="0" lvl="0" marL="0" marR="0" rtl="0" algn="l">
                        <a:lnSpc>
                          <a:spcPct val="100000"/>
                        </a:lnSpc>
                        <a:spcBef>
                          <a:spcPts val="0"/>
                        </a:spcBef>
                        <a:spcAft>
                          <a:spcPts val="0"/>
                        </a:spcAft>
                        <a:buClr>
                          <a:srgbClr val="000000"/>
                        </a:buClr>
                        <a:buSzPts val="1800"/>
                        <a:buFont typeface="Arial"/>
                        <a:buNone/>
                      </a:pPr>
                      <a:r>
                        <a:rPr b="1" lang="es-CO" sz="1800" u="none" cap="none" strike="noStrike"/>
                        <a:t>Persona de contacto</a:t>
                      </a:r>
                      <a:endParaRPr b="1"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s-CO" sz="1800" u="none" cap="none" strike="noStrike"/>
                        <a:t>Henry Fierro </a:t>
                      </a:r>
                      <a:endParaRPr sz="1800" u="none" cap="none" strike="noStrike"/>
                    </a:p>
                  </a:txBody>
                  <a:tcPr marT="45725" marB="45725" marR="91450" marL="91450"/>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2"/>
          <p:cNvSpPr txBox="1"/>
          <p:nvPr/>
        </p:nvSpPr>
        <p:spPr>
          <a:xfrm>
            <a:off x="428040" y="252925"/>
            <a:ext cx="7667700" cy="646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b="0" i="0" lang="es-CO" sz="3600" u="none" cap="none" strike="noStrike">
                <a:solidFill>
                  <a:schemeClr val="lt1"/>
                </a:solidFill>
                <a:latin typeface="Calibri"/>
                <a:ea typeface="Calibri"/>
                <a:cs typeface="Calibri"/>
                <a:sym typeface="Calibri"/>
              </a:rPr>
              <a:t>Técnicas de E-licitación</a:t>
            </a:r>
            <a:endParaRPr b="0" i="0" sz="3600" u="none" cap="none" strike="noStrike">
              <a:solidFill>
                <a:schemeClr val="lt1"/>
              </a:solidFill>
              <a:latin typeface="Calibri"/>
              <a:ea typeface="Calibri"/>
              <a:cs typeface="Calibri"/>
              <a:sym typeface="Calibri"/>
            </a:endParaRPr>
          </a:p>
        </p:txBody>
      </p:sp>
      <p:graphicFrame>
        <p:nvGraphicFramePr>
          <p:cNvPr id="123" name="Google Shape;123;p12"/>
          <p:cNvGraphicFramePr/>
          <p:nvPr/>
        </p:nvGraphicFramePr>
        <p:xfrm>
          <a:off x="0" y="1048250"/>
          <a:ext cx="3000000" cy="3000000"/>
        </p:xfrm>
        <a:graphic>
          <a:graphicData uri="http://schemas.openxmlformats.org/drawingml/2006/table">
            <a:tbl>
              <a:tblPr>
                <a:noFill/>
                <a:tableStyleId>{85DCEF48-EB85-4151-A9C5-15CC2248CCAD}</a:tableStyleId>
              </a:tblPr>
              <a:tblGrid>
                <a:gridCol w="9144000"/>
              </a:tblGrid>
              <a:tr h="4095250">
                <a:tc>
                  <a:txBody>
                    <a:bodyPr/>
                    <a:lstStyle/>
                    <a:p>
                      <a:pPr indent="0" lvl="0" marL="0" marR="0" rtl="0" algn="l">
                        <a:lnSpc>
                          <a:spcPct val="115000"/>
                        </a:lnSpc>
                        <a:spcBef>
                          <a:spcPts val="0"/>
                        </a:spcBef>
                        <a:spcAft>
                          <a:spcPts val="0"/>
                        </a:spcAft>
                        <a:buClr>
                          <a:srgbClr val="000000"/>
                        </a:buClr>
                        <a:buSzPts val="1400"/>
                        <a:buFont typeface="Arial"/>
                        <a:buNone/>
                      </a:pPr>
                      <a:r>
                        <a:rPr lang="es-CO" sz="1400" u="none" cap="none" strike="noStrike"/>
                        <a:t>Aplicación de la técnica: Entrevista</a:t>
                      </a:r>
                      <a:endParaRPr sz="1400" u="none" cap="none" strike="noStrike"/>
                    </a:p>
                    <a:p>
                      <a:pPr indent="0" lvl="0" marL="0" marR="0" rtl="0" algn="l">
                        <a:lnSpc>
                          <a:spcPct val="115000"/>
                        </a:lnSpc>
                        <a:spcBef>
                          <a:spcPts val="1400"/>
                        </a:spcBef>
                        <a:spcAft>
                          <a:spcPts val="0"/>
                        </a:spcAft>
                        <a:buClr>
                          <a:srgbClr val="000000"/>
                        </a:buClr>
                        <a:buSzPts val="1400"/>
                        <a:buFont typeface="Arial"/>
                        <a:buNone/>
                      </a:pPr>
                      <a:r>
                        <a:rPr lang="es-CO" sz="1400" u="none" cap="none" strike="noStrike"/>
                        <a:t>1. ¿Qué datos de los proveedores necesita almacenar?</a:t>
                      </a:r>
                      <a:endParaRPr sz="1400" u="none" cap="none" strike="noStrike"/>
                    </a:p>
                    <a:p>
                      <a:pPr indent="0" lvl="0" marL="88900" marR="0" rtl="0" algn="l">
                        <a:lnSpc>
                          <a:spcPct val="115000"/>
                        </a:lnSpc>
                        <a:spcBef>
                          <a:spcPts val="1400"/>
                        </a:spcBef>
                        <a:spcAft>
                          <a:spcPts val="0"/>
                        </a:spcAft>
                        <a:buClr>
                          <a:srgbClr val="000000"/>
                        </a:buClr>
                        <a:buSzPts val="1400"/>
                        <a:buFont typeface="Arial"/>
                        <a:buNone/>
                      </a:pPr>
                      <a:r>
                        <a:rPr lang="es-CO" sz="1400" u="none" cap="none" strike="noStrike"/>
                        <a:t>Necesitamos almacenar el dato de los proveedores de las pesas, filtros, llantas, aceites, repuestos. En donde nuestra prioridad sea los proveedores de aceite llantas y pesas </a:t>
                      </a:r>
                      <a:r>
                        <a:rPr lang="es-CO"/>
                        <a:t>anteriormente</a:t>
                      </a:r>
                      <a:r>
                        <a:rPr lang="es-CO" sz="1400" u="none" cap="none" strike="noStrike"/>
                        <a:t> mencionados. </a:t>
                      </a:r>
                      <a:endParaRPr sz="1400" u="none" cap="none" strike="noStrike"/>
                    </a:p>
                    <a:p>
                      <a:pPr indent="0" lvl="0" marL="0" marR="0" rtl="0" algn="l">
                        <a:lnSpc>
                          <a:spcPct val="115000"/>
                        </a:lnSpc>
                        <a:spcBef>
                          <a:spcPts val="1400"/>
                        </a:spcBef>
                        <a:spcAft>
                          <a:spcPts val="0"/>
                        </a:spcAft>
                        <a:buClr>
                          <a:srgbClr val="000000"/>
                        </a:buClr>
                        <a:buSzPts val="1400"/>
                        <a:buFont typeface="Arial"/>
                        <a:buNone/>
                      </a:pPr>
                      <a:r>
                        <a:rPr lang="es-CO" sz="1400" u="none" cap="none" strike="noStrike"/>
                        <a:t>2. ¿Qué técnicas y herramientas ustedes utilizan para administrar el inventario?</a:t>
                      </a:r>
                      <a:endParaRPr sz="1400" u="none" cap="none" strike="noStrike"/>
                    </a:p>
                    <a:p>
                      <a:pPr indent="0" lvl="0" marL="0" marR="0" rtl="0" algn="l">
                        <a:lnSpc>
                          <a:spcPct val="115000"/>
                        </a:lnSpc>
                        <a:spcBef>
                          <a:spcPts val="1400"/>
                        </a:spcBef>
                        <a:spcAft>
                          <a:spcPts val="0"/>
                        </a:spcAft>
                        <a:buClr>
                          <a:srgbClr val="000000"/>
                        </a:buClr>
                        <a:buSzPts val="1400"/>
                        <a:buFont typeface="Arial"/>
                        <a:buNone/>
                      </a:pPr>
                      <a:r>
                        <a:rPr lang="es-CO" sz="1400" u="none" cap="none" strike="noStrike"/>
                        <a:t>Tenemos un inventarió rotativo en donde manejamos todo a ojo y ocasionalmente </a:t>
                      </a:r>
                      <a:r>
                        <a:rPr lang="es-CO"/>
                        <a:t>llevamos</a:t>
                      </a:r>
                      <a:r>
                        <a:rPr lang="es-CO" sz="1400" u="none" cap="none" strike="noStrike"/>
                        <a:t> este control en papel, lo hacemos mediante referencia en bodega si algún producto se va acabando lo vamos pidiendo.</a:t>
                      </a:r>
                      <a:endParaRPr sz="1400" u="none" cap="none" strike="noStrike"/>
                    </a:p>
                    <a:p>
                      <a:pPr indent="0" lvl="0" marL="0" marR="0" rtl="0" algn="l">
                        <a:lnSpc>
                          <a:spcPct val="115000"/>
                        </a:lnSpc>
                        <a:spcBef>
                          <a:spcPts val="1400"/>
                        </a:spcBef>
                        <a:spcAft>
                          <a:spcPts val="0"/>
                        </a:spcAft>
                        <a:buClr>
                          <a:srgbClr val="000000"/>
                        </a:buClr>
                        <a:buSzPts val="1400"/>
                        <a:buFont typeface="Arial"/>
                        <a:buNone/>
                      </a:pPr>
                      <a:r>
                        <a:rPr lang="es-CO" sz="1400" u="none" cap="none" strike="noStrike"/>
                        <a:t>3. ¿Cuál es el proceso que se realiza actualmente para agendar el servicio técnico?</a:t>
                      </a:r>
                      <a:endParaRPr sz="1400" u="none" cap="none" strike="noStrike"/>
                    </a:p>
                    <a:p>
                      <a:pPr indent="0" lvl="0" marL="0" marR="0" rtl="0" algn="l">
                        <a:lnSpc>
                          <a:spcPct val="115000"/>
                        </a:lnSpc>
                        <a:spcBef>
                          <a:spcPts val="1400"/>
                        </a:spcBef>
                        <a:spcAft>
                          <a:spcPts val="0"/>
                        </a:spcAft>
                        <a:buClr>
                          <a:srgbClr val="000000"/>
                        </a:buClr>
                        <a:buSzPts val="1400"/>
                        <a:buFont typeface="Arial"/>
                        <a:buNone/>
                      </a:pPr>
                      <a:r>
                        <a:rPr lang="es-CO" sz="1400" u="none" cap="none" strike="noStrike"/>
                        <a:t>En esto tenemos el control de citas básico, usamos WhatsApp y por llamada telefónica, estas dos son las herramientas que nosotros utilizamos para el agendamiento de citas.</a:t>
                      </a:r>
                      <a:endParaRPr sz="1400" u="none" cap="none" strike="noStrike"/>
                    </a:p>
                  </a:txBody>
                  <a:tcPr marT="63500" marB="63500" marR="63500" marL="63500">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g13f01941552_2_3"/>
          <p:cNvSpPr txBox="1"/>
          <p:nvPr/>
        </p:nvSpPr>
        <p:spPr>
          <a:xfrm>
            <a:off x="428040" y="252925"/>
            <a:ext cx="7667700" cy="646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b="0" i="0" lang="es-CO" sz="3600" u="none" cap="none" strike="noStrike">
                <a:solidFill>
                  <a:schemeClr val="lt1"/>
                </a:solidFill>
                <a:latin typeface="Calibri"/>
                <a:ea typeface="Calibri"/>
                <a:cs typeface="Calibri"/>
                <a:sym typeface="Calibri"/>
              </a:rPr>
              <a:t>Técnicas de E-licitación</a:t>
            </a:r>
            <a:endParaRPr b="0" i="0" sz="3600" u="none" cap="none" strike="noStrike">
              <a:solidFill>
                <a:schemeClr val="lt1"/>
              </a:solidFill>
              <a:latin typeface="Calibri"/>
              <a:ea typeface="Calibri"/>
              <a:cs typeface="Calibri"/>
              <a:sym typeface="Calibri"/>
            </a:endParaRPr>
          </a:p>
        </p:txBody>
      </p:sp>
      <p:sp>
        <p:nvSpPr>
          <p:cNvPr id="129" name="Google Shape;129;g13f01941552_2_3"/>
          <p:cNvSpPr txBox="1"/>
          <p:nvPr/>
        </p:nvSpPr>
        <p:spPr>
          <a:xfrm>
            <a:off x="0" y="1028700"/>
            <a:ext cx="9144000" cy="44514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1400"/>
              </a:spcBef>
              <a:spcAft>
                <a:spcPts val="0"/>
              </a:spcAft>
              <a:buClr>
                <a:srgbClr val="000000"/>
              </a:buClr>
              <a:buSzPts val="1400"/>
              <a:buFont typeface="Arial"/>
              <a:buNone/>
            </a:pPr>
            <a:r>
              <a:rPr b="0" i="0" lang="es-CO" sz="1400" u="none" cap="none" strike="noStrike">
                <a:solidFill>
                  <a:schemeClr val="dk1"/>
                </a:solidFill>
                <a:latin typeface="Arial"/>
                <a:ea typeface="Arial"/>
                <a:cs typeface="Arial"/>
                <a:sym typeface="Arial"/>
              </a:rPr>
              <a:t>4. ¿Cuál es la política de cancelación de las citas?</a:t>
            </a:r>
            <a:endParaRPr b="0" i="0" sz="1400" u="none" cap="none" strike="noStrike">
              <a:solidFill>
                <a:schemeClr val="dk1"/>
              </a:solidFill>
              <a:latin typeface="Arial"/>
              <a:ea typeface="Arial"/>
              <a:cs typeface="Arial"/>
              <a:sym typeface="Arial"/>
            </a:endParaRPr>
          </a:p>
          <a:p>
            <a:pPr indent="0" lvl="0" marL="0" marR="0" rtl="0" algn="l">
              <a:lnSpc>
                <a:spcPct val="115000"/>
              </a:lnSpc>
              <a:spcBef>
                <a:spcPts val="1400"/>
              </a:spcBef>
              <a:spcAft>
                <a:spcPts val="0"/>
              </a:spcAft>
              <a:buClr>
                <a:srgbClr val="000000"/>
              </a:buClr>
              <a:buSzPts val="1400"/>
              <a:buFont typeface="Arial"/>
              <a:buNone/>
            </a:pPr>
            <a:r>
              <a:rPr b="0" i="0" lang="es-CO" sz="1400" u="none" cap="none" strike="noStrike">
                <a:solidFill>
                  <a:schemeClr val="dk1"/>
                </a:solidFill>
                <a:latin typeface="Arial"/>
                <a:ea typeface="Arial"/>
                <a:cs typeface="Arial"/>
                <a:sym typeface="Arial"/>
              </a:rPr>
              <a:t>Actualmente no tenemos una política para estos casos, si algún cliente llama un día antes o incluso unas horas antes, nosotros simplemente re</a:t>
            </a:r>
            <a:r>
              <a:rPr lang="es-CO">
                <a:solidFill>
                  <a:schemeClr val="dk1"/>
                </a:solidFill>
              </a:rPr>
              <a:t>agendamos</a:t>
            </a:r>
            <a:r>
              <a:rPr b="0" i="0" lang="es-CO" sz="1400" u="none" cap="none" strike="noStrike">
                <a:solidFill>
                  <a:schemeClr val="dk1"/>
                </a:solidFill>
                <a:latin typeface="Arial"/>
                <a:ea typeface="Arial"/>
                <a:cs typeface="Arial"/>
                <a:sym typeface="Arial"/>
              </a:rPr>
              <a:t> la cita para otro día o en el peor de los casos, simplemente las cancelamos, pero no damos ninguna penalización por esto.</a:t>
            </a:r>
            <a:endParaRPr b="0" i="0" sz="1400" u="none" cap="none" strike="noStrike">
              <a:solidFill>
                <a:schemeClr val="dk1"/>
              </a:solidFill>
              <a:latin typeface="Arial"/>
              <a:ea typeface="Arial"/>
              <a:cs typeface="Arial"/>
              <a:sym typeface="Arial"/>
            </a:endParaRPr>
          </a:p>
          <a:p>
            <a:pPr indent="0" lvl="0" marL="88900" marR="0" rtl="0" algn="l">
              <a:lnSpc>
                <a:spcPct val="115000"/>
              </a:lnSpc>
              <a:spcBef>
                <a:spcPts val="1400"/>
              </a:spcBef>
              <a:spcAft>
                <a:spcPts val="0"/>
              </a:spcAft>
              <a:buClr>
                <a:srgbClr val="000000"/>
              </a:buClr>
              <a:buSzPts val="1400"/>
              <a:buFont typeface="Arial"/>
              <a:buNone/>
            </a:pPr>
            <a:r>
              <a:rPr b="0" i="0" lang="es-CO" sz="1400" u="none" cap="none" strike="noStrike">
                <a:solidFill>
                  <a:schemeClr val="dk1"/>
                </a:solidFill>
                <a:latin typeface="Arial"/>
                <a:ea typeface="Arial"/>
                <a:cs typeface="Arial"/>
                <a:sym typeface="Arial"/>
              </a:rPr>
              <a:t>5. ¿</a:t>
            </a:r>
            <a:r>
              <a:rPr lang="es-CO">
                <a:solidFill>
                  <a:schemeClr val="dk1"/>
                </a:solidFill>
              </a:rPr>
              <a:t>Qué</a:t>
            </a:r>
            <a:r>
              <a:rPr b="0" i="0" lang="es-CO" sz="1400" u="none" cap="none" strike="noStrike">
                <a:solidFill>
                  <a:schemeClr val="dk1"/>
                </a:solidFill>
                <a:latin typeface="Arial"/>
                <a:ea typeface="Arial"/>
                <a:cs typeface="Arial"/>
                <a:sym typeface="Arial"/>
              </a:rPr>
              <a:t> garantías ofrece la serviteca y que requisitos tienen para acceder a estas?</a:t>
            </a:r>
            <a:endParaRPr b="0" i="0" sz="1400" u="none" cap="none" strike="noStrike">
              <a:solidFill>
                <a:schemeClr val="dk1"/>
              </a:solidFill>
              <a:latin typeface="Arial"/>
              <a:ea typeface="Arial"/>
              <a:cs typeface="Arial"/>
              <a:sym typeface="Arial"/>
            </a:endParaRPr>
          </a:p>
          <a:p>
            <a:pPr indent="0" lvl="0" marL="0" marR="0" rtl="0" algn="l">
              <a:lnSpc>
                <a:spcPct val="115000"/>
              </a:lnSpc>
              <a:spcBef>
                <a:spcPts val="1400"/>
              </a:spcBef>
              <a:spcAft>
                <a:spcPts val="0"/>
              </a:spcAft>
              <a:buClr>
                <a:srgbClr val="000000"/>
              </a:buClr>
              <a:buSzPts val="1400"/>
              <a:buFont typeface="Arial"/>
              <a:buNone/>
            </a:pPr>
            <a:r>
              <a:rPr b="0" i="0" lang="es-CO" sz="1400" u="none" cap="none" strike="noStrike">
                <a:solidFill>
                  <a:schemeClr val="dk1"/>
                </a:solidFill>
                <a:latin typeface="Arial"/>
                <a:ea typeface="Arial"/>
                <a:cs typeface="Arial"/>
                <a:sym typeface="Arial"/>
              </a:rPr>
              <a:t>Nos ponemos en los zapatos de los clientes por esta razón nuestro servicio lo garantizamos por nuestra calidad, claro que damos garantía, pero antes de quedarnos con un auto en el taller, hacemos un reconocimiento junto al cliente. Luego de esto nuestra garantía es en 3 meses de garantías sobre repuestos y 1 mes de garantía sobre el servicio</a:t>
            </a:r>
            <a:endParaRPr b="0" i="0" sz="1400" u="none" cap="none" strike="noStrike">
              <a:solidFill>
                <a:schemeClr val="dk1"/>
              </a:solidFill>
              <a:latin typeface="Arial"/>
              <a:ea typeface="Arial"/>
              <a:cs typeface="Arial"/>
              <a:sym typeface="Arial"/>
            </a:endParaRPr>
          </a:p>
          <a:p>
            <a:pPr indent="0" lvl="0" marL="0" marR="0" rtl="0" algn="l">
              <a:lnSpc>
                <a:spcPct val="115000"/>
              </a:lnSpc>
              <a:spcBef>
                <a:spcPts val="1400"/>
              </a:spcBef>
              <a:spcAft>
                <a:spcPts val="0"/>
              </a:spcAft>
              <a:buClr>
                <a:srgbClr val="000000"/>
              </a:buClr>
              <a:buSzPts val="1400"/>
              <a:buFont typeface="Arial"/>
              <a:buNone/>
            </a:pPr>
            <a:r>
              <a:rPr b="0" i="0" lang="es-CO" sz="1400" u="none" cap="none" strike="noStrike">
                <a:solidFill>
                  <a:schemeClr val="dk1"/>
                </a:solidFill>
                <a:latin typeface="Arial"/>
                <a:ea typeface="Arial"/>
                <a:cs typeface="Arial"/>
                <a:sym typeface="Arial"/>
              </a:rPr>
              <a:t> 6. ¿</a:t>
            </a:r>
            <a:r>
              <a:rPr lang="es-CO">
                <a:solidFill>
                  <a:schemeClr val="dk1"/>
                </a:solidFill>
              </a:rPr>
              <a:t>Cómo</a:t>
            </a:r>
            <a:r>
              <a:rPr b="0" i="0" lang="es-CO" sz="1400" u="none" cap="none" strike="noStrike">
                <a:solidFill>
                  <a:schemeClr val="dk1"/>
                </a:solidFill>
                <a:latin typeface="Arial"/>
                <a:ea typeface="Arial"/>
                <a:cs typeface="Arial"/>
                <a:sym typeface="Arial"/>
              </a:rPr>
              <a:t> le gustaría que los clientes </a:t>
            </a:r>
            <a:r>
              <a:rPr lang="es-CO">
                <a:solidFill>
                  <a:schemeClr val="dk1"/>
                </a:solidFill>
              </a:rPr>
              <a:t>accediera</a:t>
            </a:r>
            <a:r>
              <a:rPr b="0" i="0" lang="es-CO" sz="1400" u="none" cap="none" strike="noStrike">
                <a:solidFill>
                  <a:schemeClr val="dk1"/>
                </a:solidFill>
                <a:latin typeface="Arial"/>
                <a:ea typeface="Arial"/>
                <a:cs typeface="Arial"/>
                <a:sym typeface="Arial"/>
              </a:rPr>
              <a:t> a la información de las garantías?</a:t>
            </a:r>
            <a:endParaRPr b="0" i="0" sz="1400" u="none" cap="none" strike="noStrike">
              <a:solidFill>
                <a:schemeClr val="dk1"/>
              </a:solidFill>
              <a:latin typeface="Arial"/>
              <a:ea typeface="Arial"/>
              <a:cs typeface="Arial"/>
              <a:sym typeface="Arial"/>
            </a:endParaRPr>
          </a:p>
          <a:p>
            <a:pPr indent="0" lvl="0" marL="0" marR="0" rtl="0" algn="l">
              <a:lnSpc>
                <a:spcPct val="115000"/>
              </a:lnSpc>
              <a:spcBef>
                <a:spcPts val="1400"/>
              </a:spcBef>
              <a:spcAft>
                <a:spcPts val="0"/>
              </a:spcAft>
              <a:buClr>
                <a:srgbClr val="000000"/>
              </a:buClr>
              <a:buSzPts val="1400"/>
              <a:buFont typeface="Arial"/>
              <a:buNone/>
            </a:pPr>
            <a:r>
              <a:rPr b="0" i="0" lang="es-CO" sz="1400" u="none" cap="none" strike="noStrike">
                <a:solidFill>
                  <a:schemeClr val="dk1"/>
                </a:solidFill>
                <a:latin typeface="Arial"/>
                <a:ea typeface="Arial"/>
                <a:cs typeface="Arial"/>
                <a:sym typeface="Arial"/>
              </a:rPr>
              <a:t>Quisiéramos que les </a:t>
            </a:r>
            <a:r>
              <a:rPr lang="es-CO">
                <a:solidFill>
                  <a:schemeClr val="dk1"/>
                </a:solidFill>
              </a:rPr>
              <a:t>llegará</a:t>
            </a:r>
            <a:r>
              <a:rPr b="0" i="0" lang="es-CO" sz="1400" u="none" cap="none" strike="noStrike">
                <a:solidFill>
                  <a:schemeClr val="dk1"/>
                </a:solidFill>
                <a:latin typeface="Arial"/>
                <a:ea typeface="Arial"/>
                <a:cs typeface="Arial"/>
                <a:sym typeface="Arial"/>
              </a:rPr>
              <a:t> una nota, mensaje o correo en donde el cliente sepa </a:t>
            </a:r>
            <a:r>
              <a:rPr lang="es-CO">
                <a:solidFill>
                  <a:schemeClr val="dk1"/>
                </a:solidFill>
              </a:rPr>
              <a:t>cómo</a:t>
            </a:r>
            <a:r>
              <a:rPr b="0" i="0" lang="es-CO" sz="1400" u="none" cap="none" strike="noStrike">
                <a:solidFill>
                  <a:schemeClr val="dk1"/>
                </a:solidFill>
                <a:latin typeface="Arial"/>
                <a:ea typeface="Arial"/>
                <a:cs typeface="Arial"/>
                <a:sym typeface="Arial"/>
              </a:rPr>
              <a:t> manejamos la garantía y como puede hacer para cuidar de esta, ya que por motivo de negligencia este puede perder la garantía</a:t>
            </a:r>
            <a:endParaRPr b="0" i="0" sz="1400" u="none" cap="none" strike="noStrike">
              <a:solidFill>
                <a:schemeClr val="dk1"/>
              </a:solidFill>
              <a:latin typeface="Arial"/>
              <a:ea typeface="Arial"/>
              <a:cs typeface="Arial"/>
              <a:sym typeface="Arial"/>
            </a:endParaRPr>
          </a:p>
          <a:p>
            <a:pPr indent="0" lvl="0" marL="0" marR="0" rtl="0" algn="l">
              <a:lnSpc>
                <a:spcPct val="115000"/>
              </a:lnSpc>
              <a:spcBef>
                <a:spcPts val="1400"/>
              </a:spcBef>
              <a:spcAft>
                <a:spcPts val="120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g13f01941552_2_22"/>
          <p:cNvSpPr txBox="1"/>
          <p:nvPr/>
        </p:nvSpPr>
        <p:spPr>
          <a:xfrm>
            <a:off x="428040" y="252925"/>
            <a:ext cx="7667700" cy="646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b="0" i="0" lang="es-CO" sz="3600" u="none" cap="none" strike="noStrike">
                <a:solidFill>
                  <a:schemeClr val="lt1"/>
                </a:solidFill>
                <a:latin typeface="Calibri"/>
                <a:ea typeface="Calibri"/>
                <a:cs typeface="Calibri"/>
                <a:sym typeface="Calibri"/>
              </a:rPr>
              <a:t>Técnicas de E-licitación</a:t>
            </a:r>
            <a:endParaRPr b="0" i="0" sz="3600" u="none" cap="none" strike="noStrike">
              <a:solidFill>
                <a:schemeClr val="lt1"/>
              </a:solidFill>
              <a:latin typeface="Calibri"/>
              <a:ea typeface="Calibri"/>
              <a:cs typeface="Calibri"/>
              <a:sym typeface="Calibri"/>
            </a:endParaRPr>
          </a:p>
        </p:txBody>
      </p:sp>
      <p:sp>
        <p:nvSpPr>
          <p:cNvPr id="135" name="Google Shape;135;g13f01941552_2_22"/>
          <p:cNvSpPr txBox="1"/>
          <p:nvPr/>
        </p:nvSpPr>
        <p:spPr>
          <a:xfrm>
            <a:off x="0" y="1054425"/>
            <a:ext cx="9144000" cy="41355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1400"/>
              </a:spcBef>
              <a:spcAft>
                <a:spcPts val="0"/>
              </a:spcAft>
              <a:buClr>
                <a:srgbClr val="000000"/>
              </a:buClr>
              <a:buSzPts val="1400"/>
              <a:buFont typeface="Arial"/>
              <a:buNone/>
            </a:pPr>
            <a:r>
              <a:rPr b="0" i="0" lang="es-CO" sz="1400" u="none" cap="none" strike="noStrike">
                <a:solidFill>
                  <a:schemeClr val="dk1"/>
                </a:solidFill>
                <a:latin typeface="Arial"/>
                <a:ea typeface="Arial"/>
                <a:cs typeface="Arial"/>
                <a:sym typeface="Arial"/>
              </a:rPr>
              <a:t>7. ¿Cuáles son los servicios que ofrece y cómo le gustaría fueran clasificados en un sistema de información propuesto?</a:t>
            </a:r>
            <a:endParaRPr b="0" i="0" sz="1400" u="none" cap="none" strike="noStrike">
              <a:solidFill>
                <a:schemeClr val="dk1"/>
              </a:solidFill>
              <a:latin typeface="Arial"/>
              <a:ea typeface="Arial"/>
              <a:cs typeface="Arial"/>
              <a:sym typeface="Arial"/>
            </a:endParaRPr>
          </a:p>
          <a:p>
            <a:pPr indent="0" lvl="0" marL="0" marR="0" rtl="0" algn="l">
              <a:lnSpc>
                <a:spcPct val="115000"/>
              </a:lnSpc>
              <a:spcBef>
                <a:spcPts val="1400"/>
              </a:spcBef>
              <a:spcAft>
                <a:spcPts val="0"/>
              </a:spcAft>
              <a:buClr>
                <a:srgbClr val="000000"/>
              </a:buClr>
              <a:buSzPts val="1400"/>
              <a:buFont typeface="Arial"/>
              <a:buNone/>
            </a:pPr>
            <a:r>
              <a:rPr b="0" i="0" lang="es-CO" sz="1400" u="none" cap="none" strike="noStrike">
                <a:solidFill>
                  <a:schemeClr val="dk1"/>
                </a:solidFill>
                <a:latin typeface="Arial"/>
                <a:ea typeface="Arial"/>
                <a:cs typeface="Arial"/>
                <a:sym typeface="Arial"/>
              </a:rPr>
              <a:t>Rectificación de rines, alineación de luces, lubricación, balanceo, montaje y alineación. Quisiéramos que estos estuvieran divididos para que, por facilidad para el cliente, pueda elegir los servicios que necesita.</a:t>
            </a:r>
            <a:endParaRPr b="0" i="0" sz="1400" u="none" cap="none" strike="noStrike">
              <a:solidFill>
                <a:schemeClr val="dk1"/>
              </a:solidFill>
              <a:latin typeface="Arial"/>
              <a:ea typeface="Arial"/>
              <a:cs typeface="Arial"/>
              <a:sym typeface="Arial"/>
            </a:endParaRPr>
          </a:p>
          <a:p>
            <a:pPr indent="0" lvl="0" marL="0" marR="0" rtl="0" algn="l">
              <a:lnSpc>
                <a:spcPct val="115000"/>
              </a:lnSpc>
              <a:spcBef>
                <a:spcPts val="1400"/>
              </a:spcBef>
              <a:spcAft>
                <a:spcPts val="0"/>
              </a:spcAft>
              <a:buClr>
                <a:srgbClr val="000000"/>
              </a:buClr>
              <a:buSzPts val="1400"/>
              <a:buFont typeface="Arial"/>
              <a:buNone/>
            </a:pPr>
            <a:r>
              <a:rPr b="0" i="0" lang="es-CO" sz="1400" u="none" cap="none" strike="noStrike">
                <a:solidFill>
                  <a:schemeClr val="dk1"/>
                </a:solidFill>
                <a:latin typeface="Arial"/>
                <a:ea typeface="Arial"/>
                <a:cs typeface="Arial"/>
                <a:sym typeface="Arial"/>
              </a:rPr>
              <a:t>8. ¿Cómo es el proceso que se realiza para registrar las ventas y a través de qué medios de pago se hace?</a:t>
            </a:r>
            <a:endParaRPr b="0" i="0" sz="1400" u="none" cap="none" strike="noStrike">
              <a:solidFill>
                <a:schemeClr val="dk1"/>
              </a:solidFill>
              <a:latin typeface="Arial"/>
              <a:ea typeface="Arial"/>
              <a:cs typeface="Arial"/>
              <a:sym typeface="Arial"/>
            </a:endParaRPr>
          </a:p>
          <a:p>
            <a:pPr indent="0" lvl="0" marL="0" marR="0" rtl="0" algn="l">
              <a:lnSpc>
                <a:spcPct val="115000"/>
              </a:lnSpc>
              <a:spcBef>
                <a:spcPts val="1400"/>
              </a:spcBef>
              <a:spcAft>
                <a:spcPts val="0"/>
              </a:spcAft>
              <a:buClr>
                <a:srgbClr val="000000"/>
              </a:buClr>
              <a:buSzPts val="1400"/>
              <a:buFont typeface="Arial"/>
              <a:buNone/>
            </a:pPr>
            <a:r>
              <a:rPr b="0" i="0" lang="es-CO" sz="1400" u="none" cap="none" strike="noStrike">
                <a:solidFill>
                  <a:schemeClr val="dk1"/>
                </a:solidFill>
                <a:latin typeface="Arial"/>
                <a:ea typeface="Arial"/>
                <a:cs typeface="Arial"/>
                <a:sym typeface="Arial"/>
              </a:rPr>
              <a:t>Tenemos diferentes medios de pago, recibimos tarjetas, Nequi, daviplata y en efectivo, pero no llevamos un control exacto de esto, solo guardamos las facturas.</a:t>
            </a:r>
            <a:endParaRPr b="0" i="0" sz="1400" u="none" cap="none" strike="noStrike">
              <a:solidFill>
                <a:schemeClr val="dk1"/>
              </a:solidFill>
              <a:latin typeface="Arial"/>
              <a:ea typeface="Arial"/>
              <a:cs typeface="Arial"/>
              <a:sym typeface="Arial"/>
            </a:endParaRPr>
          </a:p>
          <a:p>
            <a:pPr indent="0" lvl="0" marL="0" marR="0" rtl="0" algn="l">
              <a:lnSpc>
                <a:spcPct val="115000"/>
              </a:lnSpc>
              <a:spcBef>
                <a:spcPts val="1400"/>
              </a:spcBef>
              <a:spcAft>
                <a:spcPts val="0"/>
              </a:spcAft>
              <a:buClr>
                <a:srgbClr val="000000"/>
              </a:buClr>
              <a:buSzPts val="1400"/>
              <a:buFont typeface="Arial"/>
              <a:buNone/>
            </a:pPr>
            <a:r>
              <a:rPr b="0" i="0" lang="es-CO" sz="1400" u="none" cap="none" strike="noStrike">
                <a:solidFill>
                  <a:schemeClr val="dk1"/>
                </a:solidFill>
                <a:latin typeface="Arial"/>
                <a:ea typeface="Arial"/>
                <a:cs typeface="Arial"/>
                <a:sym typeface="Arial"/>
              </a:rPr>
              <a:t>9. ¿Cómo es el proceso actual para comunicarse con los proveedores y adquirir nuevos productos?</a:t>
            </a:r>
            <a:endParaRPr b="0" i="0" sz="1400" u="none" cap="none" strike="noStrike">
              <a:solidFill>
                <a:schemeClr val="dk1"/>
              </a:solidFill>
              <a:latin typeface="Arial"/>
              <a:ea typeface="Arial"/>
              <a:cs typeface="Arial"/>
              <a:sym typeface="Arial"/>
            </a:endParaRPr>
          </a:p>
          <a:p>
            <a:pPr indent="0" lvl="0" marL="0" marR="0" rtl="0" algn="l">
              <a:lnSpc>
                <a:spcPct val="115000"/>
              </a:lnSpc>
              <a:spcBef>
                <a:spcPts val="1400"/>
              </a:spcBef>
              <a:spcAft>
                <a:spcPts val="0"/>
              </a:spcAft>
              <a:buClr>
                <a:srgbClr val="000000"/>
              </a:buClr>
              <a:buSzPts val="1400"/>
              <a:buFont typeface="Arial"/>
              <a:buNone/>
            </a:pPr>
            <a:r>
              <a:rPr b="0" i="0" lang="es-CO" sz="1400" u="none" cap="none" strike="noStrike">
                <a:solidFill>
                  <a:schemeClr val="dk1"/>
                </a:solidFill>
                <a:latin typeface="Arial"/>
                <a:ea typeface="Arial"/>
                <a:cs typeface="Arial"/>
                <a:sym typeface="Arial"/>
              </a:rPr>
              <a:t>Para comunicarnos con ellos lo hacemos mediante WhatsApp y por teléfono.</a:t>
            </a:r>
            <a:endParaRPr b="0" i="0" sz="1400" u="none" cap="none" strike="noStrike">
              <a:solidFill>
                <a:schemeClr val="dk1"/>
              </a:solidFill>
              <a:latin typeface="Arial"/>
              <a:ea typeface="Arial"/>
              <a:cs typeface="Arial"/>
              <a:sym typeface="Arial"/>
            </a:endParaRPr>
          </a:p>
          <a:p>
            <a:pPr indent="0" lvl="0" marL="0" marR="0" rtl="0" algn="l">
              <a:lnSpc>
                <a:spcPct val="115000"/>
              </a:lnSpc>
              <a:spcBef>
                <a:spcPts val="1400"/>
              </a:spcBef>
              <a:spcAft>
                <a:spcPts val="0"/>
              </a:spcAft>
              <a:buClr>
                <a:srgbClr val="000000"/>
              </a:buClr>
              <a:buSzPts val="1400"/>
              <a:buFont typeface="Arial"/>
              <a:buNone/>
            </a:pPr>
            <a:r>
              <a:rPr b="0" i="0" lang="es-CO" sz="1400" u="none" cap="none" strike="noStrike">
                <a:solidFill>
                  <a:schemeClr val="dk1"/>
                </a:solidFill>
                <a:latin typeface="Arial"/>
                <a:ea typeface="Arial"/>
                <a:cs typeface="Arial"/>
                <a:sym typeface="Arial"/>
              </a:rPr>
              <a:t>10. ¿de qué manera actualmente ustedes están gestionando el flujo de clientes?</a:t>
            </a:r>
            <a:endParaRPr b="0" i="0" sz="1400" u="none" cap="none" strike="noStrike">
              <a:solidFill>
                <a:schemeClr val="dk1"/>
              </a:solidFill>
              <a:latin typeface="Arial"/>
              <a:ea typeface="Arial"/>
              <a:cs typeface="Arial"/>
              <a:sym typeface="Arial"/>
            </a:endParaRPr>
          </a:p>
          <a:p>
            <a:pPr indent="0" lvl="0" marL="0" marR="0" rtl="0" algn="l">
              <a:lnSpc>
                <a:spcPct val="115000"/>
              </a:lnSpc>
              <a:spcBef>
                <a:spcPts val="1400"/>
              </a:spcBef>
              <a:spcAft>
                <a:spcPts val="1200"/>
              </a:spcAft>
              <a:buClr>
                <a:srgbClr val="000000"/>
              </a:buClr>
              <a:buSzPts val="1400"/>
              <a:buFont typeface="Arial"/>
              <a:buNone/>
            </a:pPr>
            <a:r>
              <a:rPr b="0" i="0" lang="es-CO" sz="1400" u="none" cap="none" strike="noStrike">
                <a:solidFill>
                  <a:schemeClr val="dk1"/>
                </a:solidFill>
                <a:latin typeface="Arial"/>
                <a:ea typeface="Arial"/>
                <a:cs typeface="Arial"/>
                <a:sym typeface="Arial"/>
              </a:rPr>
              <a:t>No lo hacemos, actualmente no manejamos un flujo de clientes, así que no lo sabemos con seguridad.</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g13f01941552_2_29"/>
          <p:cNvSpPr txBox="1"/>
          <p:nvPr/>
        </p:nvSpPr>
        <p:spPr>
          <a:xfrm>
            <a:off x="428040" y="252925"/>
            <a:ext cx="7667700" cy="646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b="0" i="0" lang="es-CO" sz="3600" u="none" cap="none" strike="noStrike">
                <a:solidFill>
                  <a:schemeClr val="lt1"/>
                </a:solidFill>
                <a:latin typeface="Calibri"/>
                <a:ea typeface="Calibri"/>
                <a:cs typeface="Calibri"/>
                <a:sym typeface="Calibri"/>
              </a:rPr>
              <a:t>Técnicas de E-licitación</a:t>
            </a:r>
            <a:endParaRPr b="0" i="0" sz="3600" u="none" cap="none" strike="noStrike">
              <a:solidFill>
                <a:schemeClr val="lt1"/>
              </a:solidFill>
              <a:latin typeface="Calibri"/>
              <a:ea typeface="Calibri"/>
              <a:cs typeface="Calibri"/>
              <a:sym typeface="Calibri"/>
            </a:endParaRPr>
          </a:p>
        </p:txBody>
      </p:sp>
      <p:pic>
        <p:nvPicPr>
          <p:cNvPr id="141" name="Google Shape;141;g13f01941552_2_29"/>
          <p:cNvPicPr preferRelativeResize="0"/>
          <p:nvPr/>
        </p:nvPicPr>
        <p:blipFill rotWithShape="1">
          <a:blip r:embed="rId3">
            <a:alphaModFix/>
          </a:blip>
          <a:srcRect b="0" l="0" r="0" t="0"/>
          <a:stretch/>
        </p:blipFill>
        <p:spPr>
          <a:xfrm>
            <a:off x="0" y="1077550"/>
            <a:ext cx="4571999" cy="4065951"/>
          </a:xfrm>
          <a:prstGeom prst="rect">
            <a:avLst/>
          </a:prstGeom>
          <a:noFill/>
          <a:ln>
            <a:noFill/>
          </a:ln>
        </p:spPr>
      </p:pic>
      <p:pic>
        <p:nvPicPr>
          <p:cNvPr id="142" name="Google Shape;142;g13f01941552_2_29"/>
          <p:cNvPicPr preferRelativeResize="0"/>
          <p:nvPr/>
        </p:nvPicPr>
        <p:blipFill rotWithShape="1">
          <a:blip r:embed="rId4">
            <a:alphaModFix/>
          </a:blip>
          <a:srcRect b="0" l="0" r="0" t="0"/>
          <a:stretch/>
        </p:blipFill>
        <p:spPr>
          <a:xfrm>
            <a:off x="4572000" y="1077550"/>
            <a:ext cx="4572000" cy="40659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g13f01941552_2_36"/>
          <p:cNvSpPr txBox="1"/>
          <p:nvPr/>
        </p:nvSpPr>
        <p:spPr>
          <a:xfrm>
            <a:off x="428040" y="252925"/>
            <a:ext cx="7667700" cy="646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b="0" i="0" lang="es-CO" sz="3600" u="none" cap="none" strike="noStrike">
                <a:solidFill>
                  <a:schemeClr val="lt1"/>
                </a:solidFill>
                <a:latin typeface="Calibri"/>
                <a:ea typeface="Calibri"/>
                <a:cs typeface="Calibri"/>
                <a:sym typeface="Calibri"/>
              </a:rPr>
              <a:t>Técnicas de E-licitación</a:t>
            </a:r>
            <a:endParaRPr b="0" i="0" sz="3600" u="none" cap="none" strike="noStrike">
              <a:solidFill>
                <a:schemeClr val="lt1"/>
              </a:solidFill>
              <a:latin typeface="Calibri"/>
              <a:ea typeface="Calibri"/>
              <a:cs typeface="Calibri"/>
              <a:sym typeface="Calibri"/>
            </a:endParaRPr>
          </a:p>
        </p:txBody>
      </p:sp>
      <p:pic>
        <p:nvPicPr>
          <p:cNvPr id="148" name="Google Shape;148;g13f01941552_2_36"/>
          <p:cNvPicPr preferRelativeResize="0"/>
          <p:nvPr/>
        </p:nvPicPr>
        <p:blipFill rotWithShape="1">
          <a:blip r:embed="rId3">
            <a:alphaModFix/>
          </a:blip>
          <a:srcRect b="0" l="0" r="0" t="0"/>
          <a:stretch/>
        </p:blipFill>
        <p:spPr>
          <a:xfrm>
            <a:off x="0" y="1077550"/>
            <a:ext cx="4924180" cy="4065950"/>
          </a:xfrm>
          <a:prstGeom prst="rect">
            <a:avLst/>
          </a:prstGeom>
          <a:noFill/>
          <a:ln>
            <a:noFill/>
          </a:ln>
        </p:spPr>
      </p:pic>
      <p:pic>
        <p:nvPicPr>
          <p:cNvPr id="149" name="Google Shape;149;g13f01941552_2_36"/>
          <p:cNvPicPr preferRelativeResize="0"/>
          <p:nvPr/>
        </p:nvPicPr>
        <p:blipFill rotWithShape="1">
          <a:blip r:embed="rId4">
            <a:alphaModFix/>
          </a:blip>
          <a:srcRect b="0" l="0" r="10554" t="0"/>
          <a:stretch/>
        </p:blipFill>
        <p:spPr>
          <a:xfrm>
            <a:off x="4572000" y="1077550"/>
            <a:ext cx="4572000" cy="40659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g13f1f7b4d27_0_3"/>
          <p:cNvSpPr txBox="1"/>
          <p:nvPr/>
        </p:nvSpPr>
        <p:spPr>
          <a:xfrm>
            <a:off x="57025" y="171150"/>
            <a:ext cx="4818900" cy="615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800"/>
              <a:buFont typeface="Arial"/>
              <a:buNone/>
            </a:pPr>
            <a:r>
              <a:rPr b="0" i="0" lang="es-CO" sz="2800" u="none" cap="none" strike="noStrike">
                <a:solidFill>
                  <a:schemeClr val="lt1"/>
                </a:solidFill>
                <a:latin typeface="Arial"/>
                <a:ea typeface="Arial"/>
                <a:cs typeface="Arial"/>
                <a:sym typeface="Arial"/>
              </a:rPr>
              <a:t>Historias de usuario</a:t>
            </a:r>
            <a:endParaRPr b="0" i="0" sz="2400" u="none" cap="none" strike="noStrike">
              <a:solidFill>
                <a:schemeClr val="lt1"/>
              </a:solidFill>
              <a:latin typeface="Arial"/>
              <a:ea typeface="Arial"/>
              <a:cs typeface="Arial"/>
              <a:sym typeface="Arial"/>
            </a:endParaRPr>
          </a:p>
        </p:txBody>
      </p:sp>
      <p:pic>
        <p:nvPicPr>
          <p:cNvPr id="155" name="Google Shape;155;g13f1f7b4d27_0_3"/>
          <p:cNvPicPr preferRelativeResize="0"/>
          <p:nvPr/>
        </p:nvPicPr>
        <p:blipFill rotWithShape="1">
          <a:blip r:embed="rId3">
            <a:alphaModFix/>
          </a:blip>
          <a:srcRect b="0" l="0" r="0" t="0"/>
          <a:stretch/>
        </p:blipFill>
        <p:spPr>
          <a:xfrm>
            <a:off x="0" y="1148300"/>
            <a:ext cx="9086923" cy="352185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g13f1f7b4d27_0_10"/>
          <p:cNvSpPr txBox="1"/>
          <p:nvPr/>
        </p:nvSpPr>
        <p:spPr>
          <a:xfrm>
            <a:off x="0" y="0"/>
            <a:ext cx="4886700" cy="615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800"/>
              <a:buFont typeface="Arial"/>
              <a:buNone/>
            </a:pPr>
            <a:r>
              <a:rPr b="0" i="0" lang="es-CO" sz="2800" u="none" cap="none" strike="noStrike">
                <a:solidFill>
                  <a:schemeClr val="lt1"/>
                </a:solidFill>
                <a:latin typeface="Arial"/>
                <a:ea typeface="Arial"/>
                <a:cs typeface="Arial"/>
                <a:sym typeface="Arial"/>
              </a:rPr>
              <a:t>Historias de usuario</a:t>
            </a:r>
            <a:endParaRPr b="0" i="0" sz="1400" u="none" cap="none" strike="noStrike">
              <a:solidFill>
                <a:srgbClr val="000000"/>
              </a:solidFill>
              <a:latin typeface="Arial"/>
              <a:ea typeface="Arial"/>
              <a:cs typeface="Arial"/>
              <a:sym typeface="Arial"/>
            </a:endParaRPr>
          </a:p>
        </p:txBody>
      </p:sp>
      <p:pic>
        <p:nvPicPr>
          <p:cNvPr id="161" name="Google Shape;161;g13f1f7b4d27_0_10"/>
          <p:cNvPicPr preferRelativeResize="0"/>
          <p:nvPr/>
        </p:nvPicPr>
        <p:blipFill rotWithShape="1">
          <a:blip r:embed="rId3">
            <a:alphaModFix/>
          </a:blip>
          <a:srcRect b="0" l="0" r="0" t="0"/>
          <a:stretch/>
        </p:blipFill>
        <p:spPr>
          <a:xfrm>
            <a:off x="0" y="1119775"/>
            <a:ext cx="9144002" cy="372692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pic>
        <p:nvPicPr>
          <p:cNvPr id="166" name="Google Shape;166;g13f1f7b4d27_0_16"/>
          <p:cNvPicPr preferRelativeResize="0"/>
          <p:nvPr/>
        </p:nvPicPr>
        <p:blipFill rotWithShape="1">
          <a:blip r:embed="rId3">
            <a:alphaModFix/>
          </a:blip>
          <a:srcRect b="0" l="0" r="0" t="0"/>
          <a:stretch/>
        </p:blipFill>
        <p:spPr>
          <a:xfrm>
            <a:off x="0" y="1204215"/>
            <a:ext cx="9143999" cy="3527736"/>
          </a:xfrm>
          <a:prstGeom prst="rect">
            <a:avLst/>
          </a:prstGeom>
          <a:noFill/>
          <a:ln>
            <a:noFill/>
          </a:ln>
        </p:spPr>
      </p:pic>
      <p:sp>
        <p:nvSpPr>
          <p:cNvPr id="167" name="Google Shape;167;g13f1f7b4d27_0_16"/>
          <p:cNvSpPr txBox="1"/>
          <p:nvPr/>
        </p:nvSpPr>
        <p:spPr>
          <a:xfrm>
            <a:off x="0" y="0"/>
            <a:ext cx="5105400" cy="615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800"/>
              <a:buFont typeface="Arial"/>
              <a:buNone/>
            </a:pPr>
            <a:r>
              <a:rPr b="0" i="0" lang="es-CO" sz="2800" u="none" cap="none" strike="noStrike">
                <a:solidFill>
                  <a:schemeClr val="lt1"/>
                </a:solidFill>
                <a:latin typeface="Arial"/>
                <a:ea typeface="Arial"/>
                <a:cs typeface="Arial"/>
                <a:sym typeface="Arial"/>
              </a:rPr>
              <a:t>Historias de usuario</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2"/>
          <p:cNvSpPr txBox="1"/>
          <p:nvPr/>
        </p:nvSpPr>
        <p:spPr>
          <a:xfrm>
            <a:off x="1156275" y="1638552"/>
            <a:ext cx="6607276" cy="92333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5400"/>
              <a:buFont typeface="Arial"/>
              <a:buNone/>
            </a:pPr>
            <a:r>
              <a:rPr b="1" i="0" lang="es-CO" sz="5400" u="none" cap="none" strike="noStrike">
                <a:solidFill>
                  <a:srgbClr val="3F3F3F"/>
                </a:solidFill>
                <a:latin typeface="Calibri"/>
                <a:ea typeface="Calibri"/>
                <a:cs typeface="Calibri"/>
                <a:sym typeface="Calibri"/>
              </a:rPr>
              <a:t>Presentación:</a:t>
            </a:r>
            <a:endParaRPr b="0" i="0" sz="1400" u="none" cap="none" strike="noStrike">
              <a:solidFill>
                <a:srgbClr val="000000"/>
              </a:solidFill>
              <a:latin typeface="Arial"/>
              <a:ea typeface="Arial"/>
              <a:cs typeface="Arial"/>
              <a:sym typeface="Arial"/>
            </a:endParaRPr>
          </a:p>
        </p:txBody>
      </p:sp>
      <p:sp>
        <p:nvSpPr>
          <p:cNvPr id="62" name="Google Shape;62;p2"/>
          <p:cNvSpPr/>
          <p:nvPr/>
        </p:nvSpPr>
        <p:spPr>
          <a:xfrm>
            <a:off x="3580355" y="2539984"/>
            <a:ext cx="718487" cy="45719"/>
          </a:xfrm>
          <a:prstGeom prst="rect">
            <a:avLst/>
          </a:prstGeom>
          <a:solidFill>
            <a:srgbClr val="FF66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pic>
        <p:nvPicPr>
          <p:cNvPr id="172" name="Google Shape;172;g13f1f7b4d27_0_20"/>
          <p:cNvPicPr preferRelativeResize="0"/>
          <p:nvPr/>
        </p:nvPicPr>
        <p:blipFill rotWithShape="1">
          <a:blip r:embed="rId3">
            <a:alphaModFix/>
          </a:blip>
          <a:srcRect b="0" l="0" r="0" t="0"/>
          <a:stretch/>
        </p:blipFill>
        <p:spPr>
          <a:xfrm>
            <a:off x="0" y="1122150"/>
            <a:ext cx="9143998" cy="3671664"/>
          </a:xfrm>
          <a:prstGeom prst="rect">
            <a:avLst/>
          </a:prstGeom>
          <a:noFill/>
          <a:ln>
            <a:noFill/>
          </a:ln>
        </p:spPr>
      </p:pic>
      <p:sp>
        <p:nvSpPr>
          <p:cNvPr id="173" name="Google Shape;173;g13f1f7b4d27_0_20"/>
          <p:cNvSpPr txBox="1"/>
          <p:nvPr/>
        </p:nvSpPr>
        <p:spPr>
          <a:xfrm>
            <a:off x="0" y="0"/>
            <a:ext cx="5210100" cy="615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800"/>
              <a:buFont typeface="Arial"/>
              <a:buNone/>
            </a:pPr>
            <a:r>
              <a:rPr b="0" i="0" lang="es-CO" sz="2800" u="none" cap="none" strike="noStrike">
                <a:solidFill>
                  <a:schemeClr val="lt1"/>
                </a:solidFill>
                <a:latin typeface="Arial"/>
                <a:ea typeface="Arial"/>
                <a:cs typeface="Arial"/>
                <a:sym typeface="Arial"/>
              </a:rPr>
              <a:t>Historias de usuario</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pic>
        <p:nvPicPr>
          <p:cNvPr id="178" name="Google Shape;178;g13f1f7b4d27_0_28"/>
          <p:cNvPicPr preferRelativeResize="0"/>
          <p:nvPr/>
        </p:nvPicPr>
        <p:blipFill rotWithShape="1">
          <a:blip r:embed="rId3">
            <a:alphaModFix/>
          </a:blip>
          <a:srcRect b="0" l="0" r="0" t="0"/>
          <a:stretch/>
        </p:blipFill>
        <p:spPr>
          <a:xfrm>
            <a:off x="0" y="1397600"/>
            <a:ext cx="9193975" cy="2717875"/>
          </a:xfrm>
          <a:prstGeom prst="rect">
            <a:avLst/>
          </a:prstGeom>
          <a:noFill/>
          <a:ln>
            <a:noFill/>
          </a:ln>
        </p:spPr>
      </p:pic>
      <p:sp>
        <p:nvSpPr>
          <p:cNvPr id="179" name="Google Shape;179;g13f1f7b4d27_0_28"/>
          <p:cNvSpPr txBox="1"/>
          <p:nvPr/>
        </p:nvSpPr>
        <p:spPr>
          <a:xfrm>
            <a:off x="152400" y="152400"/>
            <a:ext cx="6093900" cy="615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800"/>
              <a:buFont typeface="Arial"/>
              <a:buNone/>
            </a:pPr>
            <a:r>
              <a:rPr b="0" i="0" lang="es-CO" sz="2800" u="none" cap="none" strike="noStrike">
                <a:solidFill>
                  <a:schemeClr val="lt1"/>
                </a:solidFill>
                <a:latin typeface="Arial"/>
                <a:ea typeface="Arial"/>
                <a:cs typeface="Arial"/>
                <a:sym typeface="Arial"/>
              </a:rPr>
              <a:t>Historias de usuario</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13"/>
          <p:cNvSpPr txBox="1"/>
          <p:nvPr/>
        </p:nvSpPr>
        <p:spPr>
          <a:xfrm>
            <a:off x="428017" y="252918"/>
            <a:ext cx="4447756"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b="0" i="0" lang="es-CO" sz="3600" u="none" cap="none" strike="noStrike">
                <a:solidFill>
                  <a:schemeClr val="lt1"/>
                </a:solidFill>
                <a:latin typeface="Calibri"/>
                <a:ea typeface="Calibri"/>
                <a:cs typeface="Calibri"/>
                <a:sym typeface="Calibri"/>
              </a:rPr>
              <a:t>Diagrama de procesos:</a:t>
            </a:r>
            <a:endParaRPr b="0" i="0" sz="3600" u="none" cap="none" strike="noStrike">
              <a:solidFill>
                <a:schemeClr val="lt1"/>
              </a:solidFill>
              <a:latin typeface="Calibri"/>
              <a:ea typeface="Calibri"/>
              <a:cs typeface="Calibri"/>
              <a:sym typeface="Calibri"/>
            </a:endParaRPr>
          </a:p>
        </p:txBody>
      </p:sp>
      <p:pic>
        <p:nvPicPr>
          <p:cNvPr id="185" name="Google Shape;185;p13"/>
          <p:cNvPicPr preferRelativeResize="0"/>
          <p:nvPr/>
        </p:nvPicPr>
        <p:blipFill rotWithShape="1">
          <a:blip r:embed="rId3">
            <a:alphaModFix/>
          </a:blip>
          <a:srcRect b="0" l="0" r="0" t="0"/>
          <a:stretch/>
        </p:blipFill>
        <p:spPr>
          <a:xfrm>
            <a:off x="0" y="1063390"/>
            <a:ext cx="9144003" cy="4643436"/>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g13f01941552_0_0"/>
          <p:cNvSpPr txBox="1"/>
          <p:nvPr/>
        </p:nvSpPr>
        <p:spPr>
          <a:xfrm>
            <a:off x="0" y="0"/>
            <a:ext cx="6798600" cy="738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600"/>
              <a:buFont typeface="Arial"/>
              <a:buNone/>
            </a:pPr>
            <a:r>
              <a:rPr b="0" i="0" lang="es-CO" sz="3600" u="none" cap="none" strike="noStrike">
                <a:solidFill>
                  <a:schemeClr val="lt1"/>
                </a:solidFill>
                <a:latin typeface="Calibri"/>
                <a:ea typeface="Calibri"/>
                <a:cs typeface="Calibri"/>
                <a:sym typeface="Calibri"/>
              </a:rPr>
              <a:t>Casos de uso de alto nivel:</a:t>
            </a:r>
            <a:endParaRPr b="0" i="0" sz="1400" u="none" cap="none" strike="noStrike">
              <a:solidFill>
                <a:srgbClr val="000000"/>
              </a:solidFill>
              <a:latin typeface="Arial"/>
              <a:ea typeface="Arial"/>
              <a:cs typeface="Arial"/>
              <a:sym typeface="Arial"/>
            </a:endParaRPr>
          </a:p>
        </p:txBody>
      </p:sp>
      <p:pic>
        <p:nvPicPr>
          <p:cNvPr id="191" name="Google Shape;191;g13f01941552_0_0"/>
          <p:cNvPicPr preferRelativeResize="0"/>
          <p:nvPr/>
        </p:nvPicPr>
        <p:blipFill rotWithShape="1">
          <a:blip r:embed="rId3">
            <a:alphaModFix/>
          </a:blip>
          <a:srcRect b="49804" l="0" r="0" t="0"/>
          <a:stretch/>
        </p:blipFill>
        <p:spPr>
          <a:xfrm>
            <a:off x="0" y="921675"/>
            <a:ext cx="9143999" cy="4221827"/>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g1409ef9dc54_4_3"/>
          <p:cNvSpPr txBox="1"/>
          <p:nvPr/>
        </p:nvSpPr>
        <p:spPr>
          <a:xfrm>
            <a:off x="0" y="0"/>
            <a:ext cx="6798600" cy="738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600"/>
              <a:buFont typeface="Arial"/>
              <a:buNone/>
            </a:pPr>
            <a:r>
              <a:rPr b="0" i="0" lang="es-CO" sz="3600" u="none" cap="none" strike="noStrike">
                <a:solidFill>
                  <a:schemeClr val="lt1"/>
                </a:solidFill>
                <a:latin typeface="Calibri"/>
                <a:ea typeface="Calibri"/>
                <a:cs typeface="Calibri"/>
                <a:sym typeface="Calibri"/>
              </a:rPr>
              <a:t>Casos de uso de alto nivel:</a:t>
            </a:r>
            <a:endParaRPr b="0" i="0" sz="1400" u="none" cap="none" strike="noStrike">
              <a:solidFill>
                <a:srgbClr val="000000"/>
              </a:solidFill>
              <a:latin typeface="Arial"/>
              <a:ea typeface="Arial"/>
              <a:cs typeface="Arial"/>
              <a:sym typeface="Arial"/>
            </a:endParaRPr>
          </a:p>
        </p:txBody>
      </p:sp>
      <p:pic>
        <p:nvPicPr>
          <p:cNvPr id="197" name="Google Shape;197;g1409ef9dc54_4_3"/>
          <p:cNvPicPr preferRelativeResize="0"/>
          <p:nvPr/>
        </p:nvPicPr>
        <p:blipFill rotWithShape="1">
          <a:blip r:embed="rId3">
            <a:alphaModFix/>
          </a:blip>
          <a:srcRect b="-49559" l="0" r="0" t="49559"/>
          <a:stretch/>
        </p:blipFill>
        <p:spPr>
          <a:xfrm>
            <a:off x="0" y="921675"/>
            <a:ext cx="9143999" cy="8410849"/>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g13f01941552_8_27"/>
          <p:cNvSpPr txBox="1"/>
          <p:nvPr/>
        </p:nvSpPr>
        <p:spPr>
          <a:xfrm>
            <a:off x="0" y="0"/>
            <a:ext cx="6798600" cy="738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600"/>
              <a:buFont typeface="Arial"/>
              <a:buNone/>
            </a:pPr>
            <a:r>
              <a:rPr b="0" i="0" lang="es-CO" sz="3600" u="none" cap="none" strike="noStrike">
                <a:solidFill>
                  <a:schemeClr val="lt1"/>
                </a:solidFill>
                <a:latin typeface="Calibri"/>
                <a:ea typeface="Calibri"/>
                <a:cs typeface="Calibri"/>
                <a:sym typeface="Calibri"/>
              </a:rPr>
              <a:t>Casos de uso de alto nivel:</a:t>
            </a:r>
            <a:endParaRPr b="0" i="0" sz="1400" u="none" cap="none" strike="noStrike">
              <a:solidFill>
                <a:srgbClr val="000000"/>
              </a:solidFill>
              <a:latin typeface="Arial"/>
              <a:ea typeface="Arial"/>
              <a:cs typeface="Arial"/>
              <a:sym typeface="Arial"/>
            </a:endParaRPr>
          </a:p>
        </p:txBody>
      </p:sp>
      <p:pic>
        <p:nvPicPr>
          <p:cNvPr id="203" name="Google Shape;203;g13f01941552_8_27"/>
          <p:cNvPicPr preferRelativeResize="0"/>
          <p:nvPr/>
        </p:nvPicPr>
        <p:blipFill rotWithShape="1">
          <a:blip r:embed="rId3">
            <a:alphaModFix/>
          </a:blip>
          <a:srcRect b="39907" l="0" r="0" t="0"/>
          <a:stretch/>
        </p:blipFill>
        <p:spPr>
          <a:xfrm>
            <a:off x="0" y="1043700"/>
            <a:ext cx="9144000" cy="4099801"/>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g1409ef9dc54_4_8"/>
          <p:cNvSpPr txBox="1"/>
          <p:nvPr/>
        </p:nvSpPr>
        <p:spPr>
          <a:xfrm>
            <a:off x="0" y="0"/>
            <a:ext cx="6798600" cy="738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600"/>
              <a:buFont typeface="Arial"/>
              <a:buNone/>
            </a:pPr>
            <a:r>
              <a:rPr b="0" i="0" lang="es-CO" sz="3600" u="none" cap="none" strike="noStrike">
                <a:solidFill>
                  <a:schemeClr val="lt1"/>
                </a:solidFill>
                <a:latin typeface="Calibri"/>
                <a:ea typeface="Calibri"/>
                <a:cs typeface="Calibri"/>
                <a:sym typeface="Calibri"/>
              </a:rPr>
              <a:t>Casos de uso de alto nivel:</a:t>
            </a:r>
            <a:endParaRPr b="0" i="0" sz="1400" u="none" cap="none" strike="noStrike">
              <a:solidFill>
                <a:srgbClr val="000000"/>
              </a:solidFill>
              <a:latin typeface="Arial"/>
              <a:ea typeface="Arial"/>
              <a:cs typeface="Arial"/>
              <a:sym typeface="Arial"/>
            </a:endParaRPr>
          </a:p>
        </p:txBody>
      </p:sp>
      <p:pic>
        <p:nvPicPr>
          <p:cNvPr id="209" name="Google Shape;209;g1409ef9dc54_4_8"/>
          <p:cNvPicPr preferRelativeResize="0"/>
          <p:nvPr/>
        </p:nvPicPr>
        <p:blipFill rotWithShape="1">
          <a:blip r:embed="rId3">
            <a:alphaModFix/>
          </a:blip>
          <a:srcRect b="0" l="0" r="0" t="27599"/>
          <a:stretch/>
        </p:blipFill>
        <p:spPr>
          <a:xfrm>
            <a:off x="0" y="1043700"/>
            <a:ext cx="9144000" cy="4939326"/>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16"/>
          <p:cNvSpPr txBox="1"/>
          <p:nvPr/>
        </p:nvSpPr>
        <p:spPr>
          <a:xfrm>
            <a:off x="428016" y="252918"/>
            <a:ext cx="4786779" cy="64629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b="0" i="0" lang="es-CO" sz="3600" u="none" cap="none" strike="noStrike">
                <a:solidFill>
                  <a:schemeClr val="lt1"/>
                </a:solidFill>
                <a:latin typeface="Calibri"/>
                <a:ea typeface="Calibri"/>
                <a:cs typeface="Calibri"/>
                <a:sym typeface="Calibri"/>
              </a:rPr>
              <a:t>Requisitos Funcionales</a:t>
            </a:r>
            <a:endParaRPr b="0" i="0" sz="3600" u="none" cap="none" strike="noStrike">
              <a:solidFill>
                <a:schemeClr val="lt1"/>
              </a:solidFill>
              <a:latin typeface="Calibri"/>
              <a:ea typeface="Calibri"/>
              <a:cs typeface="Calibri"/>
              <a:sym typeface="Calibri"/>
            </a:endParaRPr>
          </a:p>
        </p:txBody>
      </p:sp>
      <p:sp>
        <p:nvSpPr>
          <p:cNvPr id="215" name="Google Shape;215;p16"/>
          <p:cNvSpPr txBox="1"/>
          <p:nvPr/>
        </p:nvSpPr>
        <p:spPr>
          <a:xfrm>
            <a:off x="181025" y="1040100"/>
            <a:ext cx="9144000" cy="410340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rgbClr val="000000"/>
              </a:buClr>
              <a:buSzPts val="1400"/>
              <a:buFont typeface="Arial"/>
              <a:buNone/>
            </a:pPr>
            <a:r>
              <a:rPr b="0" i="0" lang="es-CO" sz="1400" u="none" cap="none" strike="noStrike">
                <a:solidFill>
                  <a:srgbClr val="000000"/>
                </a:solidFill>
                <a:latin typeface="Arial"/>
                <a:ea typeface="Arial"/>
                <a:cs typeface="Arial"/>
                <a:sym typeface="Arial"/>
              </a:rPr>
              <a:t>          Atencion al cliente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CO"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CO" sz="1400" u="none" cap="none" strike="noStrike">
                <a:solidFill>
                  <a:srgbClr val="000000"/>
                </a:solidFill>
                <a:latin typeface="Arial"/>
                <a:ea typeface="Arial"/>
                <a:cs typeface="Arial"/>
                <a:sym typeface="Arial"/>
              </a:rPr>
              <a:t>         Proveedores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16" name="Google Shape;216;p16"/>
          <p:cNvPicPr preferRelativeResize="0"/>
          <p:nvPr/>
        </p:nvPicPr>
        <p:blipFill rotWithShape="1">
          <a:blip r:embed="rId3">
            <a:alphaModFix/>
          </a:blip>
          <a:srcRect b="0" l="0" r="0" t="0"/>
          <a:stretch/>
        </p:blipFill>
        <p:spPr>
          <a:xfrm>
            <a:off x="154625" y="1307700"/>
            <a:ext cx="5969847" cy="646275"/>
          </a:xfrm>
          <a:prstGeom prst="rect">
            <a:avLst/>
          </a:prstGeom>
          <a:noFill/>
          <a:ln>
            <a:noFill/>
          </a:ln>
        </p:spPr>
      </p:pic>
      <p:pic>
        <p:nvPicPr>
          <p:cNvPr id="217" name="Google Shape;217;p16"/>
          <p:cNvPicPr preferRelativeResize="0"/>
          <p:nvPr/>
        </p:nvPicPr>
        <p:blipFill rotWithShape="1">
          <a:blip r:embed="rId4">
            <a:alphaModFix/>
          </a:blip>
          <a:srcRect b="0" l="0" r="0" t="0"/>
          <a:stretch/>
        </p:blipFill>
        <p:spPr>
          <a:xfrm>
            <a:off x="-166825" y="1953975"/>
            <a:ext cx="6350425" cy="914400"/>
          </a:xfrm>
          <a:prstGeom prst="rect">
            <a:avLst/>
          </a:prstGeom>
          <a:noFill/>
          <a:ln>
            <a:noFill/>
          </a:ln>
        </p:spPr>
      </p:pic>
      <p:pic>
        <p:nvPicPr>
          <p:cNvPr id="218" name="Google Shape;218;p16"/>
          <p:cNvPicPr preferRelativeResize="0"/>
          <p:nvPr/>
        </p:nvPicPr>
        <p:blipFill rotWithShape="1">
          <a:blip r:embed="rId5">
            <a:alphaModFix/>
          </a:blip>
          <a:srcRect b="0" l="0" r="0" t="0"/>
          <a:stretch/>
        </p:blipFill>
        <p:spPr>
          <a:xfrm>
            <a:off x="181025" y="3276875"/>
            <a:ext cx="4971975" cy="540650"/>
          </a:xfrm>
          <a:prstGeom prst="rect">
            <a:avLst/>
          </a:prstGeom>
          <a:noFill/>
          <a:ln>
            <a:noFill/>
          </a:ln>
        </p:spPr>
      </p:pic>
      <p:pic>
        <p:nvPicPr>
          <p:cNvPr id="219" name="Google Shape;219;p16"/>
          <p:cNvPicPr preferRelativeResize="0"/>
          <p:nvPr/>
        </p:nvPicPr>
        <p:blipFill rotWithShape="1">
          <a:blip r:embed="rId6">
            <a:alphaModFix/>
          </a:blip>
          <a:srcRect b="0" l="0" r="0" t="0"/>
          <a:stretch/>
        </p:blipFill>
        <p:spPr>
          <a:xfrm>
            <a:off x="202513" y="3817525"/>
            <a:ext cx="4929000" cy="7259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g13f01941552_2_49"/>
          <p:cNvSpPr txBox="1"/>
          <p:nvPr/>
        </p:nvSpPr>
        <p:spPr>
          <a:xfrm>
            <a:off x="428016" y="252918"/>
            <a:ext cx="4786800" cy="646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b="0" i="0" lang="es-CO" sz="3600" u="none" cap="none" strike="noStrike">
                <a:solidFill>
                  <a:schemeClr val="lt1"/>
                </a:solidFill>
                <a:latin typeface="Calibri"/>
                <a:ea typeface="Calibri"/>
                <a:cs typeface="Calibri"/>
                <a:sym typeface="Calibri"/>
              </a:rPr>
              <a:t>Requisitos Funcionales</a:t>
            </a:r>
            <a:endParaRPr b="0" i="0" sz="3600" u="none" cap="none" strike="noStrike">
              <a:solidFill>
                <a:schemeClr val="lt1"/>
              </a:solidFill>
              <a:latin typeface="Calibri"/>
              <a:ea typeface="Calibri"/>
              <a:cs typeface="Calibri"/>
              <a:sym typeface="Calibri"/>
            </a:endParaRPr>
          </a:p>
        </p:txBody>
      </p:sp>
      <p:sp>
        <p:nvSpPr>
          <p:cNvPr id="225" name="Google Shape;225;g13f01941552_2_49"/>
          <p:cNvSpPr txBox="1"/>
          <p:nvPr/>
        </p:nvSpPr>
        <p:spPr>
          <a:xfrm>
            <a:off x="783625" y="1282325"/>
            <a:ext cx="39753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26" name="Google Shape;226;g13f01941552_2_49"/>
          <p:cNvSpPr txBox="1"/>
          <p:nvPr/>
        </p:nvSpPr>
        <p:spPr>
          <a:xfrm>
            <a:off x="1041550" y="2224575"/>
            <a:ext cx="14403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27" name="Google Shape;227;g13f01941552_2_49"/>
          <p:cNvSpPr txBox="1"/>
          <p:nvPr/>
        </p:nvSpPr>
        <p:spPr>
          <a:xfrm>
            <a:off x="1543050" y="2371650"/>
            <a:ext cx="18645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28" name="Google Shape;228;g13f01941552_2_49"/>
          <p:cNvSpPr txBox="1"/>
          <p:nvPr/>
        </p:nvSpPr>
        <p:spPr>
          <a:xfrm>
            <a:off x="428025" y="1266875"/>
            <a:ext cx="908400" cy="431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0" i="0" lang="es-CO" sz="1600" u="none" cap="none" strike="noStrike">
                <a:solidFill>
                  <a:srgbClr val="000000"/>
                </a:solidFill>
                <a:latin typeface="Calibri"/>
                <a:ea typeface="Calibri"/>
                <a:cs typeface="Calibri"/>
                <a:sym typeface="Calibri"/>
              </a:rPr>
              <a:t>Ventas </a:t>
            </a:r>
            <a:endParaRPr b="0" i="0" sz="1600" u="none" cap="none" strike="noStrike">
              <a:solidFill>
                <a:srgbClr val="000000"/>
              </a:solidFill>
              <a:latin typeface="Calibri"/>
              <a:ea typeface="Calibri"/>
              <a:cs typeface="Calibri"/>
              <a:sym typeface="Calibri"/>
            </a:endParaRPr>
          </a:p>
        </p:txBody>
      </p:sp>
      <p:pic>
        <p:nvPicPr>
          <p:cNvPr id="229" name="Google Shape;229;g13f01941552_2_49"/>
          <p:cNvPicPr preferRelativeResize="0"/>
          <p:nvPr/>
        </p:nvPicPr>
        <p:blipFill rotWithShape="1">
          <a:blip r:embed="rId3">
            <a:alphaModFix/>
          </a:blip>
          <a:srcRect b="0" l="0" r="0" t="0"/>
          <a:stretch/>
        </p:blipFill>
        <p:spPr>
          <a:xfrm>
            <a:off x="290400" y="1682525"/>
            <a:ext cx="6038604" cy="689125"/>
          </a:xfrm>
          <a:prstGeom prst="rect">
            <a:avLst/>
          </a:prstGeom>
          <a:noFill/>
          <a:ln>
            <a:noFill/>
          </a:ln>
        </p:spPr>
      </p:pic>
      <p:pic>
        <p:nvPicPr>
          <p:cNvPr id="230" name="Google Shape;230;g13f01941552_2_49"/>
          <p:cNvPicPr preferRelativeResize="0"/>
          <p:nvPr/>
        </p:nvPicPr>
        <p:blipFill rotWithShape="1">
          <a:blip r:embed="rId4">
            <a:alphaModFix/>
          </a:blip>
          <a:srcRect b="0" l="0" r="0" t="0"/>
          <a:stretch/>
        </p:blipFill>
        <p:spPr>
          <a:xfrm>
            <a:off x="290400" y="2371650"/>
            <a:ext cx="6038600" cy="733425"/>
          </a:xfrm>
          <a:prstGeom prst="rect">
            <a:avLst/>
          </a:prstGeom>
          <a:noFill/>
          <a:ln>
            <a:noFill/>
          </a:ln>
        </p:spPr>
      </p:pic>
      <p:sp>
        <p:nvSpPr>
          <p:cNvPr id="231" name="Google Shape;231;g13f01941552_2_49"/>
          <p:cNvSpPr txBox="1"/>
          <p:nvPr/>
        </p:nvSpPr>
        <p:spPr>
          <a:xfrm>
            <a:off x="290400" y="3105075"/>
            <a:ext cx="1976400" cy="446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700"/>
              <a:buFont typeface="Arial"/>
              <a:buNone/>
            </a:pPr>
            <a:r>
              <a:rPr b="0" i="0" lang="es-CO" sz="1700" u="none" cap="none" strike="noStrike">
                <a:solidFill>
                  <a:srgbClr val="000000"/>
                </a:solidFill>
                <a:latin typeface="Calibri"/>
                <a:ea typeface="Calibri"/>
                <a:cs typeface="Calibri"/>
                <a:sym typeface="Calibri"/>
              </a:rPr>
              <a:t>Inventario</a:t>
            </a:r>
            <a:endParaRPr b="0" i="0" sz="1700" u="none" cap="none" strike="noStrike">
              <a:solidFill>
                <a:srgbClr val="000000"/>
              </a:solidFill>
              <a:latin typeface="Calibri"/>
              <a:ea typeface="Calibri"/>
              <a:cs typeface="Calibri"/>
              <a:sym typeface="Calibri"/>
            </a:endParaRPr>
          </a:p>
        </p:txBody>
      </p:sp>
      <p:pic>
        <p:nvPicPr>
          <p:cNvPr id="232" name="Google Shape;232;g13f01941552_2_49"/>
          <p:cNvPicPr preferRelativeResize="0"/>
          <p:nvPr/>
        </p:nvPicPr>
        <p:blipFill rotWithShape="1">
          <a:blip r:embed="rId5">
            <a:alphaModFix/>
          </a:blip>
          <a:srcRect b="0" l="0" r="0" t="0"/>
          <a:stretch/>
        </p:blipFill>
        <p:spPr>
          <a:xfrm>
            <a:off x="243925" y="3460975"/>
            <a:ext cx="6131550" cy="817175"/>
          </a:xfrm>
          <a:prstGeom prst="rect">
            <a:avLst/>
          </a:prstGeom>
          <a:noFill/>
          <a:ln>
            <a:noFill/>
          </a:ln>
        </p:spPr>
      </p:pic>
      <p:pic>
        <p:nvPicPr>
          <p:cNvPr id="233" name="Google Shape;233;g13f01941552_2_49"/>
          <p:cNvPicPr preferRelativeResize="0"/>
          <p:nvPr/>
        </p:nvPicPr>
        <p:blipFill rotWithShape="1">
          <a:blip r:embed="rId6">
            <a:alphaModFix/>
          </a:blip>
          <a:srcRect b="0" l="0" r="0" t="0"/>
          <a:stretch/>
        </p:blipFill>
        <p:spPr>
          <a:xfrm>
            <a:off x="290400" y="4244075"/>
            <a:ext cx="6131549" cy="877241"/>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g13f01941552_8_6"/>
          <p:cNvSpPr txBox="1"/>
          <p:nvPr/>
        </p:nvSpPr>
        <p:spPr>
          <a:xfrm>
            <a:off x="428016" y="252918"/>
            <a:ext cx="4786800" cy="646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b="0" i="0" lang="es-CO" sz="3600" u="none" cap="none" strike="noStrike">
                <a:solidFill>
                  <a:schemeClr val="lt1"/>
                </a:solidFill>
                <a:latin typeface="Calibri"/>
                <a:ea typeface="Calibri"/>
                <a:cs typeface="Calibri"/>
                <a:sym typeface="Calibri"/>
              </a:rPr>
              <a:t>Requisitos Funcionales</a:t>
            </a:r>
            <a:endParaRPr b="0" i="0" sz="3600" u="none" cap="none" strike="noStrike">
              <a:solidFill>
                <a:schemeClr val="lt1"/>
              </a:solidFill>
              <a:latin typeface="Calibri"/>
              <a:ea typeface="Calibri"/>
              <a:cs typeface="Calibri"/>
              <a:sym typeface="Calibri"/>
            </a:endParaRPr>
          </a:p>
        </p:txBody>
      </p:sp>
      <p:sp>
        <p:nvSpPr>
          <p:cNvPr id="239" name="Google Shape;239;g13f01941552_8_6"/>
          <p:cNvSpPr txBox="1"/>
          <p:nvPr/>
        </p:nvSpPr>
        <p:spPr>
          <a:xfrm>
            <a:off x="282475" y="1278425"/>
            <a:ext cx="14568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0" i="0" lang="es-CO" sz="1800" u="none" cap="none" strike="noStrike">
                <a:solidFill>
                  <a:srgbClr val="000000"/>
                </a:solidFill>
                <a:latin typeface="Calibri"/>
                <a:ea typeface="Calibri"/>
                <a:cs typeface="Calibri"/>
                <a:sym typeface="Calibri"/>
              </a:rPr>
              <a:t>Garantías</a:t>
            </a:r>
            <a:endParaRPr b="0" i="0" sz="1800" u="none" cap="none" strike="noStrike">
              <a:solidFill>
                <a:srgbClr val="000000"/>
              </a:solidFill>
              <a:latin typeface="Calibri"/>
              <a:ea typeface="Calibri"/>
              <a:cs typeface="Calibri"/>
              <a:sym typeface="Calibri"/>
            </a:endParaRPr>
          </a:p>
        </p:txBody>
      </p:sp>
      <p:pic>
        <p:nvPicPr>
          <p:cNvPr id="240" name="Google Shape;240;g13f01941552_8_6"/>
          <p:cNvPicPr preferRelativeResize="0"/>
          <p:nvPr/>
        </p:nvPicPr>
        <p:blipFill rotWithShape="1">
          <a:blip r:embed="rId3">
            <a:alphaModFix/>
          </a:blip>
          <a:srcRect b="0" l="0" r="0" t="0"/>
          <a:stretch/>
        </p:blipFill>
        <p:spPr>
          <a:xfrm>
            <a:off x="360525" y="1740127"/>
            <a:ext cx="7613468" cy="831625"/>
          </a:xfrm>
          <a:prstGeom prst="rect">
            <a:avLst/>
          </a:prstGeom>
          <a:noFill/>
          <a:ln>
            <a:noFill/>
          </a:ln>
        </p:spPr>
      </p:pic>
      <p:pic>
        <p:nvPicPr>
          <p:cNvPr id="241" name="Google Shape;241;g13f01941552_8_6"/>
          <p:cNvPicPr preferRelativeResize="0"/>
          <p:nvPr/>
        </p:nvPicPr>
        <p:blipFill rotWithShape="1">
          <a:blip r:embed="rId4">
            <a:alphaModFix/>
          </a:blip>
          <a:srcRect b="0" l="0" r="0" t="0"/>
          <a:stretch/>
        </p:blipFill>
        <p:spPr>
          <a:xfrm>
            <a:off x="428025" y="2571750"/>
            <a:ext cx="7545974" cy="11239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3"/>
          <p:cNvSpPr txBox="1"/>
          <p:nvPr/>
        </p:nvSpPr>
        <p:spPr>
          <a:xfrm>
            <a:off x="291830" y="1638552"/>
            <a:ext cx="8210144" cy="92333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5400"/>
              <a:buFont typeface="Arial"/>
              <a:buNone/>
            </a:pPr>
            <a:r>
              <a:rPr b="1" i="0" lang="es-CO" sz="5400" u="none" cap="none" strike="noStrike">
                <a:solidFill>
                  <a:srgbClr val="3F3F3F"/>
                </a:solidFill>
                <a:latin typeface="Calibri"/>
                <a:ea typeface="Calibri"/>
                <a:cs typeface="Calibri"/>
                <a:sym typeface="Calibri"/>
              </a:rPr>
              <a:t>Formulación del proyecto:</a:t>
            </a:r>
            <a:endParaRPr b="1" i="0" sz="5400" u="none" cap="none" strike="noStrike">
              <a:solidFill>
                <a:srgbClr val="3F3F3F"/>
              </a:solidFill>
              <a:latin typeface="Calibri"/>
              <a:ea typeface="Calibri"/>
              <a:cs typeface="Calibri"/>
              <a:sym typeface="Calibri"/>
            </a:endParaRPr>
          </a:p>
        </p:txBody>
      </p:sp>
      <p:sp>
        <p:nvSpPr>
          <p:cNvPr id="68" name="Google Shape;68;p3"/>
          <p:cNvSpPr/>
          <p:nvPr/>
        </p:nvSpPr>
        <p:spPr>
          <a:xfrm>
            <a:off x="3580355" y="2539984"/>
            <a:ext cx="718487" cy="45719"/>
          </a:xfrm>
          <a:prstGeom prst="rect">
            <a:avLst/>
          </a:prstGeom>
          <a:solidFill>
            <a:srgbClr val="FF66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17"/>
          <p:cNvSpPr txBox="1"/>
          <p:nvPr/>
        </p:nvSpPr>
        <p:spPr>
          <a:xfrm>
            <a:off x="428017" y="252918"/>
            <a:ext cx="6118085"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b="0" i="0" lang="es-CO" sz="3600" u="none" cap="none" strike="noStrike">
                <a:solidFill>
                  <a:schemeClr val="lt1"/>
                </a:solidFill>
                <a:latin typeface="Calibri"/>
                <a:ea typeface="Calibri"/>
                <a:cs typeface="Calibri"/>
                <a:sym typeface="Calibri"/>
              </a:rPr>
              <a:t>Requerimientos no funcionales:</a:t>
            </a:r>
            <a:endParaRPr b="0" i="0" sz="3600" u="none" cap="none" strike="noStrike">
              <a:solidFill>
                <a:schemeClr val="lt1"/>
              </a:solidFill>
              <a:latin typeface="Calibri"/>
              <a:ea typeface="Calibri"/>
              <a:cs typeface="Calibri"/>
              <a:sym typeface="Calibri"/>
            </a:endParaRPr>
          </a:p>
        </p:txBody>
      </p:sp>
      <p:sp>
        <p:nvSpPr>
          <p:cNvPr id="247" name="Google Shape;247;p17"/>
          <p:cNvSpPr txBox="1"/>
          <p:nvPr/>
        </p:nvSpPr>
        <p:spPr>
          <a:xfrm>
            <a:off x="1245488" y="1180200"/>
            <a:ext cx="8000700" cy="371070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48" name="Google Shape;248;p17"/>
          <p:cNvPicPr preferRelativeResize="0"/>
          <p:nvPr/>
        </p:nvPicPr>
        <p:blipFill rotWithShape="1">
          <a:blip r:embed="rId3">
            <a:alphaModFix/>
          </a:blip>
          <a:srcRect b="0" l="0" r="0" t="0"/>
          <a:stretch/>
        </p:blipFill>
        <p:spPr>
          <a:xfrm>
            <a:off x="1516800" y="1270675"/>
            <a:ext cx="6353175" cy="1085850"/>
          </a:xfrm>
          <a:prstGeom prst="rect">
            <a:avLst/>
          </a:prstGeom>
          <a:noFill/>
          <a:ln>
            <a:noFill/>
          </a:ln>
        </p:spPr>
      </p:pic>
      <p:pic>
        <p:nvPicPr>
          <p:cNvPr id="249" name="Google Shape;249;p17"/>
          <p:cNvPicPr preferRelativeResize="0"/>
          <p:nvPr/>
        </p:nvPicPr>
        <p:blipFill rotWithShape="1">
          <a:blip r:embed="rId4">
            <a:alphaModFix/>
          </a:blip>
          <a:srcRect b="0" l="0" r="0" t="0"/>
          <a:stretch/>
        </p:blipFill>
        <p:spPr>
          <a:xfrm>
            <a:off x="1521588" y="2356525"/>
            <a:ext cx="6353175" cy="928775"/>
          </a:xfrm>
          <a:prstGeom prst="rect">
            <a:avLst/>
          </a:prstGeom>
          <a:noFill/>
          <a:ln>
            <a:noFill/>
          </a:ln>
        </p:spPr>
      </p:pic>
      <p:pic>
        <p:nvPicPr>
          <p:cNvPr id="250" name="Google Shape;250;p17"/>
          <p:cNvPicPr preferRelativeResize="0"/>
          <p:nvPr/>
        </p:nvPicPr>
        <p:blipFill rotWithShape="1">
          <a:blip r:embed="rId5">
            <a:alphaModFix/>
          </a:blip>
          <a:srcRect b="0" l="0" r="0" t="0"/>
          <a:stretch/>
        </p:blipFill>
        <p:spPr>
          <a:xfrm>
            <a:off x="1531113" y="3285288"/>
            <a:ext cx="6334125" cy="105727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4"/>
          <p:cNvSpPr txBox="1"/>
          <p:nvPr/>
        </p:nvSpPr>
        <p:spPr>
          <a:xfrm>
            <a:off x="428017" y="252918"/>
            <a:ext cx="5636671"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b="0" i="0" lang="es-CO" sz="3600" u="none" cap="none" strike="noStrike">
                <a:solidFill>
                  <a:schemeClr val="lt1"/>
                </a:solidFill>
                <a:latin typeface="Calibri"/>
                <a:ea typeface="Calibri"/>
                <a:cs typeface="Calibri"/>
                <a:sym typeface="Calibri"/>
              </a:rPr>
              <a:t>Planteamiento del problema:</a:t>
            </a:r>
            <a:endParaRPr b="0" i="0" sz="3600" u="none" cap="none" strike="noStrike">
              <a:solidFill>
                <a:schemeClr val="lt1"/>
              </a:solidFill>
              <a:latin typeface="Calibri"/>
              <a:ea typeface="Calibri"/>
              <a:cs typeface="Calibri"/>
              <a:sym typeface="Calibri"/>
            </a:endParaRPr>
          </a:p>
        </p:txBody>
      </p:sp>
      <p:sp>
        <p:nvSpPr>
          <p:cNvPr id="74" name="Google Shape;74;p4"/>
          <p:cNvSpPr txBox="1"/>
          <p:nvPr/>
        </p:nvSpPr>
        <p:spPr>
          <a:xfrm>
            <a:off x="556498" y="1659641"/>
            <a:ext cx="8031000" cy="246720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rgbClr val="000000"/>
              </a:buClr>
              <a:buSzPts val="1800"/>
              <a:buFont typeface="Arial"/>
              <a:buNone/>
            </a:pPr>
            <a:r>
              <a:rPr b="0" i="0" lang="es-CO" sz="1800" u="none" cap="none" strike="noStrike">
                <a:solidFill>
                  <a:srgbClr val="000000"/>
                </a:solidFill>
                <a:latin typeface="Arial"/>
                <a:ea typeface="Arial"/>
                <a:cs typeface="Arial"/>
                <a:sym typeface="Arial"/>
              </a:rPr>
              <a:t>Serviteca Auto Speed Fierro </a:t>
            </a:r>
            <a:endParaRPr b="0" i="0" sz="1400" u="none" cap="none" strike="noStrike">
              <a:solidFill>
                <a:srgbClr val="000000"/>
              </a:solidFill>
              <a:latin typeface="Arial"/>
              <a:ea typeface="Arial"/>
              <a:cs typeface="Arial"/>
              <a:sym typeface="Arial"/>
            </a:endParaRPr>
          </a:p>
          <a:p>
            <a:pPr indent="0" lvl="0" marL="387350" marR="0" rtl="0" algn="just">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s-CO" sz="1800" u="none" cap="none" strike="noStrike">
                <a:solidFill>
                  <a:srgbClr val="000000"/>
                </a:solidFill>
                <a:latin typeface="Arial"/>
                <a:ea typeface="Arial"/>
                <a:cs typeface="Arial"/>
                <a:sym typeface="Arial"/>
              </a:rPr>
              <a:t>Los procesos como el de agendamiento de citas, la compra a proveedores, el manejo de inventarios, el sistema de garantías y las ventas dentro la serviteca; se manejan de forma manual y la gestión de estos se sigue llevando en papel. Todo esto toma mucho tiempo y afecta directamente a la satisfacción de los clientes y por tanto a la rentabilidad del negocio.</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5"/>
          <p:cNvSpPr txBox="1"/>
          <p:nvPr/>
        </p:nvSpPr>
        <p:spPr>
          <a:xfrm>
            <a:off x="428017" y="252918"/>
            <a:ext cx="2580130"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b="0" i="0" lang="es-CO" sz="3600" u="none" cap="none" strike="noStrike">
                <a:solidFill>
                  <a:schemeClr val="lt1"/>
                </a:solidFill>
                <a:latin typeface="Calibri"/>
                <a:ea typeface="Calibri"/>
                <a:cs typeface="Calibri"/>
                <a:sym typeface="Calibri"/>
              </a:rPr>
              <a:t>Justificación:</a:t>
            </a:r>
            <a:endParaRPr b="0" i="0" sz="3600" u="none" cap="none" strike="noStrike">
              <a:solidFill>
                <a:schemeClr val="lt1"/>
              </a:solidFill>
              <a:latin typeface="Calibri"/>
              <a:ea typeface="Calibri"/>
              <a:cs typeface="Calibri"/>
              <a:sym typeface="Calibri"/>
            </a:endParaRPr>
          </a:p>
        </p:txBody>
      </p:sp>
      <p:sp>
        <p:nvSpPr>
          <p:cNvPr id="80" name="Google Shape;80;p5"/>
          <p:cNvSpPr txBox="1"/>
          <p:nvPr/>
        </p:nvSpPr>
        <p:spPr>
          <a:xfrm>
            <a:off x="640650" y="1759925"/>
            <a:ext cx="7862700" cy="190860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rgbClr val="000000"/>
              </a:buClr>
              <a:buSzPts val="1800"/>
              <a:buFont typeface="Arial"/>
              <a:buNone/>
            </a:pPr>
            <a:r>
              <a:rPr b="0" i="0" lang="es-CO" sz="1800" u="none" cap="none" strike="noStrike">
                <a:solidFill>
                  <a:srgbClr val="000000"/>
                </a:solidFill>
                <a:latin typeface="Arial"/>
                <a:ea typeface="Arial"/>
                <a:cs typeface="Arial"/>
                <a:sym typeface="Arial"/>
              </a:rPr>
              <a:t>Porque la empresa necesita una aplicación web la  cual pueda aumentar la agilidad de los procesos que son prestados, facilitando a los diferentes funcionarios que trabajan en esta empresa su labor. Y haciendo que la mayoría de estos procesos sean automáticos.</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6"/>
          <p:cNvSpPr txBox="1"/>
          <p:nvPr/>
        </p:nvSpPr>
        <p:spPr>
          <a:xfrm>
            <a:off x="428017" y="252918"/>
            <a:ext cx="3397790"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b="0" i="0" lang="es-CO" sz="3600" u="none" cap="none" strike="noStrike">
                <a:solidFill>
                  <a:schemeClr val="lt1"/>
                </a:solidFill>
                <a:latin typeface="Calibri"/>
                <a:ea typeface="Calibri"/>
                <a:cs typeface="Calibri"/>
                <a:sym typeface="Calibri"/>
              </a:rPr>
              <a:t>Objetivo general:</a:t>
            </a:r>
            <a:endParaRPr b="0" i="0" sz="3600" u="none" cap="none" strike="noStrike">
              <a:solidFill>
                <a:schemeClr val="lt1"/>
              </a:solidFill>
              <a:latin typeface="Calibri"/>
              <a:ea typeface="Calibri"/>
              <a:cs typeface="Calibri"/>
              <a:sym typeface="Calibri"/>
            </a:endParaRPr>
          </a:p>
        </p:txBody>
      </p:sp>
      <p:sp>
        <p:nvSpPr>
          <p:cNvPr id="86" name="Google Shape;86;p6"/>
          <p:cNvSpPr txBox="1"/>
          <p:nvPr/>
        </p:nvSpPr>
        <p:spPr>
          <a:xfrm>
            <a:off x="428025" y="1995425"/>
            <a:ext cx="6672900" cy="2466300"/>
          </a:xfrm>
          <a:prstGeom prst="rect">
            <a:avLst/>
          </a:prstGeom>
          <a:noFill/>
          <a:ln>
            <a:noFill/>
          </a:ln>
        </p:spPr>
        <p:txBody>
          <a:bodyPr anchorCtr="0" anchor="t" bIns="45700" lIns="91425" spcFirstLastPara="1" rIns="91425" wrap="square" tIns="45700">
            <a:noAutofit/>
          </a:bodyPr>
          <a:lstStyle/>
          <a:p>
            <a:pPr indent="0" lvl="0" marL="664210" marR="0" rtl="0" algn="l">
              <a:lnSpc>
                <a:spcPct val="100000"/>
              </a:lnSpc>
              <a:spcBef>
                <a:spcPts val="0"/>
              </a:spcBef>
              <a:spcAft>
                <a:spcPts val="0"/>
              </a:spcAft>
              <a:buClr>
                <a:schemeClr val="dk1"/>
              </a:buClr>
              <a:buSzPts val="1100"/>
              <a:buFont typeface="Arial"/>
              <a:buNone/>
            </a:pPr>
            <a:r>
              <a:rPr lang="es-CO" sz="2000"/>
              <a:t>Desarrollar </a:t>
            </a:r>
            <a:r>
              <a:rPr b="0" i="0" lang="es-CO" sz="2000" u="none" cap="none" strike="noStrike">
                <a:solidFill>
                  <a:srgbClr val="000000"/>
                </a:solidFill>
                <a:latin typeface="Arial"/>
                <a:ea typeface="Arial"/>
                <a:cs typeface="Arial"/>
                <a:sym typeface="Arial"/>
              </a:rPr>
              <a:t>un</a:t>
            </a:r>
            <a:r>
              <a:rPr lang="es-CO" sz="2000"/>
              <a:t> sistema de </a:t>
            </a:r>
            <a:r>
              <a:rPr lang="es-CO" sz="2000"/>
              <a:t>información</a:t>
            </a:r>
            <a:r>
              <a:rPr lang="es-CO" sz="2000"/>
              <a:t> orientado a la web</a:t>
            </a:r>
            <a:r>
              <a:rPr b="0" i="0" lang="es-CO" sz="2000" u="none" cap="none" strike="noStrike">
                <a:solidFill>
                  <a:srgbClr val="000000"/>
                </a:solidFill>
                <a:latin typeface="Arial"/>
                <a:ea typeface="Arial"/>
                <a:cs typeface="Arial"/>
                <a:sym typeface="Arial"/>
              </a:rPr>
              <a:t> con el objetivo de reemplazar los procesos que se realizan manualmente hoy por una opción mucho más fiable, eficiente e intuitiva.</a:t>
            </a:r>
            <a:endParaRPr b="0" i="0" sz="2000" u="none" cap="none" strike="noStrike">
              <a:solidFill>
                <a:srgbClr val="000000"/>
              </a:solidFill>
              <a:latin typeface="Arial"/>
              <a:ea typeface="Arial"/>
              <a:cs typeface="Arial"/>
              <a:sym typeface="Arial"/>
            </a:endParaRPr>
          </a:p>
          <a:p>
            <a:pPr indent="0" lvl="0" marL="66421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200"/>
              <a:buFont typeface="Arial"/>
              <a:buNone/>
            </a:pPr>
            <a:br>
              <a:rPr b="0" i="0" lang="es-CO" sz="3200" u="none" cap="none" strike="noStrike">
                <a:solidFill>
                  <a:srgbClr val="000000"/>
                </a:solidFill>
                <a:latin typeface="Arial"/>
                <a:ea typeface="Arial"/>
                <a:cs typeface="Arial"/>
                <a:sym typeface="Arial"/>
              </a:rPr>
            </a:br>
            <a:endParaRPr b="0" i="0" sz="2400" u="none" cap="none" strike="noStrik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7"/>
          <p:cNvSpPr txBox="1"/>
          <p:nvPr/>
        </p:nvSpPr>
        <p:spPr>
          <a:xfrm>
            <a:off x="428017" y="252918"/>
            <a:ext cx="4232825"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b="0" i="0" lang="es-CO" sz="3600" u="none" cap="none" strike="noStrike">
                <a:solidFill>
                  <a:schemeClr val="lt1"/>
                </a:solidFill>
                <a:latin typeface="Calibri"/>
                <a:ea typeface="Calibri"/>
                <a:cs typeface="Calibri"/>
                <a:sym typeface="Calibri"/>
              </a:rPr>
              <a:t>Objetivos específicos:</a:t>
            </a:r>
            <a:endParaRPr b="0" i="0" sz="3600" u="none" cap="none" strike="noStrike">
              <a:solidFill>
                <a:schemeClr val="lt1"/>
              </a:solidFill>
              <a:latin typeface="Calibri"/>
              <a:ea typeface="Calibri"/>
              <a:cs typeface="Calibri"/>
              <a:sym typeface="Calibri"/>
            </a:endParaRPr>
          </a:p>
        </p:txBody>
      </p:sp>
      <p:sp>
        <p:nvSpPr>
          <p:cNvPr id="92" name="Google Shape;92;p7"/>
          <p:cNvSpPr txBox="1"/>
          <p:nvPr/>
        </p:nvSpPr>
        <p:spPr>
          <a:xfrm>
            <a:off x="198300" y="1434650"/>
            <a:ext cx="8229900" cy="3151200"/>
          </a:xfrm>
          <a:prstGeom prst="rect">
            <a:avLst/>
          </a:prstGeom>
          <a:noFill/>
          <a:ln>
            <a:noFill/>
          </a:ln>
        </p:spPr>
        <p:txBody>
          <a:bodyPr anchorCtr="0" anchor="t" bIns="45700" lIns="91425" spcFirstLastPara="1" rIns="91425" wrap="square" tIns="45700">
            <a:noAutofit/>
          </a:bodyPr>
          <a:lstStyle/>
          <a:p>
            <a:pPr indent="-317500" lvl="0" marL="914400" marR="0" rtl="0" algn="just">
              <a:lnSpc>
                <a:spcPct val="100000"/>
              </a:lnSpc>
              <a:spcBef>
                <a:spcPts val="0"/>
              </a:spcBef>
              <a:spcAft>
                <a:spcPts val="0"/>
              </a:spcAft>
              <a:buClr>
                <a:srgbClr val="000000"/>
              </a:buClr>
              <a:buSzPts val="1400"/>
              <a:buFont typeface="Arial"/>
              <a:buChar char="●"/>
            </a:pPr>
            <a:r>
              <a:rPr b="1" i="0" lang="es-CO" sz="1800" u="none" cap="none" strike="noStrike">
                <a:solidFill>
                  <a:srgbClr val="000000"/>
                </a:solidFill>
                <a:latin typeface="Arial"/>
                <a:ea typeface="Arial"/>
                <a:cs typeface="Arial"/>
                <a:sym typeface="Arial"/>
              </a:rPr>
              <a:t>Proveedores: </a:t>
            </a:r>
            <a:r>
              <a:rPr b="0" i="0" lang="es-CO" sz="1600" u="none" cap="none" strike="noStrike">
                <a:solidFill>
                  <a:srgbClr val="000000"/>
                </a:solidFill>
                <a:latin typeface="Arial"/>
                <a:ea typeface="Arial"/>
                <a:cs typeface="Arial"/>
                <a:sym typeface="Arial"/>
              </a:rPr>
              <a:t>Almacenar las cotizaciones e información de los distintos proveedores con el fin de facilitar la comparación de estos mediante un ranking de los mismos. Además de crear órdenes de compra directamente, según el stock disponible de cada insumo.</a:t>
            </a:r>
            <a:endParaRPr b="0" i="0" sz="1600" u="none" cap="none" strike="noStrike">
              <a:solidFill>
                <a:srgbClr val="000000"/>
              </a:solidFill>
              <a:latin typeface="Arial"/>
              <a:ea typeface="Arial"/>
              <a:cs typeface="Arial"/>
              <a:sym typeface="Arial"/>
            </a:endParaRPr>
          </a:p>
          <a:p>
            <a:pPr indent="-317500" lvl="0" marL="914400" marR="0" rtl="0" algn="just">
              <a:lnSpc>
                <a:spcPct val="100000"/>
              </a:lnSpc>
              <a:spcBef>
                <a:spcPts val="0"/>
              </a:spcBef>
              <a:spcAft>
                <a:spcPts val="0"/>
              </a:spcAft>
              <a:buClr>
                <a:srgbClr val="000000"/>
              </a:buClr>
              <a:buSzPts val="1400"/>
              <a:buFont typeface="Arial"/>
              <a:buChar char="●"/>
            </a:pPr>
            <a:r>
              <a:rPr b="1" i="0" lang="es-CO" sz="1800" u="none" cap="none" strike="noStrike">
                <a:solidFill>
                  <a:srgbClr val="000000"/>
                </a:solidFill>
                <a:latin typeface="Arial"/>
                <a:ea typeface="Arial"/>
                <a:cs typeface="Arial"/>
                <a:sym typeface="Arial"/>
              </a:rPr>
              <a:t>Inventario: </a:t>
            </a:r>
            <a:r>
              <a:rPr b="0" i="0" lang="es-CO" sz="1600" u="none" cap="none" strike="noStrike">
                <a:solidFill>
                  <a:srgbClr val="000000"/>
                </a:solidFill>
                <a:latin typeface="Arial"/>
                <a:ea typeface="Arial"/>
                <a:cs typeface="Arial"/>
                <a:sym typeface="Arial"/>
              </a:rPr>
              <a:t>Facilitar el control y el  manejo de los productos en   bodega.</a:t>
            </a:r>
            <a:endParaRPr b="0" i="0" sz="1800" u="none" cap="none" strike="noStrike">
              <a:solidFill>
                <a:srgbClr val="000000"/>
              </a:solidFill>
              <a:latin typeface="Arial"/>
              <a:ea typeface="Arial"/>
              <a:cs typeface="Arial"/>
              <a:sym typeface="Arial"/>
            </a:endParaRPr>
          </a:p>
          <a:p>
            <a:pPr indent="-317500" lvl="0" marL="914400" marR="0" rtl="0" algn="just">
              <a:lnSpc>
                <a:spcPct val="100000"/>
              </a:lnSpc>
              <a:spcBef>
                <a:spcPts val="0"/>
              </a:spcBef>
              <a:spcAft>
                <a:spcPts val="0"/>
              </a:spcAft>
              <a:buClr>
                <a:srgbClr val="000000"/>
              </a:buClr>
              <a:buSzPts val="1400"/>
              <a:buFont typeface="Arial"/>
              <a:buChar char="●"/>
            </a:pPr>
            <a:r>
              <a:rPr b="1" i="0" lang="es-CO" sz="1800" u="none" cap="none" strike="noStrike">
                <a:solidFill>
                  <a:srgbClr val="000000"/>
                </a:solidFill>
                <a:latin typeface="Arial"/>
                <a:ea typeface="Arial"/>
                <a:cs typeface="Arial"/>
                <a:sym typeface="Arial"/>
              </a:rPr>
              <a:t>Atención al Cliente:  </a:t>
            </a:r>
            <a:r>
              <a:rPr b="0" i="0" lang="es-CO" sz="1600" u="none" cap="none" strike="noStrike">
                <a:solidFill>
                  <a:srgbClr val="000000"/>
                </a:solidFill>
                <a:latin typeface="Arial"/>
                <a:ea typeface="Arial"/>
                <a:cs typeface="Arial"/>
                <a:sym typeface="Arial"/>
              </a:rPr>
              <a:t>Ayudar a que el agendamiento de citas se haga con una mayor eficacia para aumentar la cantidad de cliente que se pueda.</a:t>
            </a:r>
            <a:endParaRPr b="0" i="0" sz="1600" u="none" cap="none" strike="noStrike">
              <a:solidFill>
                <a:srgbClr val="000000"/>
              </a:solidFill>
              <a:latin typeface="Arial"/>
              <a:ea typeface="Arial"/>
              <a:cs typeface="Arial"/>
              <a:sym typeface="Arial"/>
            </a:endParaRPr>
          </a:p>
          <a:p>
            <a:pPr indent="-317500" lvl="0" marL="914400" marR="0" rtl="0" algn="l">
              <a:lnSpc>
                <a:spcPct val="100000"/>
              </a:lnSpc>
              <a:spcBef>
                <a:spcPts val="0"/>
              </a:spcBef>
              <a:spcAft>
                <a:spcPts val="0"/>
              </a:spcAft>
              <a:buClr>
                <a:srgbClr val="000000"/>
              </a:buClr>
              <a:buSzPts val="1400"/>
              <a:buFont typeface="Arial"/>
              <a:buChar char="●"/>
            </a:pPr>
            <a:r>
              <a:rPr b="1" i="0" lang="es-CO" sz="1800" u="none" cap="none" strike="noStrike">
                <a:solidFill>
                  <a:srgbClr val="000000"/>
                </a:solidFill>
                <a:latin typeface="Arial"/>
                <a:ea typeface="Arial"/>
                <a:cs typeface="Arial"/>
                <a:sym typeface="Arial"/>
              </a:rPr>
              <a:t>Garantías:</a:t>
            </a:r>
            <a:r>
              <a:rPr b="0" i="0" lang="es-CO" sz="1600" u="none" cap="none" strike="noStrike">
                <a:solidFill>
                  <a:srgbClr val="000000"/>
                </a:solidFill>
                <a:latin typeface="Arial"/>
                <a:ea typeface="Arial"/>
                <a:cs typeface="Arial"/>
                <a:sym typeface="Arial"/>
              </a:rPr>
              <a:t> En este módulo lograremos crear confianza en el cliente indicando de cuáles garantías dispone al exponer su vehículo a los servicios del taller y facilitaremos la validación de estás.</a:t>
            </a:r>
            <a:endParaRPr b="0" i="0" sz="1600" u="none" cap="none" strike="noStrike">
              <a:solidFill>
                <a:srgbClr val="000000"/>
              </a:solidFill>
              <a:latin typeface="Arial"/>
              <a:ea typeface="Arial"/>
              <a:cs typeface="Arial"/>
              <a:sym typeface="Arial"/>
            </a:endParaRPr>
          </a:p>
          <a:p>
            <a:pPr indent="-317500" lvl="0" marL="914400" marR="0" rtl="0" algn="l">
              <a:lnSpc>
                <a:spcPct val="100000"/>
              </a:lnSpc>
              <a:spcBef>
                <a:spcPts val="0"/>
              </a:spcBef>
              <a:spcAft>
                <a:spcPts val="0"/>
              </a:spcAft>
              <a:buClr>
                <a:srgbClr val="000000"/>
              </a:buClr>
              <a:buSzPts val="1400"/>
              <a:buFont typeface="Arial"/>
              <a:buChar char="●"/>
            </a:pPr>
            <a:r>
              <a:rPr b="1" i="0" lang="es-CO" sz="1800" u="none" cap="none" strike="noStrike">
                <a:solidFill>
                  <a:srgbClr val="000000"/>
                </a:solidFill>
                <a:latin typeface="Arial"/>
                <a:ea typeface="Arial"/>
                <a:cs typeface="Arial"/>
                <a:sym typeface="Arial"/>
              </a:rPr>
              <a:t>Ventas: </a:t>
            </a:r>
            <a:r>
              <a:rPr b="0" i="0" lang="es-CO" sz="1600" u="none" cap="none" strike="noStrike">
                <a:solidFill>
                  <a:srgbClr val="000000"/>
                </a:solidFill>
                <a:latin typeface="Arial"/>
                <a:ea typeface="Arial"/>
                <a:cs typeface="Arial"/>
                <a:sym typeface="Arial"/>
              </a:rPr>
              <a:t>Gestionar mejor los diferentes servicios y/o productos así mismo gestionar pagos y facturación.</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200"/>
              <a:buFont typeface="Arial"/>
              <a:buNone/>
            </a:pPr>
            <a:br>
              <a:rPr b="0" i="0" lang="es-CO" sz="3200" u="none" cap="none" strike="noStrike">
                <a:solidFill>
                  <a:srgbClr val="000000"/>
                </a:solidFill>
                <a:latin typeface="Arial"/>
                <a:ea typeface="Arial"/>
                <a:cs typeface="Arial"/>
                <a:sym typeface="Arial"/>
              </a:rPr>
            </a:br>
            <a:endParaRPr b="0" i="0" sz="2400" u="none" cap="none" strike="noStrik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8"/>
          <p:cNvSpPr txBox="1"/>
          <p:nvPr/>
        </p:nvSpPr>
        <p:spPr>
          <a:xfrm>
            <a:off x="428017" y="252918"/>
            <a:ext cx="1761380"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b="0" i="0" lang="es-CO" sz="3600" u="none" cap="none" strike="noStrike">
                <a:solidFill>
                  <a:schemeClr val="lt1"/>
                </a:solidFill>
                <a:latin typeface="Calibri"/>
                <a:ea typeface="Calibri"/>
                <a:cs typeface="Calibri"/>
                <a:sym typeface="Calibri"/>
              </a:rPr>
              <a:t>Alcance:</a:t>
            </a:r>
            <a:endParaRPr b="0" i="0" sz="3600" u="none" cap="none" strike="noStrike">
              <a:solidFill>
                <a:schemeClr val="lt1"/>
              </a:solidFill>
              <a:latin typeface="Calibri"/>
              <a:ea typeface="Calibri"/>
              <a:cs typeface="Calibri"/>
              <a:sym typeface="Calibri"/>
            </a:endParaRPr>
          </a:p>
        </p:txBody>
      </p:sp>
      <p:sp>
        <p:nvSpPr>
          <p:cNvPr id="98" name="Google Shape;98;p8"/>
          <p:cNvSpPr txBox="1"/>
          <p:nvPr/>
        </p:nvSpPr>
        <p:spPr>
          <a:xfrm>
            <a:off x="733531" y="1180274"/>
            <a:ext cx="7457400" cy="396330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rgbClr val="000000"/>
              </a:buClr>
              <a:buSzPts val="1800"/>
              <a:buFont typeface="Arial"/>
              <a:buNone/>
            </a:pPr>
            <a:r>
              <a:rPr b="0" i="0" lang="es-CO" sz="1800" u="none" cap="none" strike="noStrike">
                <a:solidFill>
                  <a:srgbClr val="000000"/>
                </a:solidFill>
                <a:latin typeface="Arial"/>
                <a:ea typeface="Arial"/>
                <a:cs typeface="Arial"/>
                <a:sym typeface="Arial"/>
              </a:rPr>
              <a:t>Garantizar que el sistema de información de la Serviteca Auto Speed Fierro</a:t>
            </a:r>
            <a:r>
              <a:rPr b="0" i="0" lang="es-CO" sz="1400" u="none" cap="none" strike="noStrike">
                <a:solidFill>
                  <a:srgbClr val="000000"/>
                </a:solidFill>
                <a:latin typeface="Arial"/>
                <a:ea typeface="Arial"/>
                <a:cs typeface="Arial"/>
                <a:sym typeface="Arial"/>
              </a:rPr>
              <a:t> </a:t>
            </a:r>
            <a:r>
              <a:rPr b="0" i="0" lang="es-CO" sz="1800" u="none" cap="none" strike="noStrike">
                <a:solidFill>
                  <a:srgbClr val="000000"/>
                </a:solidFill>
                <a:latin typeface="Arial"/>
                <a:ea typeface="Arial"/>
                <a:cs typeface="Arial"/>
                <a:sym typeface="Arial"/>
              </a:rPr>
              <a:t>cumpla con todos los requerimientos y objetivos planteados anteriormente, que</a:t>
            </a:r>
            <a:r>
              <a:rPr b="0" i="0" lang="es-CO" sz="1400" u="none" cap="none" strike="noStrike">
                <a:solidFill>
                  <a:srgbClr val="000000"/>
                </a:solidFill>
                <a:latin typeface="Arial"/>
                <a:ea typeface="Arial"/>
                <a:cs typeface="Arial"/>
                <a:sym typeface="Arial"/>
              </a:rPr>
              <a:t> </a:t>
            </a:r>
            <a:r>
              <a:rPr b="0" i="0" lang="es-CO" sz="1800" u="none" cap="none" strike="noStrike">
                <a:solidFill>
                  <a:srgbClr val="000000"/>
                </a:solidFill>
                <a:latin typeface="Arial"/>
                <a:ea typeface="Arial"/>
                <a:cs typeface="Arial"/>
                <a:sym typeface="Arial"/>
              </a:rPr>
              <a:t>sea un sistema óptimo, eficiente de buena calidad tanto como para los usuarios</a:t>
            </a:r>
            <a:r>
              <a:rPr b="0" i="0" lang="es-CO" sz="1400" u="none" cap="none" strike="noStrike">
                <a:solidFill>
                  <a:srgbClr val="000000"/>
                </a:solidFill>
                <a:latin typeface="Arial"/>
                <a:ea typeface="Arial"/>
                <a:cs typeface="Arial"/>
                <a:sym typeface="Arial"/>
              </a:rPr>
              <a:t> </a:t>
            </a:r>
            <a:r>
              <a:rPr b="0" i="0" lang="es-CO" sz="1800" u="none" cap="none" strike="noStrike">
                <a:solidFill>
                  <a:srgbClr val="000000"/>
                </a:solidFill>
                <a:latin typeface="Arial"/>
                <a:ea typeface="Arial"/>
                <a:cs typeface="Arial"/>
                <a:sym typeface="Arial"/>
              </a:rPr>
              <a:t>como para el cliente, que sea ágil, de fácil ejecución y sobre todo de fácil alcance.</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s-CO" sz="1800" u="none" cap="none" strike="noStrike">
                <a:solidFill>
                  <a:srgbClr val="000000"/>
                </a:solidFill>
                <a:latin typeface="Arial"/>
                <a:ea typeface="Arial"/>
                <a:cs typeface="Arial"/>
                <a:sym typeface="Arial"/>
              </a:rPr>
              <a:t>Que se destaque por su diseño y flexibilidad.</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s-CO" sz="1800" u="none" cap="none" strike="noStrike">
                <a:solidFill>
                  <a:srgbClr val="000000"/>
                </a:solidFill>
                <a:latin typeface="Arial"/>
                <a:ea typeface="Arial"/>
                <a:cs typeface="Arial"/>
                <a:sym typeface="Arial"/>
              </a:rPr>
              <a:t>No haremos:</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s-CO" sz="1800" u="none" cap="none" strike="noStrike">
                <a:solidFill>
                  <a:srgbClr val="000000"/>
                </a:solidFill>
                <a:latin typeface="Arial"/>
                <a:ea typeface="Arial"/>
                <a:cs typeface="Arial"/>
                <a:sym typeface="Arial"/>
              </a:rPr>
              <a:t>*</a:t>
            </a:r>
            <a:r>
              <a:rPr b="0" i="0" lang="es-CO" sz="1800" u="none" cap="none" strike="noStrike">
                <a:solidFill>
                  <a:schemeClr val="dk1"/>
                </a:solidFill>
                <a:latin typeface="Arial"/>
                <a:ea typeface="Arial"/>
                <a:cs typeface="Arial"/>
                <a:sym typeface="Arial"/>
              </a:rPr>
              <a:t>Una </a:t>
            </a:r>
            <a:r>
              <a:rPr b="0" i="0" lang="es-CO" sz="1800" u="none" cap="none" strike="noStrike">
                <a:solidFill>
                  <a:srgbClr val="000000"/>
                </a:solidFill>
                <a:latin typeface="Arial"/>
                <a:ea typeface="Arial"/>
                <a:cs typeface="Arial"/>
                <a:sym typeface="Arial"/>
              </a:rPr>
              <a:t>gestión de un sistema de domicilios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s-CO" sz="1800" u="none" cap="none" strike="noStrike">
                <a:solidFill>
                  <a:srgbClr val="000000"/>
                </a:solidFill>
                <a:latin typeface="Arial"/>
                <a:ea typeface="Arial"/>
                <a:cs typeface="Arial"/>
                <a:sym typeface="Arial"/>
              </a:rPr>
              <a:t>*Una herramienta de mensaje directo(chat).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s-CO" sz="1800" u="none" cap="none" strike="noStrike">
                <a:solidFill>
                  <a:srgbClr val="000000"/>
                </a:solidFill>
                <a:latin typeface="Arial"/>
                <a:ea typeface="Arial"/>
                <a:cs typeface="Arial"/>
                <a:sym typeface="Arial"/>
              </a:rPr>
              <a:t>*Una agenda mecánica a domicilio.</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s-CO" sz="1800" u="none" cap="none" strike="noStrike">
                <a:solidFill>
                  <a:srgbClr val="000000"/>
                </a:solidFill>
                <a:latin typeface="Arial"/>
                <a:ea typeface="Arial"/>
                <a:cs typeface="Arial"/>
                <a:sym typeface="Arial"/>
              </a:rPr>
              <a:t>*Mecánica especializada (correas, vidrios, nitrógeno, etc.)</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s-CO" sz="1800" u="none" cap="none" strike="noStrike">
                <a:solidFill>
                  <a:srgbClr val="000000"/>
                </a:solidFill>
                <a:latin typeface="Arial"/>
                <a:ea typeface="Arial"/>
                <a:cs typeface="Arial"/>
                <a:sym typeface="Arial"/>
              </a:rPr>
              <a:t>*Estética automotriz (pinturas, latonería, pegatinas, etc.)</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9"/>
          <p:cNvSpPr txBox="1"/>
          <p:nvPr/>
        </p:nvSpPr>
        <p:spPr>
          <a:xfrm>
            <a:off x="428016" y="252918"/>
            <a:ext cx="2401447" cy="64629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b="0" i="0" lang="es-CO" sz="3600" u="none" cap="none" strike="noStrike">
                <a:solidFill>
                  <a:schemeClr val="lt1"/>
                </a:solidFill>
                <a:latin typeface="Calibri"/>
                <a:ea typeface="Calibri"/>
                <a:cs typeface="Calibri"/>
                <a:sym typeface="Calibri"/>
              </a:rPr>
              <a:t>Impactos:</a:t>
            </a:r>
            <a:endParaRPr b="0" i="0" sz="3600" u="none" cap="none" strike="noStrike">
              <a:solidFill>
                <a:schemeClr val="lt1"/>
              </a:solidFill>
              <a:latin typeface="Calibri"/>
              <a:ea typeface="Calibri"/>
              <a:cs typeface="Calibri"/>
              <a:sym typeface="Calibri"/>
            </a:endParaRPr>
          </a:p>
        </p:txBody>
      </p:sp>
      <p:sp>
        <p:nvSpPr>
          <p:cNvPr id="104" name="Google Shape;104;p9"/>
          <p:cNvSpPr txBox="1"/>
          <p:nvPr/>
        </p:nvSpPr>
        <p:spPr>
          <a:xfrm>
            <a:off x="532950" y="1091400"/>
            <a:ext cx="8006400" cy="4052100"/>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chemeClr val="dk1"/>
              </a:buClr>
              <a:buSzPts val="2000"/>
              <a:buFont typeface="Arial"/>
              <a:buNone/>
            </a:pPr>
            <a:r>
              <a:rPr b="1" i="0" lang="es-CO" sz="1600" u="none" cap="none" strike="noStrike">
                <a:solidFill>
                  <a:srgbClr val="000000"/>
                </a:solidFill>
              </a:rPr>
              <a:t>1. Ambiental:</a:t>
            </a:r>
            <a:r>
              <a:rPr b="0" i="0" lang="es-CO" sz="1600" u="none" cap="none" strike="noStrike">
                <a:solidFill>
                  <a:srgbClr val="000000"/>
                </a:solidFill>
                <a:latin typeface="Arial"/>
                <a:ea typeface="Arial"/>
                <a:cs typeface="Arial"/>
                <a:sym typeface="Arial"/>
              </a:rPr>
              <a:t> Empezando que al momento en que la empresa se digitalice y el consumo de papel se reduzca, el consumo de combustible va a ser menor ya que los clientes no tienen que ir hasta el lugar para agendar una cita y así además de no perder el tiempo el combustible va a ser menor y así también va a ser menor el impacto ambiental.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chemeClr val="dk1"/>
              </a:buClr>
              <a:buSzPts val="2000"/>
              <a:buFont typeface="Arial"/>
              <a:buNone/>
            </a:pPr>
            <a:r>
              <a:rPr b="1" i="0" lang="es-CO" sz="1600" u="none" cap="none" strike="noStrike">
                <a:solidFill>
                  <a:srgbClr val="000000"/>
                </a:solidFill>
              </a:rPr>
              <a:t>2.Tecnológico:</a:t>
            </a:r>
            <a:r>
              <a:rPr b="0" i="0" lang="es-CO" sz="1600" u="none" cap="none" strike="noStrike">
                <a:solidFill>
                  <a:srgbClr val="000000"/>
                </a:solidFill>
                <a:latin typeface="Arial"/>
                <a:ea typeface="Arial"/>
                <a:cs typeface="Arial"/>
                <a:sym typeface="Arial"/>
              </a:rPr>
              <a:t> Ya que la empresa va a digitalizarse el impacto tecnológico va a ser muy grande de esta manera los procesos que antes la empresa hacia manualmente van a pasar a hacerse de una manera completamente automática y computarizada.</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chemeClr val="dk1"/>
              </a:buClr>
              <a:buSzPts val="2000"/>
              <a:buFont typeface="Arial"/>
              <a:buNone/>
            </a:pPr>
            <a:r>
              <a:rPr b="1" i="0" lang="es-CO" sz="1600" u="none" cap="none" strike="noStrike">
                <a:solidFill>
                  <a:srgbClr val="000000"/>
                </a:solidFill>
              </a:rPr>
              <a:t>3.Económica:</a:t>
            </a:r>
            <a:r>
              <a:rPr b="0" i="0" lang="es-CO" sz="1600" u="none" cap="none" strike="noStrike">
                <a:solidFill>
                  <a:srgbClr val="000000"/>
                </a:solidFill>
                <a:latin typeface="Arial"/>
                <a:ea typeface="Arial"/>
                <a:cs typeface="Arial"/>
                <a:sym typeface="Arial"/>
              </a:rPr>
              <a:t> El impacto económico va a ser mayor ya que además de atraer más clientes con el sistema de fidelización y garantía va a hacer que ahorran demasiado tiempo en lo que se demoran hablando con el cliente por WhatsApp entre otras cosas.</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chemeClr val="dk1"/>
              </a:buClr>
              <a:buSzPts val="2000"/>
              <a:buFont typeface="Arial"/>
              <a:buNone/>
            </a:pPr>
            <a:r>
              <a:rPr b="1" i="0" lang="es-CO" sz="1600" u="none" cap="none" strike="noStrike">
                <a:solidFill>
                  <a:srgbClr val="000000"/>
                </a:solidFill>
              </a:rPr>
              <a:t>4. Social:</a:t>
            </a:r>
            <a:r>
              <a:rPr b="0" i="0" lang="es-CO" sz="1600" u="none" cap="none" strike="noStrike">
                <a:solidFill>
                  <a:srgbClr val="000000"/>
                </a:solidFill>
                <a:latin typeface="Arial"/>
                <a:ea typeface="Arial"/>
                <a:cs typeface="Arial"/>
                <a:sym typeface="Arial"/>
              </a:rPr>
              <a:t> El impacto social sería en extremo positivo debido a que con nuestro programa la eficiencia y productividad va a permitir que una mayor cantidad de clientes por día y con los diferentes módulos de atención al cliente y garantías. Es mayor la probabilidad de que los clientes hablen sobre la empresa a familiares, amigos y compañeros.</a:t>
            </a:r>
            <a:endParaRPr b="0" i="0" sz="1200" u="none" cap="none" strike="noStrike">
              <a:solidFill>
                <a:srgbClr val="3F3F3F"/>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equipo</dc:creator>
</cp:coreProperties>
</file>