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Work Sans Medium"/>
      <p:regular r:id="rId33"/>
      <p:bold r:id="rId34"/>
      <p:italic r:id="rId35"/>
      <p:boldItalic r:id="rId36"/>
    </p:embeddedFont>
    <p:embeddedFont>
      <p:font typeface="Work Sans"/>
      <p:regular r:id="rId37"/>
      <p:bold r:id="rId38"/>
      <p:italic r:id="rId39"/>
      <p:boldItalic r:id="rId40"/>
    </p:embeddedFont>
    <p:embeddedFont>
      <p:font typeface="Work Sans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45" roundtripDataSignature="AMtx7mhcb30eq2JJQZHe3JakYzXi8bfD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254D4-047E-4783-ADA4-40C1C65BC423}">
  <a:tblStyle styleId="{4CB254D4-047E-4783-ADA4-40C1C65BC4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A0139B1-A072-4514-92D5-A2A66F0B9FB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4.xml"/><Relationship Id="rId42" Type="http://schemas.openxmlformats.org/officeDocument/2006/relationships/font" Target="fonts/WorkSansLight-bold.fntdata"/><Relationship Id="rId41" Type="http://schemas.openxmlformats.org/officeDocument/2006/relationships/font" Target="fonts/WorkSansLight-regular.fntdata"/><Relationship Id="rId22" Type="http://schemas.openxmlformats.org/officeDocument/2006/relationships/slide" Target="slides/slide16.xml"/><Relationship Id="rId44" Type="http://schemas.openxmlformats.org/officeDocument/2006/relationships/font" Target="fonts/WorkSans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WorkSans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WorkSansMedium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WorkSansMedium-italic.fntdata"/><Relationship Id="rId12" Type="http://schemas.openxmlformats.org/officeDocument/2006/relationships/slide" Target="slides/slide6.xml"/><Relationship Id="rId34" Type="http://schemas.openxmlformats.org/officeDocument/2006/relationships/font" Target="fonts/WorkSansMedium-bold.fntdata"/><Relationship Id="rId15" Type="http://schemas.openxmlformats.org/officeDocument/2006/relationships/slide" Target="slides/slide9.xml"/><Relationship Id="rId37" Type="http://schemas.openxmlformats.org/officeDocument/2006/relationships/font" Target="fonts/WorkSans-regular.fntdata"/><Relationship Id="rId14" Type="http://schemas.openxmlformats.org/officeDocument/2006/relationships/slide" Target="slides/slide8.xml"/><Relationship Id="rId36" Type="http://schemas.openxmlformats.org/officeDocument/2006/relationships/font" Target="fonts/WorkSans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WorkSans-italic.fntdata"/><Relationship Id="rId16" Type="http://schemas.openxmlformats.org/officeDocument/2006/relationships/slide" Target="slides/slide10.xml"/><Relationship Id="rId38" Type="http://schemas.openxmlformats.org/officeDocument/2006/relationships/font" Target="fonts/Work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ff2358a2b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dff2358a2b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fa0d844b4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dfa0d844b4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fa0d844b4_4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dfa0d844b4_4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fa0d844b4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dfa0d844b4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9bb7cff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f9bb7cff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fa0d844b4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dfa0d844b4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fa8ebe3e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dfa8ebe3e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fa0d844b4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dfa0d844b4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fa0d844b4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dfa0d844b4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fa0d844b4_4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dfa0d844b4_4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a8ebe3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dfa8ebe3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a0d844b4_4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dfa0d844b4_4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a0d844b4_4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dfa0d844b4_4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fa0d844b4_4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dfa0d844b4_4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fa0d844b4_4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dfa0d844b4_4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f2358a2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dff2358a2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iewer.diagrams.net/?tags=%7B%7D&amp;highlight=0000ff&amp;edit=_blank&amp;layers=1&amp;nav=1#G1rES-ssnKzB74l0adx9UmHso59rLkG82B" TargetMode="External"/><Relationship Id="rId4" Type="http://schemas.openxmlformats.org/officeDocument/2006/relationships/hyperlink" Target="https://viewer.diagrams.net/?tags=%7B%7D&amp;highlight=0000ff&amp;edit=_blank&amp;layers=1&amp;nav=1#G1rES-ssnKzB74l0adx9UmHso59rLkG82B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iewer.diagrams.net/?tags=%7B%7D&amp;highlight=0000ff&amp;edit=_blank&amp;layers=1&amp;nav=1#G10UycG-zD8VX0m1H0Fqp2vuvNF_rfVzFF" TargetMode="External"/><Relationship Id="rId4" Type="http://schemas.openxmlformats.org/officeDocument/2006/relationships/hyperlink" Target="https://viewer.diagrams.net/?tags=%7B%7D&amp;highlight=0000ff&amp;edit=_blank&amp;layers=1&amp;nav=1#G10UycG-zD8VX0m1H0Fqp2vuvNF_rfVzFF" TargetMode="External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iewer.diagrams.net/?tags=%7B%7D&amp;highlight=0000ff&amp;edit=_blank&amp;layers=1&amp;nav=1#G1mD9BCFb3odz1nJ0HstaCDS7aRKCZNpNF" TargetMode="External"/><Relationship Id="rId4" Type="http://schemas.openxmlformats.org/officeDocument/2006/relationships/hyperlink" Target="https://viewer.diagrams.net/?tags=%7B%7D&amp;highlight=0000ff&amp;edit=_blank&amp;layers=1&amp;nav=1#G1mD9BCFb3odz1nJ0HstaCDS7aRKCZNpNF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viewer.diagrams.net/?tags=%7B%7D&amp;highlight=0000ff&amp;edit=_blank&amp;layers=1&amp;nav=1#G1mD9BCFb3odz1nJ0HstaCDS7aRKCZNpNF" TargetMode="External"/><Relationship Id="rId4" Type="http://schemas.openxmlformats.org/officeDocument/2006/relationships/hyperlink" Target="https://viewer.diagrams.net/?tags=%7B%7D&amp;highlight=0000ff&amp;edit=_blank&amp;layers=1&amp;nav=1#G1mD9BCFb3odz1nJ0HstaCDS7aRKCZNpNF" TargetMode="External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iewer.diagrams.net/?tags=%7B%7D&amp;highlight=0000ff&amp;edit=_blank&amp;layers=1&amp;nav=1&amp;title=F2_03_MER_PROYECTO#Uhttps%3A%2F%2Fdrive.google.com%2Fuc%3Fid%3D17MxBul9g1XKs5u_hLwVRbbtVTHhm5WvM%26export%3Ddownload" TargetMode="External"/><Relationship Id="rId4" Type="http://schemas.openxmlformats.org/officeDocument/2006/relationships/hyperlink" Target="https://viewer.diagrams.net/?tags=%7B%7D&amp;highlight=0000ff&amp;edit=_blank&amp;layers=1&amp;nav=1&amp;title=F2_03_MER_PROYECTO#Uhttps%3A%2F%2Fdrive.google.com%2Fuc%3Fid%3D17MxBul9g1XKs5u_hLwVRbbtVTHhm5WvM%26export%3Ddownload" TargetMode="External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iewer.diagrams.net/?tags=%7B%7D&amp;highlight=0000ff&amp;edit=_blank&amp;layers=1&amp;nav=1&amp;title=F2_03_MER_PROYECTO#Uhttps%3A%2F%2Fdrive.google.com%2Fuc%3Fid%3D17MxBul9g1XKs5u_hLwVRbbtVTHhm5WvM%26export%3Ddownload" TargetMode="External"/><Relationship Id="rId4" Type="http://schemas.openxmlformats.org/officeDocument/2006/relationships/hyperlink" Target="https://viewer.diagrams.net/?tags=%7B%7D&amp;highlight=0000ff&amp;edit=_blank&amp;layers=1&amp;nav=1&amp;title=F2_03_MER_PROYECTO#Uhttps%3A%2F%2Fdrive.google.com%2Fuc%3Fid%3D17MxBul9g1XKs5u_hLwVRbbtVTHhm5WvM%26export%3Ddownload" TargetMode="External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igma.com/file/6UnWbrViHvjaThPdtDky21/MaquetacionFinal?node-id=0-1&amp;t=5M75SPtCmLrTeBR4-0" TargetMode="External"/><Relationship Id="rId4" Type="http://schemas.openxmlformats.org/officeDocument/2006/relationships/image" Target="../media/image21.png"/><Relationship Id="rId5" Type="http://schemas.openxmlformats.org/officeDocument/2006/relationships/hyperlink" Target="https://github.com/AriasCamilaA/maquetacionDeCastilla.github.io.git" TargetMode="External"/><Relationship Id="rId6" Type="http://schemas.openxmlformats.org/officeDocument/2006/relationships/hyperlink" Target="https://ariascamilaa.github.io/maquetacionDeCastilla.github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figma.com/file/6UnWbrViHvjaThPdtDky21/MaquetacionFinal?node-id=0-1&amp;t=5M75SPtCmLrTeBR4-0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igma.com/file/6UnWbrViHvjaThPdtDky21/MaquetacionFinal?node-id=0-1&amp;t=5M75SPtCmLrTeBR4-0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igma.com/file/6UnWbrViHvjaThPdtDky21/MaquetacionFinal?node-id=0-1&amp;t=5M75SPtCmLrTeBR4-0" TargetMode="External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figma.com/file/6UnWbrViHvjaThPdtDky21/MaquetacionFinal?node-id=0-1&amp;t=5M75SPtCmLrTeBR4-0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igma.com/file/6UnWbrViHvjaThPdtDky21/MaquetacionFinal?node-id=0-1&amp;t=5M75SPtCmLrTeBR4-0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iewer.diagrams.net/?tags=%7B%7D&amp;highlight=0000ff&amp;edit=_blank&amp;layers=1&amp;nav=1#G1rES-ssnKzB74l0adx9UmHso59rLkG82B" TargetMode="External"/><Relationship Id="rId4" Type="http://schemas.openxmlformats.org/officeDocument/2006/relationships/hyperlink" Target="https://viewer.diagrams.net/?tags=%7B%7D&amp;highlight=0000ff&amp;edit=_blank&amp;layers=1&amp;nav=1#G1rES-ssnKzB74l0adx9UmHso59rLkG82B" TargetMode="External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iewer.diagrams.net/?tags=%7B%7D&amp;highlight=0000ff&amp;edit=_blank&amp;layers=1&amp;nav=1#G1rES-ssnKzB74l0adx9UmHso59rLkG82B" TargetMode="External"/><Relationship Id="rId4" Type="http://schemas.openxmlformats.org/officeDocument/2006/relationships/hyperlink" Target="https://viewer.diagrams.net/?tags=%7B%7D&amp;highlight=0000ff&amp;edit=_blank&amp;layers=1&amp;nav=1#G1rES-ssnKzB74l0adx9UmHso59rLkG82B" TargetMode="Externa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005521" y="2854412"/>
            <a:ext cx="771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De Castilla Site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f2358a2b_1_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Diagramas del sistema a nivel de diseño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Componentes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56" name="Google Shape;156;g1dff2358a2b_1_4"/>
          <p:cNvPicPr preferRelativeResize="0"/>
          <p:nvPr/>
        </p:nvPicPr>
        <p:blipFill rotWithShape="1">
          <a:blip r:embed="rId5">
            <a:alphaModFix/>
          </a:blip>
          <a:srcRect b="0" l="0" r="0" t="58910"/>
          <a:stretch/>
        </p:blipFill>
        <p:spPr>
          <a:xfrm>
            <a:off x="1121875" y="1548924"/>
            <a:ext cx="9948251" cy="51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fa0d844b4_4_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Diagramas del sistema a nivel de diseño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Despliegue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62" name="Google Shape;162;g1dfa0d844b4_4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213" y="1663131"/>
            <a:ext cx="5731578" cy="511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Diagramas del sistema a nivel de diseño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Paquetes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5125" y="3124000"/>
            <a:ext cx="8213350" cy="31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5125" y="1672100"/>
            <a:ext cx="8213351" cy="145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fa0d844b4_4_2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Diagramas del sistema a nivel de diseño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Paquetes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75" name="Google Shape;175;g1dfa0d844b4_4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1550" y="1873499"/>
            <a:ext cx="9384950" cy="40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fa0d844b4_4_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Diseño de base de datos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Modelo Entidad Relación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81" name="Google Shape;181;g1dfa0d844b4_4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2513" y="1640006"/>
            <a:ext cx="8526981" cy="511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9bb7cff5c_0_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Diseño de base de datos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Modelo Entidad Relación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87" name="Google Shape;187;g1f9bb7cff5c_0_0"/>
          <p:cNvPicPr preferRelativeResize="0"/>
          <p:nvPr/>
        </p:nvPicPr>
        <p:blipFill rotWithShape="1">
          <a:blip r:embed="rId5">
            <a:alphaModFix/>
          </a:blip>
          <a:srcRect b="0" l="0" r="72918" t="60373"/>
          <a:stretch/>
        </p:blipFill>
        <p:spPr>
          <a:xfrm>
            <a:off x="2439350" y="1543151"/>
            <a:ext cx="5959777" cy="52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fa0d844b4_2_29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Diseño de base de datos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Modelo Relacional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93" name="Google Shape;193;g1dfa0d844b4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963" y="1663131"/>
            <a:ext cx="7240075" cy="511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a8ebe3e2_0_18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Diseño de base de datos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Modelo Relacional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99" name="Google Shape;199;g1dfa8ebe3e2_0_18"/>
          <p:cNvPicPr preferRelativeResize="0"/>
          <p:nvPr/>
        </p:nvPicPr>
        <p:blipFill rotWithShape="1">
          <a:blip r:embed="rId3">
            <a:alphaModFix/>
          </a:blip>
          <a:srcRect b="0" l="63613" r="0" t="69108"/>
          <a:stretch/>
        </p:blipFill>
        <p:spPr>
          <a:xfrm>
            <a:off x="1900863" y="1829852"/>
            <a:ext cx="7815199" cy="46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fa0d844b4_2_25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Diseño de base de datos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sz="3700">
              <a:solidFill>
                <a:schemeClr val="lt1"/>
              </a:solidFill>
            </a:endParaRPr>
          </a:p>
        </p:txBody>
      </p:sp>
      <p:graphicFrame>
        <p:nvGraphicFramePr>
          <p:cNvPr id="205" name="Google Shape;205;g1dfa0d844b4_2_25"/>
          <p:cNvGraphicFramePr/>
          <p:nvPr/>
        </p:nvGraphicFramePr>
        <p:xfrm>
          <a:off x="1176338" y="18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{EA0139B1-A072-4514-92D5-A2A66F0B9FB6}</a:tableStyleId>
              </a:tblPr>
              <a:tblGrid>
                <a:gridCol w="952500"/>
                <a:gridCol w="1908800"/>
                <a:gridCol w="1512575"/>
                <a:gridCol w="866775"/>
                <a:gridCol w="849625"/>
                <a:gridCol w="506725"/>
                <a:gridCol w="558175"/>
                <a:gridCol w="26841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atributo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Campo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dato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Longitud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Llave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única a un 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empresa_Proveedor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Empresa o Entidad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 la empresa o entidad a quien se le pide los insumos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repartidor de insumos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correo_Proveedor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Correo Del 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Correo de la empresa o entidad para mejor comunicación del administrador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fa0d844b4_2_41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Diseño de base de datos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sz="3700">
              <a:solidFill>
                <a:schemeClr val="lt1"/>
              </a:solidFill>
            </a:endParaRPr>
          </a:p>
        </p:txBody>
      </p:sp>
      <p:graphicFrame>
        <p:nvGraphicFramePr>
          <p:cNvPr id="211" name="Google Shape;211;g1dfa0d844b4_2_41"/>
          <p:cNvGraphicFramePr/>
          <p:nvPr/>
        </p:nvGraphicFramePr>
        <p:xfrm>
          <a:off x="1176338" y="18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{EA0139B1-A072-4514-92D5-A2A66F0B9FB6}</a:tableStyleId>
              </a:tblPr>
              <a:tblGrid>
                <a:gridCol w="952500"/>
                <a:gridCol w="1908800"/>
                <a:gridCol w="1512575"/>
                <a:gridCol w="866775"/>
                <a:gridCol w="832500"/>
                <a:gridCol w="523850"/>
                <a:gridCol w="558175"/>
                <a:gridCol w="26841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atributo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Campo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dato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Longitud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Llave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nit_Proveedor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 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Información adicional de la empresa en términos legales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estado_Proveedor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 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TINYINT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el proveedor tiene una calificación menor a tres estrellas estos tendrán un estado de no recomendados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CalificacionProveedor_id_CalificacionProveedor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calificación proveedor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única de la calificación de proveedores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 6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Camila Alexandra Arias Ruiz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Vincent Camargo Giraldo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Felipe Rodriguez Castilla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Sebastian Junco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fa0d844b4_4_33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Componentes de diseño web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217" name="Google Shape;217;g1dfa0d844b4_4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225" y="1608231"/>
            <a:ext cx="7372350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dfa0d844b4_4_33"/>
          <p:cNvSpPr txBox="1"/>
          <p:nvPr/>
        </p:nvSpPr>
        <p:spPr>
          <a:xfrm>
            <a:off x="8098425" y="2666638"/>
            <a:ext cx="3761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23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https://github.com/AriasCamilaA/maquetacionDeCastilla.github.io.git</a:t>
            </a:r>
            <a:endParaRPr b="0" i="0" sz="2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dfa0d844b4_4_33"/>
          <p:cNvSpPr txBox="1"/>
          <p:nvPr/>
        </p:nvSpPr>
        <p:spPr>
          <a:xfrm>
            <a:off x="8098425" y="4313157"/>
            <a:ext cx="3481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23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https://ariascamilaa.github.io/maquetacionDeCastilla.github.io/</a:t>
            </a:r>
            <a:endParaRPr b="0" i="0" sz="2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fa8ebe3e2_0_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Componentes de diseño web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225" name="Google Shape;225;g1dfa8ebe3e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625" y="1510150"/>
            <a:ext cx="5685376" cy="3363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26" name="Google Shape;226;g1dfa8ebe3e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451" y="3002056"/>
            <a:ext cx="5791198" cy="34264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fa0d844b4_4_5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Componentes de diseño web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232" name="Google Shape;232;g1dfa0d844b4_4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325" y="1627881"/>
            <a:ext cx="8627330" cy="511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fa0d844b4_4_4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Componentes de diseño web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238" name="Google Shape;238;g1dfa0d844b4_4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913" y="1735950"/>
            <a:ext cx="8042175" cy="47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fa0d844b4_4_57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Componentes de diseño web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244" name="Google Shape;244;g1dfa0d844b4_4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588" y="1627881"/>
            <a:ext cx="8650823" cy="511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fa0d844b4_4_6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Componentes de diseño web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250" name="Google Shape;250;g1dfa0d844b4_4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650" y="1869025"/>
            <a:ext cx="5155349" cy="305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51" name="Google Shape;251;g1dfa0d844b4_4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4286" y="3429000"/>
            <a:ext cx="5341190" cy="316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56" name="Google Shape;2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79379" y="1887165"/>
            <a:ext cx="8071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en capas(Tecnologías a usar)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del sistema a nivel de diseño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 Relación (MER)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datos(Formato designado)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 de Diseño Web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Mockups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Maquetación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234450" y="2280275"/>
            <a:ext cx="4269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necesidad de sistematizar los procesos que se vienen realizando manualmente en la Repostería De Castilla ubicada en Fontanar del Río [Suba] ya que hay dificultad en la gestión de la información en los procesos de inventario, ventas, proveedores y pedidos.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11438" l="15147" r="15147" t="220"/>
          <a:stretch/>
        </p:blipFill>
        <p:spPr>
          <a:xfrm rot="5400000">
            <a:off x="6562599" y="1484301"/>
            <a:ext cx="4524852" cy="49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891550" y="1885950"/>
            <a:ext cx="9704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 software para la empresa </a:t>
            </a:r>
            <a:r>
              <a:rPr lang="es-CO" sz="1800">
                <a:solidFill>
                  <a:schemeClr val="dk1"/>
                </a:solidFill>
              </a:rPr>
              <a:t>R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epostería De Castilla con el fin de </a:t>
            </a:r>
            <a:r>
              <a:rPr b="0" i="0" lang="es-CO" sz="1800" u="none" cap="none" strike="noStrike">
                <a:solidFill>
                  <a:schemeClr val="dk1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sistematizar 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procesos de gestión ______ de información facilitando la organización, control y consulta de los registros que se manejan en la actualidad de manera manual.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_servicio al cliente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_procesos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_Competitividad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1664375" y="2077950"/>
            <a:ext cx="86613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Facilitar el </a:t>
            </a:r>
            <a:r>
              <a:rPr lang="es-CO" sz="1800">
                <a:highlight>
                  <a:srgbClr val="F4CCCC"/>
                </a:highlight>
              </a:rPr>
              <a:t>proceso </a:t>
            </a: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de las ventas para tener conocimiento de los productos con mayor venta.</a:t>
            </a:r>
            <a:endParaRPr b="0" i="0" sz="1800" u="none" cap="none" strike="noStrike">
              <a:solidFill>
                <a:srgbClr val="000000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Controlar(</a:t>
            </a: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Gener</a:t>
            </a:r>
            <a:r>
              <a:rPr lang="es-CO" sz="1800">
                <a:highlight>
                  <a:srgbClr val="00FF00"/>
                </a:highlight>
              </a:rPr>
              <a:t>ar</a:t>
            </a:r>
            <a:r>
              <a:rPr lang="es-CO" sz="1800"/>
              <a:t>)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flujo de los pedidos que realizan los clientes a través de estados y reportes.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CO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Ordenar</a:t>
            </a:r>
            <a:r>
              <a:rPr b="0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(Controlar)</a:t>
            </a:r>
            <a:r>
              <a:rPr b="0" i="0" lang="es-CO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manera eficaz la existencia de productos e insumos en inventario para un mejor control y manejo de estos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cuando se deben realizar pedidos a los proveedores, generando órdenes de compra de acuerdo a lo requerido.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</a:rPr>
              <a:t>Tecnologías a Utilizar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Arquitectura en capas</a:t>
            </a:r>
            <a:endParaRPr sz="3700">
              <a:solidFill>
                <a:schemeClr val="lt1"/>
              </a:solidFill>
            </a:endParaRPr>
          </a:p>
        </p:txBody>
      </p:sp>
      <p:graphicFrame>
        <p:nvGraphicFramePr>
          <p:cNvPr id="138" name="Google Shape;138;p10"/>
          <p:cNvGraphicFramePr/>
          <p:nvPr/>
        </p:nvGraphicFramePr>
        <p:xfrm>
          <a:off x="1796425" y="25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{4CB254D4-047E-4783-ADA4-40C1C65BC423}</a:tableStyleId>
              </a:tblPr>
              <a:tblGrid>
                <a:gridCol w="4587700"/>
                <a:gridCol w="4587700"/>
              </a:tblGrid>
              <a:tr h="81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CO" sz="2400" u="none" cap="none" strike="noStrike">
                          <a:solidFill>
                            <a:srgbClr val="38AA00"/>
                          </a:solidFill>
                        </a:rPr>
                        <a:t>Capa</a:t>
                      </a:r>
                      <a:endParaRPr b="1" sz="2400" u="none" cap="none" strike="noStrike">
                        <a:solidFill>
                          <a:srgbClr val="38AA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CO" sz="2400" u="none" cap="none" strike="noStrike">
                          <a:solidFill>
                            <a:srgbClr val="38AA00"/>
                          </a:solidFill>
                        </a:rPr>
                        <a:t>Tecnología</a:t>
                      </a:r>
                      <a:endParaRPr b="1" sz="2400" u="none" cap="none" strike="noStrike">
                        <a:solidFill>
                          <a:srgbClr val="38AA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85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CO" sz="2400" u="none" cap="none" strike="noStrike"/>
                        <a:t>Presentación</a:t>
                      </a:r>
                      <a:endParaRPr sz="24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CO" sz="2400" u="none" cap="none" strike="noStrike"/>
                        <a:t>Html5, CSS3, Bootstrap 5.3, Javascript </a:t>
                      </a:r>
                      <a:r>
                        <a:rPr lang="es-CO" sz="2400" u="none" cap="none" strike="noStrike">
                          <a:solidFill>
                            <a:schemeClr val="dk1"/>
                          </a:solidFill>
                          <a:highlight>
                            <a:srgbClr val="FBFBFB"/>
                          </a:highlight>
                        </a:rPr>
                        <a:t>10.19.0</a:t>
                      </a:r>
                      <a:endParaRPr sz="2400" u="none" cap="none" strike="noStrike"/>
                    </a:p>
                  </a:txBody>
                  <a:tcPr marT="63500" marB="63500" marR="63500" marL="63500"/>
                </a:tc>
              </a:tr>
              <a:tr h="122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CO" sz="2400" u="none" cap="none" strike="noStrike"/>
                        <a:t>Lógica de negocio</a:t>
                      </a:r>
                      <a:endParaRPr sz="24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CO" sz="2400" u="none" cap="none" strike="noStrike"/>
                        <a:t>JDK 17, EJB 3.1, ServLet 1.1, GlassFish 6.2.3, Hibernate 6.1.4</a:t>
                      </a:r>
                      <a:endParaRPr sz="2400" u="none" cap="none" strike="noStrike"/>
                    </a:p>
                  </a:txBody>
                  <a:tcPr marT="63500" marB="63500" marR="63500" marL="63500"/>
                </a:tc>
              </a:tr>
              <a:tr h="81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CO" sz="2400" u="none" cap="none" strike="noStrike"/>
                        <a:t>Persistencia</a:t>
                      </a:r>
                      <a:endParaRPr sz="24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CO" sz="2400" u="none" cap="none" strike="noStrike"/>
                        <a:t>MySQL 8.0, JPA, DAO,DTO</a:t>
                      </a:r>
                      <a:endParaRPr sz="24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Diagramas del sistema a nivel de diseño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Componentes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5">
            <a:alphaModFix/>
          </a:blip>
          <a:srcRect b="69131" l="0" r="0" t="0"/>
          <a:stretch/>
        </p:blipFill>
        <p:spPr>
          <a:xfrm>
            <a:off x="152400" y="1588574"/>
            <a:ext cx="11486748" cy="45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f2358a2b_1_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2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Diagramas del sistema a nivel de diseño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Componentes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50" name="Google Shape;150;g1dff2358a2b_1_0"/>
          <p:cNvPicPr preferRelativeResize="0"/>
          <p:nvPr/>
        </p:nvPicPr>
        <p:blipFill rotWithShape="1">
          <a:blip r:embed="rId5">
            <a:alphaModFix/>
          </a:blip>
          <a:srcRect b="40453" l="0" r="0" t="29514"/>
          <a:stretch/>
        </p:blipFill>
        <p:spPr>
          <a:xfrm>
            <a:off x="456225" y="1436175"/>
            <a:ext cx="11354775" cy="510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