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Work Sans"/>
      <p:regular r:id="rId35"/>
      <p:bold r:id="rId36"/>
      <p:italic r:id="rId37"/>
      <p:boldItalic r:id="rId38"/>
    </p:embeddedFont>
    <p:embeddedFont>
      <p:font typeface="Work Sans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g68EJ1I5aP0LF/Z4MC23k+wooB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C7DFDB-290F-4F00-98B3-2FF9035E1DD3}">
  <a:tblStyle styleId="{AAC7DFDB-290F-4F00-98B3-2FF9035E1DD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b="off" i="off"/>
      <a:tcStyle>
        <a:fill>
          <a:solidFill>
            <a:srgbClr val="D4E2CE"/>
          </a:solidFill>
        </a:fill>
      </a:tcStyle>
    </a:band1H>
    <a:band2H>
      <a:tcTxStyle b="off" i="off"/>
    </a:band2H>
    <a:band1V>
      <a:tcTxStyle b="off" i="off"/>
      <a:tcStyle>
        <a:fill>
          <a:solidFill>
            <a:srgbClr val="D4E2CE"/>
          </a:solidFill>
        </a:fill>
      </a:tcStyle>
    </a:band1V>
    <a:band2V>
      <a:tcTxStyle b="off" i="off"/>
    </a:band2V>
    <a:lastCol>
      <a:tcTxStyle b="on" i="off">
        <a:font>
          <a:latin typeface="Arial"/>
          <a:ea typeface="Arial"/>
          <a:cs typeface="Arial"/>
        </a:font>
        <a:schemeClr val="lt1"/>
      </a:tcTxStyle>
      <a:tcStyle>
        <a:fill>
          <a:solidFill>
            <a:schemeClr val="accent6"/>
          </a:solidFill>
        </a:fill>
      </a:tcStyle>
    </a:lastCol>
    <a:firstCol>
      <a:tcTxStyle b="on" i="off">
        <a:font>
          <a:latin typeface="Arial"/>
          <a:ea typeface="Arial"/>
          <a:cs typeface="Arial"/>
        </a:font>
        <a:schemeClr val="lt1"/>
      </a:tcTxStyle>
      <a:tcStyle>
        <a:fill>
          <a:solidFill>
            <a:schemeClr val="accent6"/>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 styleId="{C110E281-D3D7-4881-AEAF-634314EFD385}"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E0EB2DD-2766-4BE1-AEE0-16C9CC41053E}" styleName="Table_2">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WorkSansLight-bold.fntdata"/><Relationship Id="rId20" Type="http://schemas.openxmlformats.org/officeDocument/2006/relationships/slide" Target="slides/slide15.xml"/><Relationship Id="rId42" Type="http://schemas.openxmlformats.org/officeDocument/2006/relationships/font" Target="fonts/WorkSansLight-boldItalic.fntdata"/><Relationship Id="rId41" Type="http://schemas.openxmlformats.org/officeDocument/2006/relationships/font" Target="fonts/WorkSansLight-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WorkSan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WorkSans-italic.fntdata"/><Relationship Id="rId14" Type="http://schemas.openxmlformats.org/officeDocument/2006/relationships/slide" Target="slides/slide9.xml"/><Relationship Id="rId36" Type="http://schemas.openxmlformats.org/officeDocument/2006/relationships/font" Target="fonts/WorkSans-bold.fntdata"/><Relationship Id="rId17" Type="http://schemas.openxmlformats.org/officeDocument/2006/relationships/slide" Target="slides/slide12.xml"/><Relationship Id="rId39" Type="http://schemas.openxmlformats.org/officeDocument/2006/relationships/font" Target="fonts/WorkSansLight-regular.fntdata"/><Relationship Id="rId16" Type="http://schemas.openxmlformats.org/officeDocument/2006/relationships/slide" Target="slides/slide11.xml"/><Relationship Id="rId38" Type="http://schemas.openxmlformats.org/officeDocument/2006/relationships/font" Target="fonts/Work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6fe377f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e6fe377f9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e6fe377f9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801be7b1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1e801be7b14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1e801be7b14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801be7b1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e801be7b14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e801be7b14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801be7b14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1e801be7b14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1e801be7b14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CO"/>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p:nvPr>
            <p:ph idx="2" type="pic"/>
          </p:nvPr>
        </p:nvSpPr>
        <p:spPr>
          <a:xfrm>
            <a:off x="5183188" y="987425"/>
            <a:ext cx="6172200" cy="4873625"/>
          </a:xfrm>
          <a:prstGeom prst="rect">
            <a:avLst/>
          </a:prstGeom>
          <a:noFill/>
          <a:ln>
            <a:noFill/>
          </a:ln>
        </p:spPr>
      </p:sp>
      <p:sp>
        <p:nvSpPr>
          <p:cNvPr id="78" name="Google Shape;7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file/d/1MeNr-M2eHBi4ushV-QYhBSGf7fFsjYex/view?usp=sharing" TargetMode="External"/><Relationship Id="rId4" Type="http://schemas.openxmlformats.org/officeDocument/2006/relationships/image" Target="../media/image19.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2240583" y="1997859"/>
            <a:ext cx="7710900" cy="286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lang="es-CO" sz="7200">
                <a:solidFill>
                  <a:srgbClr val="3F3F3F"/>
                </a:solidFill>
                <a:latin typeface="Work Sans"/>
                <a:ea typeface="Work Sans"/>
                <a:cs typeface="Work Sans"/>
                <a:sym typeface="Work Sans"/>
              </a:rPr>
              <a:t>MUSCLE </a:t>
            </a:r>
            <a:r>
              <a:rPr b="1" i="0" lang="es-CO" sz="7200" u="none" cap="none" strike="noStrike">
                <a:solidFill>
                  <a:srgbClr val="3F3F3F"/>
                </a:solidFill>
                <a:latin typeface="Work Sans"/>
                <a:ea typeface="Work Sans"/>
                <a:cs typeface="Work Sans"/>
                <a:sym typeface="Work Sans"/>
              </a:rPr>
              <a:t>LEVEL </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Aplicación de Software</a:t>
            </a:r>
            <a:endParaRPr b="1" i="0" sz="4000" u="none" cap="none" strike="noStrike">
              <a:solidFill>
                <a:srgbClr val="3F3F3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Técnicas de E-licitación</a:t>
            </a:r>
            <a:endParaRPr b="0" i="0" sz="1800" u="none" cap="none" strike="noStrike">
              <a:solidFill>
                <a:srgbClr val="000000"/>
              </a:solidFill>
              <a:latin typeface="Arial"/>
              <a:ea typeface="Arial"/>
              <a:cs typeface="Arial"/>
              <a:sym typeface="Arial"/>
            </a:endParaRPr>
          </a:p>
        </p:txBody>
      </p:sp>
      <p:graphicFrame>
        <p:nvGraphicFramePr>
          <p:cNvPr id="159" name="Google Shape;159;p27"/>
          <p:cNvGraphicFramePr/>
          <p:nvPr/>
        </p:nvGraphicFramePr>
        <p:xfrm>
          <a:off x="1269340" y="1945640"/>
          <a:ext cx="3000000" cy="3000000"/>
        </p:xfrm>
        <a:graphic>
          <a:graphicData uri="http://schemas.openxmlformats.org/drawingml/2006/table">
            <a:tbl>
              <a:tblPr bandRow="1" firstRow="1">
                <a:noFill/>
                <a:tableStyleId>{AAC7DFDB-290F-4F00-98B3-2FF9035E1DD3}</a:tableStyleId>
              </a:tblPr>
              <a:tblGrid>
                <a:gridCol w="3053275"/>
                <a:gridCol w="6600050"/>
              </a:tblGrid>
              <a:tr h="455950">
                <a:tc gridSpan="2">
                  <a:txBody>
                    <a:bodyPr/>
                    <a:lstStyle/>
                    <a:p>
                      <a:pPr indent="0" lvl="0" marL="0" marR="0" rtl="0" algn="ctr">
                        <a:lnSpc>
                          <a:spcPct val="100000"/>
                        </a:lnSpc>
                        <a:spcBef>
                          <a:spcPts val="0"/>
                        </a:spcBef>
                        <a:spcAft>
                          <a:spcPts val="0"/>
                        </a:spcAft>
                        <a:buClr>
                          <a:srgbClr val="000000"/>
                        </a:buClr>
                        <a:buSzPts val="1400"/>
                        <a:buFont typeface="Arial"/>
                        <a:buNone/>
                      </a:pPr>
                      <a:r>
                        <a:rPr b="1" lang="es-CO" sz="1400" u="none" cap="none" strike="noStrike"/>
                        <a:t>FICHA TÉCNICA</a:t>
                      </a:r>
                      <a:endParaRPr sz="1400" u="none" cap="none" strike="noStrike"/>
                    </a:p>
                  </a:txBody>
                  <a:tcPr marT="45725" marB="45725" marR="91450" marL="91450" anchor="ctr"/>
                </a:tc>
                <a:tc hMerge="1"/>
              </a:tr>
              <a:tr h="455950">
                <a:tc>
                  <a:txBody>
                    <a:bodyPr/>
                    <a:lstStyle/>
                    <a:p>
                      <a:pPr indent="0" lvl="0" marL="0" marR="0" rtl="0" algn="l">
                        <a:lnSpc>
                          <a:spcPct val="100000"/>
                        </a:lnSpc>
                        <a:spcBef>
                          <a:spcPts val="0"/>
                        </a:spcBef>
                        <a:spcAft>
                          <a:spcPts val="0"/>
                        </a:spcAft>
                        <a:buClr>
                          <a:srgbClr val="000000"/>
                        </a:buClr>
                        <a:buSzPts val="1400"/>
                        <a:buFont typeface="Arial"/>
                        <a:buNone/>
                      </a:pPr>
                      <a:r>
                        <a:rPr b="1" lang="es-CO" sz="1400" u="none" cap="none" strike="noStrike"/>
                        <a:t>Nombre</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LEVEL GYM</a:t>
                      </a:r>
                      <a:endParaRPr sz="1400" u="none" cap="none" strike="noStrike"/>
                    </a:p>
                  </a:txBody>
                  <a:tcPr marT="45725" marB="45725" marR="91450" marL="91450"/>
                </a:tc>
              </a:tr>
              <a:tr h="455950">
                <a:tc>
                  <a:txBody>
                    <a:bodyPr/>
                    <a:lstStyle/>
                    <a:p>
                      <a:pPr indent="0" lvl="0" marL="0" marR="0" rtl="0" algn="l">
                        <a:lnSpc>
                          <a:spcPct val="100000"/>
                        </a:lnSpc>
                        <a:spcBef>
                          <a:spcPts val="0"/>
                        </a:spcBef>
                        <a:spcAft>
                          <a:spcPts val="0"/>
                        </a:spcAft>
                        <a:buClr>
                          <a:srgbClr val="000000"/>
                        </a:buClr>
                        <a:buSzPts val="1400"/>
                        <a:buFont typeface="Arial"/>
                        <a:buNone/>
                      </a:pPr>
                      <a:r>
                        <a:rPr b="1" lang="es-CO" sz="1400" u="none" cap="none" strike="noStrike"/>
                        <a:t>Razón Social</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LEVEL GYM</a:t>
                      </a:r>
                      <a:endParaRPr sz="1400" u="none" cap="none" strike="noStrike"/>
                    </a:p>
                  </a:txBody>
                  <a:tcPr marT="45725" marB="45725" marR="91450" marL="91450"/>
                </a:tc>
              </a:tr>
              <a:tr h="455950">
                <a:tc>
                  <a:txBody>
                    <a:bodyPr/>
                    <a:lstStyle/>
                    <a:p>
                      <a:pPr indent="0" lvl="0" marL="0" marR="0" rtl="0" algn="l">
                        <a:lnSpc>
                          <a:spcPct val="100000"/>
                        </a:lnSpc>
                        <a:spcBef>
                          <a:spcPts val="0"/>
                        </a:spcBef>
                        <a:spcAft>
                          <a:spcPts val="0"/>
                        </a:spcAft>
                        <a:buClr>
                          <a:srgbClr val="000000"/>
                        </a:buClr>
                        <a:buSzPts val="1400"/>
                        <a:buFont typeface="Arial"/>
                        <a:buNone/>
                      </a:pPr>
                      <a:r>
                        <a:rPr b="1" lang="es-CO" sz="1400" u="none" cap="none" strike="noStrike"/>
                        <a:t>Domicilio Social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Cra 39 A No 37, Cl. 22 Sur, Bogotá, Cundinamarca</a:t>
                      </a:r>
                      <a:endParaRPr sz="1400" u="none" cap="none" strike="noStrike"/>
                    </a:p>
                  </a:txBody>
                  <a:tcPr marT="45725" marB="45725" marR="91450" marL="91450">
                    <a:solidFill>
                      <a:srgbClr val="D4E2CE"/>
                    </a:solidFill>
                  </a:tcPr>
                </a:tc>
              </a:tr>
              <a:tr h="455950">
                <a:tc>
                  <a:txBody>
                    <a:bodyPr/>
                    <a:lstStyle/>
                    <a:p>
                      <a:pPr indent="0" lvl="0" marL="0" marR="0" rtl="0" algn="l">
                        <a:lnSpc>
                          <a:spcPct val="100000"/>
                        </a:lnSpc>
                        <a:spcBef>
                          <a:spcPts val="0"/>
                        </a:spcBef>
                        <a:spcAft>
                          <a:spcPts val="0"/>
                        </a:spcAft>
                        <a:buClr>
                          <a:srgbClr val="000000"/>
                        </a:buClr>
                        <a:buSzPts val="1400"/>
                        <a:buFont typeface="Arial"/>
                        <a:buNone/>
                      </a:pPr>
                      <a:r>
                        <a:rPr b="1" lang="es-CO" sz="1400" u="none" cap="none" strike="noStrike"/>
                        <a:t>Teléfono</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3158393288</a:t>
                      </a:r>
                      <a:endParaRPr sz="1400" u="none" cap="none" strike="noStrike"/>
                    </a:p>
                  </a:txBody>
                  <a:tcPr marT="45725" marB="45725" marR="91450" marL="91450"/>
                </a:tc>
              </a:tr>
              <a:tr h="455950">
                <a:tc>
                  <a:txBody>
                    <a:bodyPr/>
                    <a:lstStyle/>
                    <a:p>
                      <a:pPr indent="0" lvl="0" marL="0" marR="0" rtl="0" algn="l">
                        <a:lnSpc>
                          <a:spcPct val="100000"/>
                        </a:lnSpc>
                        <a:spcBef>
                          <a:spcPts val="0"/>
                        </a:spcBef>
                        <a:spcAft>
                          <a:spcPts val="0"/>
                        </a:spcAft>
                        <a:buClr>
                          <a:srgbClr val="000000"/>
                        </a:buClr>
                        <a:buSzPts val="1400"/>
                        <a:buFont typeface="Arial"/>
                        <a:buNone/>
                      </a:pPr>
                      <a:r>
                        <a:rPr b="1" lang="es-CO" sz="1400" u="none" cap="none" strike="noStrike"/>
                        <a:t>Email</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https://levelgym.co/</a:t>
                      </a:r>
                      <a:endParaRPr sz="1400" u="none" cap="none" strike="noStrike"/>
                    </a:p>
                  </a:txBody>
                  <a:tcPr marT="45725" marB="45725" marR="91450" marL="91450"/>
                </a:tc>
              </a:tr>
              <a:tr h="455950">
                <a:tc>
                  <a:txBody>
                    <a:bodyPr/>
                    <a:lstStyle/>
                    <a:p>
                      <a:pPr indent="0" lvl="0" marL="0" marR="0" rtl="0" algn="l">
                        <a:lnSpc>
                          <a:spcPct val="100000"/>
                        </a:lnSpc>
                        <a:spcBef>
                          <a:spcPts val="0"/>
                        </a:spcBef>
                        <a:spcAft>
                          <a:spcPts val="0"/>
                        </a:spcAft>
                        <a:buClr>
                          <a:srgbClr val="000000"/>
                        </a:buClr>
                        <a:buSzPts val="1400"/>
                        <a:buFont typeface="Arial"/>
                        <a:buNone/>
                      </a:pPr>
                      <a:r>
                        <a:rPr b="1" lang="es-CO" sz="1400" u="none" cap="none" strike="noStrike"/>
                        <a:t>Servicios Principales</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Entrenamiento Deportivo Crossfit</a:t>
                      </a:r>
                      <a:endParaRPr sz="1400" u="none" cap="none" strike="noStrike"/>
                    </a:p>
                  </a:txBody>
                  <a:tcPr marT="45725" marB="45725" marR="91450" marL="91450"/>
                </a:tc>
              </a:tr>
              <a:tr h="455950">
                <a:tc>
                  <a:txBody>
                    <a:bodyPr/>
                    <a:lstStyle/>
                    <a:p>
                      <a:pPr indent="0" lvl="0" marL="0" marR="0" rtl="0" algn="l">
                        <a:lnSpc>
                          <a:spcPct val="100000"/>
                        </a:lnSpc>
                        <a:spcBef>
                          <a:spcPts val="0"/>
                        </a:spcBef>
                        <a:spcAft>
                          <a:spcPts val="0"/>
                        </a:spcAft>
                        <a:buClr>
                          <a:srgbClr val="000000"/>
                        </a:buClr>
                        <a:buSzPts val="1400"/>
                        <a:buFont typeface="Arial"/>
                        <a:buNone/>
                      </a:pPr>
                      <a:r>
                        <a:rPr b="1" lang="es-CO" sz="1400" u="none" cap="none" strike="noStrike"/>
                        <a:t>Persona de Contacto</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CO" sz="1400" u="none" cap="none" strike="noStrike"/>
                        <a:t>Carolina Rodriguez</a:t>
                      </a:r>
                      <a:endParaRPr sz="14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Recolección de Información </a:t>
            </a:r>
            <a:endParaRPr b="0" i="0" sz="1800" u="none" cap="none" strike="noStrike">
              <a:solidFill>
                <a:srgbClr val="000000"/>
              </a:solidFill>
              <a:latin typeface="Arial"/>
              <a:ea typeface="Arial"/>
              <a:cs typeface="Arial"/>
              <a:sym typeface="Arial"/>
            </a:endParaRPr>
          </a:p>
        </p:txBody>
      </p:sp>
      <p:sp>
        <p:nvSpPr>
          <p:cNvPr id="165" name="Google Shape;165;p28"/>
          <p:cNvSpPr txBox="1"/>
          <p:nvPr/>
        </p:nvSpPr>
        <p:spPr>
          <a:xfrm>
            <a:off x="276250" y="6304825"/>
            <a:ext cx="1111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Link de evidencia de la reunión: </a:t>
            </a:r>
            <a:r>
              <a:rPr b="1" i="0" lang="es-CO" sz="1400" u="sng" cap="none" strike="noStrike">
                <a:solidFill>
                  <a:schemeClr val="hlink"/>
                </a:solidFill>
                <a:latin typeface="Arial"/>
                <a:ea typeface="Arial"/>
                <a:cs typeface="Arial"/>
                <a:sym typeface="Arial"/>
                <a:hlinkClick r:id="rId3"/>
              </a:rPr>
              <a:t>https://drive.google.com/file/d/1MeNr-M2eHBi4ushV-QYhBSGf7fFsjYex/view?usp=sharing</a:t>
            </a:r>
            <a:r>
              <a:rPr b="1" i="0" lang="es-CO" sz="1400" u="none" cap="none" strike="noStrike">
                <a:solidFill>
                  <a:srgbClr val="000000"/>
                </a:solidFill>
                <a:latin typeface="Arial"/>
                <a:ea typeface="Arial"/>
                <a:cs typeface="Arial"/>
                <a:sym typeface="Arial"/>
              </a:rPr>
              <a:t> </a:t>
            </a:r>
            <a:endParaRPr b="0" i="0" sz="1400" u="none" cap="none" strike="noStrike">
              <a:solidFill>
                <a:srgbClr val="FF9900"/>
              </a:solidFill>
              <a:latin typeface="Arial"/>
              <a:ea typeface="Arial"/>
              <a:cs typeface="Arial"/>
              <a:sym typeface="Arial"/>
            </a:endParaRPr>
          </a:p>
        </p:txBody>
      </p:sp>
      <p:pic>
        <p:nvPicPr>
          <p:cNvPr id="166" name="Google Shape;166;p28"/>
          <p:cNvPicPr preferRelativeResize="0"/>
          <p:nvPr/>
        </p:nvPicPr>
        <p:blipFill rotWithShape="1">
          <a:blip r:embed="rId4">
            <a:alphaModFix/>
          </a:blip>
          <a:srcRect b="0" l="2922" r="1864" t="969"/>
          <a:stretch/>
        </p:blipFill>
        <p:spPr>
          <a:xfrm>
            <a:off x="1883325" y="1567888"/>
            <a:ext cx="3981600" cy="4780900"/>
          </a:xfrm>
          <a:prstGeom prst="rect">
            <a:avLst/>
          </a:prstGeom>
          <a:noFill/>
          <a:ln>
            <a:noFill/>
          </a:ln>
        </p:spPr>
      </p:pic>
      <p:pic>
        <p:nvPicPr>
          <p:cNvPr id="167" name="Google Shape;167;p28"/>
          <p:cNvPicPr preferRelativeResize="0"/>
          <p:nvPr/>
        </p:nvPicPr>
        <p:blipFill rotWithShape="1">
          <a:blip r:embed="rId5">
            <a:alphaModFix/>
          </a:blip>
          <a:srcRect b="0" l="0" r="0" t="0"/>
          <a:stretch/>
        </p:blipFill>
        <p:spPr>
          <a:xfrm>
            <a:off x="6095000" y="1611850"/>
            <a:ext cx="3825595" cy="473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e6fe377f98_0_0"/>
          <p:cNvSpPr txBox="1"/>
          <p:nvPr>
            <p:ph type="title"/>
          </p:nvPr>
        </p:nvSpPr>
        <p:spPr>
          <a:xfrm>
            <a:off x="627675" y="191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Arial"/>
              <a:buNone/>
            </a:pPr>
            <a:r>
              <a:rPr b="1" lang="es-CO">
                <a:solidFill>
                  <a:schemeClr val="lt1"/>
                </a:solidFill>
              </a:rPr>
              <a:t>Recolección de Información </a:t>
            </a:r>
            <a:endParaRPr/>
          </a:p>
        </p:txBody>
      </p:sp>
      <p:pic>
        <p:nvPicPr>
          <p:cNvPr id="174" name="Google Shape;174;g1e6fe377f98_0_0"/>
          <p:cNvPicPr preferRelativeResize="0"/>
          <p:nvPr/>
        </p:nvPicPr>
        <p:blipFill rotWithShape="1">
          <a:blip r:embed="rId3">
            <a:alphaModFix/>
          </a:blip>
          <a:srcRect b="0" l="0" r="0" t="0"/>
          <a:stretch/>
        </p:blipFill>
        <p:spPr>
          <a:xfrm>
            <a:off x="976150" y="1535313"/>
            <a:ext cx="4367049" cy="5194500"/>
          </a:xfrm>
          <a:prstGeom prst="rect">
            <a:avLst/>
          </a:prstGeom>
          <a:noFill/>
          <a:ln>
            <a:noFill/>
          </a:ln>
        </p:spPr>
      </p:pic>
      <p:pic>
        <p:nvPicPr>
          <p:cNvPr id="175" name="Google Shape;175;g1e6fe377f98_0_0"/>
          <p:cNvPicPr preferRelativeResize="0"/>
          <p:nvPr/>
        </p:nvPicPr>
        <p:blipFill rotWithShape="1">
          <a:blip r:embed="rId4">
            <a:alphaModFix/>
          </a:blip>
          <a:srcRect b="0" l="0" r="0" t="0"/>
          <a:stretch/>
        </p:blipFill>
        <p:spPr>
          <a:xfrm>
            <a:off x="5536834" y="1578150"/>
            <a:ext cx="5097016" cy="519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Recolección de Información</a:t>
            </a:r>
            <a:endParaRPr b="0" i="0" sz="1800" u="none" cap="none" strike="noStrike">
              <a:solidFill>
                <a:srgbClr val="000000"/>
              </a:solidFill>
              <a:latin typeface="Arial"/>
              <a:ea typeface="Arial"/>
              <a:cs typeface="Arial"/>
              <a:sym typeface="Arial"/>
            </a:endParaRPr>
          </a:p>
        </p:txBody>
      </p:sp>
      <p:sp>
        <p:nvSpPr>
          <p:cNvPr id="181" name="Google Shape;181;p29"/>
          <p:cNvSpPr txBox="1"/>
          <p:nvPr/>
        </p:nvSpPr>
        <p:spPr>
          <a:xfrm>
            <a:off x="456224" y="1694300"/>
            <a:ext cx="11169000" cy="4951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900"/>
              <a:buFont typeface="Arial"/>
              <a:buNone/>
            </a:pPr>
            <a:r>
              <a:rPr b="1" i="0" lang="es-CO" sz="1900" u="none" cap="none" strike="noStrike">
                <a:solidFill>
                  <a:schemeClr val="dk1"/>
                </a:solidFill>
                <a:latin typeface="Arial"/>
                <a:ea typeface="Arial"/>
                <a:cs typeface="Arial"/>
                <a:sym typeface="Arial"/>
              </a:rPr>
              <a:t>CONCLUSIONES</a:t>
            </a:r>
            <a:endParaRPr b="1" i="0" sz="19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00"/>
              <a:buFont typeface="Arial"/>
              <a:buNone/>
            </a:pPr>
            <a:r>
              <a:rPr b="0" i="0" lang="es-CO" sz="1900" u="none" cap="none" strike="noStrike">
                <a:solidFill>
                  <a:schemeClr val="dk1"/>
                </a:solidFill>
                <a:latin typeface="Arial"/>
                <a:ea typeface="Arial"/>
                <a:cs typeface="Arial"/>
                <a:sym typeface="Arial"/>
              </a:rPr>
              <a:t>En las elicitaciones pudimos evidenciar que la empresa LEVEL GYM actualmente tiene varios inconvenientes con el manejo de sus datos:</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349250" lvl="0" marL="457200" marR="0" rtl="0" algn="just">
              <a:lnSpc>
                <a:spcPct val="100000"/>
              </a:lnSpc>
              <a:spcBef>
                <a:spcPts val="0"/>
              </a:spcBef>
              <a:spcAft>
                <a:spcPts val="0"/>
              </a:spcAft>
              <a:buClr>
                <a:schemeClr val="dk1"/>
              </a:buClr>
              <a:buSzPts val="1900"/>
              <a:buFont typeface="Arial"/>
              <a:buChar char="●"/>
            </a:pPr>
            <a:r>
              <a:rPr b="0" i="0" lang="es-CO" sz="1900" u="none" cap="none" strike="noStrike">
                <a:solidFill>
                  <a:schemeClr val="dk1"/>
                </a:solidFill>
                <a:latin typeface="Arial"/>
                <a:ea typeface="Arial"/>
                <a:cs typeface="Arial"/>
                <a:sym typeface="Arial"/>
              </a:rPr>
              <a:t>Los procesos de inscripción y seguimientos son manuales, ocasionando gastos en papelería y uso de archivadores para su almacenamiento.  </a:t>
            </a:r>
            <a:endParaRPr b="0" i="0" sz="1900" u="none" cap="none" strike="noStrike">
              <a:solidFill>
                <a:schemeClr val="dk1"/>
              </a:solidFill>
              <a:latin typeface="Arial"/>
              <a:ea typeface="Arial"/>
              <a:cs typeface="Arial"/>
              <a:sym typeface="Arial"/>
            </a:endParaRPr>
          </a:p>
          <a:p>
            <a:pPr indent="-349250" lvl="0" marL="457200" marR="0" rtl="0" algn="just">
              <a:lnSpc>
                <a:spcPct val="100000"/>
              </a:lnSpc>
              <a:spcBef>
                <a:spcPts val="0"/>
              </a:spcBef>
              <a:spcAft>
                <a:spcPts val="0"/>
              </a:spcAft>
              <a:buClr>
                <a:schemeClr val="dk1"/>
              </a:buClr>
              <a:buSzPts val="1900"/>
              <a:buFont typeface="Arial"/>
              <a:buChar char="●"/>
            </a:pPr>
            <a:r>
              <a:rPr b="0" i="0" lang="es-CO" sz="1900" u="none" cap="none" strike="noStrike">
                <a:solidFill>
                  <a:schemeClr val="dk1"/>
                </a:solidFill>
                <a:latin typeface="Arial"/>
                <a:ea typeface="Arial"/>
                <a:cs typeface="Arial"/>
                <a:sym typeface="Arial"/>
              </a:rPr>
              <a:t>Se observa falta de seguridad en el almacenamiento de la información al tener documentación en físico, esta se puede llegar a  perderse o dañarse.</a:t>
            </a:r>
            <a:endParaRPr b="0" i="0" sz="1900" u="none" cap="none" strike="noStrike">
              <a:solidFill>
                <a:schemeClr val="dk1"/>
              </a:solidFill>
              <a:latin typeface="Arial"/>
              <a:ea typeface="Arial"/>
              <a:cs typeface="Arial"/>
              <a:sym typeface="Arial"/>
            </a:endParaRPr>
          </a:p>
          <a:p>
            <a:pPr indent="-349250" lvl="0" marL="457200" marR="0" rtl="0" algn="just">
              <a:lnSpc>
                <a:spcPct val="100000"/>
              </a:lnSpc>
              <a:spcBef>
                <a:spcPts val="0"/>
              </a:spcBef>
              <a:spcAft>
                <a:spcPts val="0"/>
              </a:spcAft>
              <a:buClr>
                <a:schemeClr val="dk1"/>
              </a:buClr>
              <a:buSzPts val="1900"/>
              <a:buFont typeface="Arial"/>
              <a:buChar char="●"/>
            </a:pPr>
            <a:r>
              <a:rPr b="0" i="0" lang="es-CO" sz="1900" u="none" cap="none" strike="noStrike">
                <a:solidFill>
                  <a:schemeClr val="dk1"/>
                </a:solidFill>
                <a:latin typeface="Arial"/>
                <a:ea typeface="Arial"/>
                <a:cs typeface="Arial"/>
                <a:sym typeface="Arial"/>
              </a:rPr>
              <a:t>No poseen un sistema para el manejo del inventario eficiente, no es alimentado en tiempo real y los entrenadores no pueden consultarlo de inmediato.</a:t>
            </a:r>
            <a:endParaRPr b="0" i="0" sz="1900" u="none" cap="none" strike="noStrike">
              <a:solidFill>
                <a:schemeClr val="dk1"/>
              </a:solidFill>
              <a:latin typeface="Arial"/>
              <a:ea typeface="Arial"/>
              <a:cs typeface="Arial"/>
              <a:sym typeface="Arial"/>
            </a:endParaRPr>
          </a:p>
          <a:p>
            <a:pPr indent="-349250" lvl="0" marL="457200" marR="0" rtl="0" algn="just">
              <a:lnSpc>
                <a:spcPct val="100000"/>
              </a:lnSpc>
              <a:spcBef>
                <a:spcPts val="0"/>
              </a:spcBef>
              <a:spcAft>
                <a:spcPts val="0"/>
              </a:spcAft>
              <a:buClr>
                <a:schemeClr val="dk1"/>
              </a:buClr>
              <a:buSzPts val="1900"/>
              <a:buFont typeface="Arial"/>
              <a:buChar char="●"/>
            </a:pPr>
            <a:r>
              <a:rPr b="0" i="0" lang="es-CO" sz="1900" u="none" cap="none" strike="noStrike">
                <a:solidFill>
                  <a:schemeClr val="dk1"/>
                </a:solidFill>
                <a:latin typeface="Arial"/>
                <a:ea typeface="Arial"/>
                <a:cs typeface="Arial"/>
                <a:sym typeface="Arial"/>
              </a:rPr>
              <a:t>La comunicación digital con los usuarios es escasa, lo que genera pérdida de clientes. </a:t>
            </a:r>
            <a:endParaRPr b="0" i="0" sz="1900" u="none" cap="none" strike="noStrike">
              <a:solidFill>
                <a:schemeClr val="dk1"/>
              </a:solidFill>
              <a:latin typeface="Arial"/>
              <a:ea typeface="Arial"/>
              <a:cs typeface="Arial"/>
              <a:sym typeface="Arial"/>
            </a:endParaRPr>
          </a:p>
          <a:p>
            <a:pPr indent="-349250" lvl="0" marL="457200" marR="0" rtl="0" algn="just">
              <a:lnSpc>
                <a:spcPct val="100000"/>
              </a:lnSpc>
              <a:spcBef>
                <a:spcPts val="0"/>
              </a:spcBef>
              <a:spcAft>
                <a:spcPts val="0"/>
              </a:spcAft>
              <a:buClr>
                <a:schemeClr val="dk1"/>
              </a:buClr>
              <a:buSzPts val="1900"/>
              <a:buFont typeface="Arial"/>
              <a:buChar char="●"/>
            </a:pPr>
            <a:r>
              <a:rPr b="0" i="0" lang="es-CO" sz="1900" u="none" cap="none" strike="noStrike">
                <a:solidFill>
                  <a:schemeClr val="dk1"/>
                </a:solidFill>
                <a:latin typeface="Arial"/>
                <a:ea typeface="Arial"/>
                <a:cs typeface="Arial"/>
                <a:sym typeface="Arial"/>
              </a:rPr>
              <a:t>No poseen un canal de respuesta con el cliente ya que el buzón de PQRS está disponible pero no se le informa la solución de la misma.</a:t>
            </a:r>
            <a:endParaRPr b="0" i="0" sz="1900" u="none" cap="none" strike="noStrike">
              <a:solidFill>
                <a:schemeClr val="dk1"/>
              </a:solidFill>
              <a:latin typeface="Arial"/>
              <a:ea typeface="Arial"/>
              <a:cs typeface="Arial"/>
              <a:sym typeface="Arial"/>
            </a:endParaRPr>
          </a:p>
          <a:p>
            <a:pPr indent="-349250" lvl="0" marL="457200" marR="0" rtl="0" algn="just">
              <a:lnSpc>
                <a:spcPct val="100000"/>
              </a:lnSpc>
              <a:spcBef>
                <a:spcPts val="0"/>
              </a:spcBef>
              <a:spcAft>
                <a:spcPts val="0"/>
              </a:spcAft>
              <a:buClr>
                <a:schemeClr val="dk1"/>
              </a:buClr>
              <a:buSzPts val="1900"/>
              <a:buFont typeface="Arial"/>
              <a:buChar char="●"/>
            </a:pPr>
            <a:r>
              <a:rPr b="0" i="0" lang="es-CO" sz="1900" u="none" cap="none" strike="noStrike">
                <a:solidFill>
                  <a:schemeClr val="dk1"/>
                </a:solidFill>
                <a:latin typeface="Arial"/>
                <a:ea typeface="Arial"/>
                <a:cs typeface="Arial"/>
                <a:sym typeface="Arial"/>
              </a:rPr>
              <a:t>El control de las ventas se realiza manualmente en un archivo Excel y para el vencimiento de las mensualidades se le informa al usuario solamente por un medio (whatsapp).</a:t>
            </a:r>
            <a:endParaRPr b="1" i="0" sz="3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187" name="Google Shape;187;p30"/>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188" name="Google Shape;188;p30"/>
          <p:cNvSpPr/>
          <p:nvPr/>
        </p:nvSpPr>
        <p:spPr>
          <a:xfrm>
            <a:off x="8723171" y="460597"/>
            <a:ext cx="3387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pic>
        <p:nvPicPr>
          <p:cNvPr id="189" name="Google Shape;189;p30"/>
          <p:cNvPicPr preferRelativeResize="0"/>
          <p:nvPr/>
        </p:nvPicPr>
        <p:blipFill rotWithShape="1">
          <a:blip r:embed="rId3">
            <a:alphaModFix/>
          </a:blip>
          <a:srcRect b="0" l="0" r="0" t="0"/>
          <a:stretch/>
        </p:blipFill>
        <p:spPr>
          <a:xfrm>
            <a:off x="326913" y="1588450"/>
            <a:ext cx="11538176" cy="505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195" name="Google Shape;195;p31"/>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196" name="Google Shape;196;p31"/>
          <p:cNvSpPr/>
          <p:nvPr/>
        </p:nvSpPr>
        <p:spPr>
          <a:xfrm>
            <a:off x="8723171" y="460597"/>
            <a:ext cx="3387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pic>
        <p:nvPicPr>
          <p:cNvPr id="197" name="Google Shape;197;p31"/>
          <p:cNvPicPr preferRelativeResize="0"/>
          <p:nvPr/>
        </p:nvPicPr>
        <p:blipFill rotWithShape="1">
          <a:blip r:embed="rId3">
            <a:alphaModFix/>
          </a:blip>
          <a:srcRect b="0" l="0" r="0" t="0"/>
          <a:stretch/>
        </p:blipFill>
        <p:spPr>
          <a:xfrm>
            <a:off x="1516450" y="1436050"/>
            <a:ext cx="8064013" cy="5421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Diagrama de Procesos</a:t>
            </a:r>
            <a:endParaRPr b="0" i="0" sz="1800" u="none" cap="none" strike="noStrike">
              <a:solidFill>
                <a:srgbClr val="000000"/>
              </a:solidFill>
              <a:latin typeface="Arial"/>
              <a:ea typeface="Arial"/>
              <a:cs typeface="Arial"/>
              <a:sym typeface="Arial"/>
            </a:endParaRPr>
          </a:p>
        </p:txBody>
      </p:sp>
      <p:sp>
        <p:nvSpPr>
          <p:cNvPr id="203" name="Google Shape;203;p32"/>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04" name="Google Shape;204;p32"/>
          <p:cNvSpPr/>
          <p:nvPr/>
        </p:nvSpPr>
        <p:spPr>
          <a:xfrm>
            <a:off x="8723177" y="460600"/>
            <a:ext cx="4800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pic>
        <p:nvPicPr>
          <p:cNvPr id="205" name="Google Shape;205;p32"/>
          <p:cNvPicPr preferRelativeResize="0"/>
          <p:nvPr/>
        </p:nvPicPr>
        <p:blipFill rotWithShape="1">
          <a:blip r:embed="rId3">
            <a:alphaModFix/>
          </a:blip>
          <a:srcRect b="0" l="0" r="0" t="0"/>
          <a:stretch/>
        </p:blipFill>
        <p:spPr>
          <a:xfrm>
            <a:off x="2145275" y="1671925"/>
            <a:ext cx="7901450" cy="503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e801be7b14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Arial"/>
              <a:buNone/>
            </a:pPr>
            <a:r>
              <a:rPr b="1" lang="es-CO">
                <a:solidFill>
                  <a:schemeClr val="lt1"/>
                </a:solidFill>
              </a:rPr>
              <a:t>Diagrama de Procesos</a:t>
            </a:r>
            <a:endParaRPr/>
          </a:p>
        </p:txBody>
      </p:sp>
      <p:sp>
        <p:nvSpPr>
          <p:cNvPr id="212" name="Google Shape;212;g1e801be7b14_0_6"/>
          <p:cNvSpPr txBox="1"/>
          <p:nvPr/>
        </p:nvSpPr>
        <p:spPr>
          <a:xfrm>
            <a:off x="7177800" y="142125"/>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rgbClr val="000000"/>
              </a:solidFill>
              <a:latin typeface="Arial"/>
              <a:ea typeface="Arial"/>
              <a:cs typeface="Arial"/>
              <a:sym typeface="Arial"/>
            </a:endParaRPr>
          </a:p>
        </p:txBody>
      </p:sp>
      <p:sp>
        <p:nvSpPr>
          <p:cNvPr id="213" name="Google Shape;213;g1e801be7b14_0_6"/>
          <p:cNvSpPr txBox="1"/>
          <p:nvPr/>
        </p:nvSpPr>
        <p:spPr>
          <a:xfrm>
            <a:off x="7248875" y="542325"/>
            <a:ext cx="30000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pic>
        <p:nvPicPr>
          <p:cNvPr id="214" name="Google Shape;214;g1e801be7b14_0_6"/>
          <p:cNvPicPr preferRelativeResize="0"/>
          <p:nvPr/>
        </p:nvPicPr>
        <p:blipFill rotWithShape="1">
          <a:blip r:embed="rId3">
            <a:alphaModFix/>
          </a:blip>
          <a:srcRect b="0" l="0" r="0" t="0"/>
          <a:stretch/>
        </p:blipFill>
        <p:spPr>
          <a:xfrm>
            <a:off x="2576200" y="1581250"/>
            <a:ext cx="6558624" cy="5028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e801be7b14_0_30"/>
          <p:cNvSpPr txBox="1"/>
          <p:nvPr>
            <p:ph type="title"/>
          </p:nvPr>
        </p:nvSpPr>
        <p:spPr>
          <a:xfrm>
            <a:off x="838200" y="1840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s-CO">
                <a:solidFill>
                  <a:schemeClr val="lt1"/>
                </a:solidFill>
              </a:rPr>
              <a:t>Historia de Usuario</a:t>
            </a:r>
            <a:endParaRPr/>
          </a:p>
        </p:txBody>
      </p:sp>
      <p:pic>
        <p:nvPicPr>
          <p:cNvPr id="221" name="Google Shape;221;g1e801be7b14_0_30"/>
          <p:cNvPicPr preferRelativeResize="0"/>
          <p:nvPr/>
        </p:nvPicPr>
        <p:blipFill rotWithShape="1">
          <a:blip r:embed="rId3">
            <a:alphaModFix/>
          </a:blip>
          <a:srcRect b="0" l="0" r="0" t="1565"/>
          <a:stretch/>
        </p:blipFill>
        <p:spPr>
          <a:xfrm>
            <a:off x="1468200" y="1448550"/>
            <a:ext cx="8017224" cy="540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e801be7b14_0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s-CO">
                <a:solidFill>
                  <a:schemeClr val="lt1"/>
                </a:solidFill>
              </a:rPr>
              <a:t>Historia de Usuario</a:t>
            </a:r>
            <a:endParaRPr/>
          </a:p>
        </p:txBody>
      </p:sp>
      <p:pic>
        <p:nvPicPr>
          <p:cNvPr id="228" name="Google Shape;228;g1e801be7b14_0_35"/>
          <p:cNvPicPr preferRelativeResize="0"/>
          <p:nvPr/>
        </p:nvPicPr>
        <p:blipFill rotWithShape="1">
          <a:blip r:embed="rId3">
            <a:alphaModFix/>
          </a:blip>
          <a:srcRect b="0" l="0" r="0" t="0"/>
          <a:stretch/>
        </p:blipFill>
        <p:spPr>
          <a:xfrm>
            <a:off x="1874850" y="1690825"/>
            <a:ext cx="7665950" cy="474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217259" y="981762"/>
            <a:ext cx="50451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flipH="1" rot="10800000">
            <a:off x="3300714" y="2182091"/>
            <a:ext cx="4845759" cy="32469"/>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3701406" y="2727454"/>
            <a:ext cx="4266900" cy="298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Gaes N° :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rgbClr val="000000"/>
                </a:solidFill>
                <a:latin typeface="Arial"/>
                <a:ea typeface="Arial"/>
                <a:cs typeface="Arial"/>
                <a:sym typeface="Arial"/>
              </a:rPr>
              <a:t>Anyela Camelo Roa</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lang="es-CO" sz="2400"/>
              <a:t>Katty Osorio Mercado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lang="es-CO" sz="2400"/>
              <a:t>Brayan Fernandez Garcia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rgbClr val="000000"/>
                </a:solidFill>
                <a:latin typeface="Arial"/>
                <a:ea typeface="Arial"/>
                <a:cs typeface="Arial"/>
                <a:sym typeface="Arial"/>
              </a:rPr>
              <a:t>Michael Chávez Cañaveral</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br>
              <a:rPr b="0" i="0" lang="es-CO" sz="2000" u="none" cap="none" strike="noStrike">
                <a:solidFill>
                  <a:srgbClr val="000000"/>
                </a:solidFill>
                <a:latin typeface="Arial"/>
                <a:ea typeface="Arial"/>
                <a:cs typeface="Arial"/>
                <a:sym typeface="Arial"/>
              </a:rPr>
            </a:b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34" name="Google Shape;234;p34"/>
          <p:cNvSpPr txBox="1"/>
          <p:nvPr/>
        </p:nvSpPr>
        <p:spPr>
          <a:xfrm>
            <a:off x="-2143125" y="1639223"/>
            <a:ext cx="60921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M Ó D U L O</a:t>
            </a:r>
            <a:endParaRPr b="1" i="0" sz="1400" u="none" cap="none" strike="noStrike">
              <a:solidFill>
                <a:srgbClr val="00B05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br>
              <a:rPr b="1" i="0" lang="es-CO" sz="1400" u="none" cap="none" strike="noStrike">
                <a:solidFill>
                  <a:srgbClr val="00B050"/>
                </a:solidFill>
                <a:latin typeface="Arial"/>
                <a:ea typeface="Arial"/>
                <a:cs typeface="Arial"/>
                <a:sym typeface="Arial"/>
              </a:rPr>
            </a:br>
            <a:r>
              <a:rPr b="1" i="0" lang="es-CO" sz="2800" u="none" cap="none" strike="noStrike">
                <a:solidFill>
                  <a:srgbClr val="00B050"/>
                </a:solidFill>
                <a:latin typeface="Arial"/>
                <a:ea typeface="Arial"/>
                <a:cs typeface="Arial"/>
                <a:sym typeface="Arial"/>
              </a:rPr>
              <a:t>1</a:t>
            </a:r>
            <a:endParaRPr b="1" i="0" sz="1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s-CO" sz="1400" u="none" cap="none" strike="noStrike">
                <a:solidFill>
                  <a:srgbClr val="00B050"/>
                </a:solidFill>
                <a:latin typeface="Arial"/>
                <a:ea typeface="Arial"/>
                <a:cs typeface="Arial"/>
                <a:sym typeface="Arial"/>
              </a:rPr>
            </a:br>
            <a:endParaRPr b="1" i="0" sz="1400" u="none" cap="none" strike="noStrike">
              <a:solidFill>
                <a:srgbClr val="00B050"/>
              </a:solidFill>
              <a:latin typeface="Arial"/>
              <a:ea typeface="Arial"/>
              <a:cs typeface="Arial"/>
              <a:sym typeface="Arial"/>
            </a:endParaRPr>
          </a:p>
        </p:txBody>
      </p:sp>
      <p:sp>
        <p:nvSpPr>
          <p:cNvPr id="235" name="Google Shape;235;p34"/>
          <p:cNvSpPr/>
          <p:nvPr/>
        </p:nvSpPr>
        <p:spPr>
          <a:xfrm>
            <a:off x="1311259" y="904818"/>
            <a:ext cx="4523731" cy="3801041"/>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rPr b="1" i="0" lang="es-CO" sz="4300" u="none" cap="none" strike="noStrike">
                <a:solidFill>
                  <a:srgbClr val="BF9000"/>
                </a:solidFill>
                <a:latin typeface="Arial"/>
                <a:ea typeface="Arial"/>
                <a:cs typeface="Arial"/>
                <a:sym typeface="Arial"/>
              </a:rPr>
              <a:t>     </a:t>
            </a:r>
            <a:endParaRPr b="1" i="0" sz="1200" u="none" cap="none" strike="noStrike">
              <a:solidFill>
                <a:srgbClr val="BF9000"/>
              </a:solidFill>
              <a:latin typeface="Arial"/>
              <a:ea typeface="Arial"/>
              <a:cs typeface="Arial"/>
              <a:sym typeface="Arial"/>
            </a:endParaRPr>
          </a:p>
          <a:p>
            <a:pPr indent="0" lvl="0" marL="0" marR="0" rtl="0" algn="l">
              <a:lnSpc>
                <a:spcPct val="100000"/>
              </a:lnSpc>
              <a:spcBef>
                <a:spcPts val="0"/>
              </a:spcBef>
              <a:spcAft>
                <a:spcPts val="0"/>
              </a:spcAft>
              <a:buClr>
                <a:srgbClr val="BF9000"/>
              </a:buClr>
              <a:buSzPts val="2400"/>
              <a:buFont typeface="Arial"/>
              <a:buNone/>
            </a:pPr>
            <a:r>
              <a:rPr b="1" i="0" lang="es-CO" sz="2400" u="none" cap="none" strike="noStrike">
                <a:solidFill>
                  <a:srgbClr val="BF9000"/>
                </a:solidFill>
                <a:latin typeface="Arial"/>
                <a:ea typeface="Arial"/>
                <a:cs typeface="Arial"/>
                <a:sym typeface="Arial"/>
              </a:rPr>
              <a:t>Registro  y seguimiento</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aphicFrame>
        <p:nvGraphicFramePr>
          <p:cNvPr id="236" name="Google Shape;236;p34"/>
          <p:cNvGraphicFramePr/>
          <p:nvPr/>
        </p:nvGraphicFramePr>
        <p:xfrm>
          <a:off x="188129" y="2577466"/>
          <a:ext cx="3000000" cy="3000000"/>
        </p:xfrm>
        <a:graphic>
          <a:graphicData uri="http://schemas.openxmlformats.org/drawingml/2006/table">
            <a:tbl>
              <a:tblPr>
                <a:noFill/>
                <a:tableStyleId>{C110E281-D3D7-4881-AEAF-634314EFD385}</a:tableStyleId>
              </a:tblPr>
              <a:tblGrid>
                <a:gridCol w="707650"/>
                <a:gridCol w="2665025"/>
                <a:gridCol w="1201200"/>
                <a:gridCol w="736275"/>
              </a:tblGrid>
              <a:tr h="15240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N</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REQUISITO</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DESCRIPCIÓN</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REQUISITO</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RESPONSABLE</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PRIORIDAD</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1</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registrar usuarios para el login. </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Administrador </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2</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ingresar a través de una identificación (T.I o C.C) del usuario </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Cliente</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3</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ingresar con usuario y contraseña </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Cliente</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4</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crear y modificar los roles de los usuarios.</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Administrador </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5</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reservar los turnos de entrenamiento.</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Cilente</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p>
                      <a:pPr indent="0" lvl="0" marL="0" marR="0" rtl="0" algn="l">
                        <a:lnSpc>
                          <a:spcPct val="100000"/>
                        </a:lnSpc>
                        <a:spcBef>
                          <a:spcPts val="0"/>
                        </a:spcBef>
                        <a:spcAft>
                          <a:spcPts val="0"/>
                        </a:spcAft>
                        <a:buClr>
                          <a:srgbClr val="000000"/>
                        </a:buClr>
                        <a:buSzPts val="1400"/>
                        <a:buFont typeface="Arial"/>
                        <a:buNone/>
                      </a:pPr>
                      <a:br>
                        <a:rPr lang="es-CO" sz="1400" u="none" cap="none" strike="noStrike"/>
                      </a:b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6</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cancelar los turnos de entrenamiento.</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Administrador, </a:t>
                      </a:r>
                      <a:r>
                        <a:rPr lang="es-CO" sz="1200" u="none" cap="none" strike="noStrike"/>
                        <a:t>Cliente</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37" name="Google Shape;237;p34"/>
          <p:cNvGraphicFramePr/>
          <p:nvPr/>
        </p:nvGraphicFramePr>
        <p:xfrm>
          <a:off x="5592425" y="2223145"/>
          <a:ext cx="3000000" cy="3000000"/>
        </p:xfrm>
        <a:graphic>
          <a:graphicData uri="http://schemas.openxmlformats.org/drawingml/2006/table">
            <a:tbl>
              <a:tblPr>
                <a:noFill/>
                <a:tableStyleId>{C110E281-D3D7-4881-AEAF-634314EFD385}</a:tableStyleId>
              </a:tblPr>
              <a:tblGrid>
                <a:gridCol w="763000"/>
                <a:gridCol w="3413325"/>
                <a:gridCol w="1258450"/>
                <a:gridCol w="1015175"/>
              </a:tblGrid>
              <a:tr h="4854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7</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inscribirse a los entrenadores.</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Administrado</a:t>
                      </a:r>
                      <a:r>
                        <a:rPr lang="es-CO" sz="1200" u="none" cap="none" strike="noStrike"/>
                        <a:t>r</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4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8</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realizar un cronograma a los entrenadores.</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Administrador </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4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9</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modificar los entrenadores .</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Administrador </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4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10</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consultar los entrenamientos</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Cliente</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4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11</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modificar los entrenamientos</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Entrenador</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4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12</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mandar una alerta de cambio en el calendario</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Administrado</a:t>
                      </a:r>
                      <a:r>
                        <a:rPr lang="es-CO" sz="1200" u="none" cap="none" strike="noStrike"/>
                        <a:t>r</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4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13</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consultar datos de progresión de entrenamiento.</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Entrenador</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4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14</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crear datos de progresión de entrenamiento.</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Entrenador</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0650">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R.F 15</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El sistema permitirá vi</a:t>
                      </a:r>
                      <a:r>
                        <a:rPr lang="es-CO" sz="1200" u="none" cap="none" strike="noStrike"/>
                        <a:t>s</a:t>
                      </a:r>
                      <a:r>
                        <a:rPr b="0" i="0" lang="es-CO" sz="1200" u="none" cap="none" strike="noStrike">
                          <a:solidFill>
                            <a:srgbClr val="000000"/>
                          </a:solidFill>
                          <a:latin typeface="Arial"/>
                          <a:ea typeface="Arial"/>
                          <a:cs typeface="Arial"/>
                          <a:sym typeface="Arial"/>
                        </a:rPr>
                        <a:t>ualizar el historial de progresión de entrenamiento</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Cliente, Entrenador</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s-CO" sz="1200" u="none" cap="none" strike="noStrike">
                          <a:solidFill>
                            <a:srgbClr val="000000"/>
                          </a:solidFill>
                          <a:latin typeface="Arial"/>
                          <a:ea typeface="Arial"/>
                          <a:cs typeface="Arial"/>
                          <a:sym typeface="Arial"/>
                        </a:rPr>
                        <a:t>ALTA</a:t>
                      </a:r>
                      <a:endParaRPr sz="1400" u="none" cap="none" strike="noStrike"/>
                    </a:p>
                  </a:txBody>
                  <a:tcPr marT="62300" marB="62300" marR="62300" marL="623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43" name="Google Shape;243;p35"/>
          <p:cNvSpPr txBox="1"/>
          <p:nvPr/>
        </p:nvSpPr>
        <p:spPr>
          <a:xfrm>
            <a:off x="-2143125" y="1639223"/>
            <a:ext cx="60921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M Ó D U L O</a:t>
            </a:r>
            <a:endParaRPr b="1" i="0" sz="1400" u="none" cap="none" strike="noStrike">
              <a:solidFill>
                <a:srgbClr val="00B05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br>
              <a:rPr b="1" i="0" lang="es-CO" sz="1400" u="none" cap="none" strike="noStrike">
                <a:solidFill>
                  <a:srgbClr val="00B050"/>
                </a:solidFill>
                <a:latin typeface="Arial"/>
                <a:ea typeface="Arial"/>
                <a:cs typeface="Arial"/>
                <a:sym typeface="Arial"/>
              </a:rPr>
            </a:br>
            <a:r>
              <a:rPr b="1" i="0" lang="es-CO" sz="2800" u="none" cap="none" strike="noStrike">
                <a:solidFill>
                  <a:srgbClr val="00B050"/>
                </a:solidFill>
                <a:latin typeface="Arial"/>
                <a:ea typeface="Arial"/>
                <a:cs typeface="Arial"/>
                <a:sym typeface="Arial"/>
              </a:rPr>
              <a:t>2</a:t>
            </a:r>
            <a:endParaRPr b="1" i="0" sz="1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s-CO" sz="1400" u="none" cap="none" strike="noStrike">
                <a:solidFill>
                  <a:srgbClr val="00B050"/>
                </a:solidFill>
                <a:latin typeface="Arial"/>
                <a:ea typeface="Arial"/>
                <a:cs typeface="Arial"/>
                <a:sym typeface="Arial"/>
              </a:rPr>
            </a:br>
            <a:endParaRPr b="1" i="0" sz="1400" u="none" cap="none" strike="noStrike">
              <a:solidFill>
                <a:srgbClr val="00B050"/>
              </a:solidFill>
              <a:latin typeface="Arial"/>
              <a:ea typeface="Arial"/>
              <a:cs typeface="Arial"/>
              <a:sym typeface="Arial"/>
            </a:endParaRPr>
          </a:p>
        </p:txBody>
      </p:sp>
      <p:sp>
        <p:nvSpPr>
          <p:cNvPr id="244" name="Google Shape;244;p35"/>
          <p:cNvSpPr/>
          <p:nvPr/>
        </p:nvSpPr>
        <p:spPr>
          <a:xfrm>
            <a:off x="1484674" y="1202188"/>
            <a:ext cx="1697901" cy="3247043"/>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rPr b="1" i="0" lang="es-CO" sz="4300" u="none" cap="none" strike="noStrike">
                <a:solidFill>
                  <a:srgbClr val="45818E"/>
                </a:solidFill>
                <a:latin typeface="Arial"/>
                <a:ea typeface="Arial"/>
                <a:cs typeface="Arial"/>
                <a:sym typeface="Arial"/>
              </a:rPr>
              <a:t>     </a:t>
            </a:r>
            <a:endParaRPr b="1" i="0" sz="1200" u="none" cap="none" strike="noStrike">
              <a:solidFill>
                <a:srgbClr val="45818E"/>
              </a:solidFill>
              <a:latin typeface="Arial"/>
              <a:ea typeface="Arial"/>
              <a:cs typeface="Arial"/>
              <a:sym typeface="Arial"/>
            </a:endParaRPr>
          </a:p>
          <a:p>
            <a:pPr indent="0" lvl="0" marL="0" marR="0" rtl="0" algn="l">
              <a:lnSpc>
                <a:spcPct val="100000"/>
              </a:lnSpc>
              <a:spcBef>
                <a:spcPts val="0"/>
              </a:spcBef>
              <a:spcAft>
                <a:spcPts val="0"/>
              </a:spcAft>
              <a:buClr>
                <a:srgbClr val="45818E"/>
              </a:buClr>
              <a:buSzPts val="2400"/>
              <a:buFont typeface="Arial"/>
              <a:buNone/>
            </a:pPr>
            <a:r>
              <a:rPr b="1" i="0" lang="es-CO" sz="2400" u="none" cap="none" strike="noStrike">
                <a:solidFill>
                  <a:srgbClr val="45818E"/>
                </a:solidFill>
                <a:latin typeface="Arial"/>
                <a:ea typeface="Arial"/>
                <a:cs typeface="Arial"/>
                <a:sym typeface="Arial"/>
              </a:rPr>
              <a:t>Inventario</a:t>
            </a:r>
            <a:r>
              <a:rPr b="1" i="0" lang="es-CO" sz="1200" u="none" cap="none" strike="noStrike">
                <a:solidFill>
                  <a:srgbClr val="45818E"/>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45" name="Google Shape;245;p35"/>
          <p:cNvGraphicFramePr/>
          <p:nvPr/>
        </p:nvGraphicFramePr>
        <p:xfrm>
          <a:off x="1564925" y="2626050"/>
          <a:ext cx="3000000" cy="3000000"/>
        </p:xfrm>
        <a:graphic>
          <a:graphicData uri="http://schemas.openxmlformats.org/drawingml/2006/table">
            <a:tbl>
              <a:tblPr>
                <a:noFill/>
                <a:tableStyleId>{0E0EB2DD-2766-4BE1-AEE0-16C9CC41053E}</a:tableStyleId>
              </a:tblPr>
              <a:tblGrid>
                <a:gridCol w="1251825"/>
                <a:gridCol w="4860075"/>
                <a:gridCol w="1791850"/>
                <a:gridCol w="1276400"/>
              </a:tblGrid>
              <a:tr h="806525">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N</a:t>
                      </a:r>
                      <a:endParaRPr b="1" sz="1200" u="none" cap="none" strike="noStrike"/>
                    </a:p>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REQUISITO</a:t>
                      </a:r>
                      <a:endParaRPr b="1" sz="1200" u="none" cap="none" strike="noStrike"/>
                    </a:p>
                  </a:txBody>
                  <a:tcPr marT="63500" marB="63500" marR="63500" marL="63500">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DESCRIPCIÓN</a:t>
                      </a:r>
                      <a:endParaRPr b="1" sz="1200" u="none" cap="none" strike="noStrike"/>
                    </a:p>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REQUISITO</a:t>
                      </a:r>
                      <a:endParaRPr b="1" sz="1200" u="none" cap="none" strike="noStrike"/>
                    </a:p>
                  </a:txBody>
                  <a:tcPr marT="63500" marB="63500" marR="63500" marL="63500">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RESPONSABLE</a:t>
                      </a:r>
                      <a:endParaRPr b="1" sz="1200" u="none" cap="none" strike="noStrike"/>
                    </a:p>
                  </a:txBody>
                  <a:tcPr marT="63500" marB="63500" marR="63500" marL="63500">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PRIORIDAD</a:t>
                      </a:r>
                      <a:endParaRPr b="1" sz="1200" u="none" cap="none" strike="noStrike"/>
                    </a:p>
                  </a:txBody>
                  <a:tcPr marT="63500" marB="63500" marR="63500" marL="63500">
                    <a:solidFill>
                      <a:srgbClr val="CFE2F3"/>
                    </a:solidFill>
                  </a:tcPr>
                </a:tc>
              </a:tr>
              <a:tr h="609475">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R.F 16</a:t>
                      </a:r>
                      <a:endParaRPr b="1" sz="1200" u="none" cap="none" strike="noStrike"/>
                    </a:p>
                  </a:txBody>
                  <a:tcPr marT="63500" marB="63500" marR="63500" marL="63500">
                    <a:solidFill>
                      <a:srgbClr val="CFE2F3"/>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s-CO" sz="1200" u="none" cap="none" strike="noStrike"/>
                        <a:t>El sistema permitirá ingresar los artículos y las cantidades necesarias para el inventario </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Administrador</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r h="589750">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R.F 17</a:t>
                      </a:r>
                      <a:endParaRPr b="1" sz="1200" u="none" cap="none" strike="noStrike"/>
                    </a:p>
                  </a:txBody>
                  <a:tcPr marT="63500" marB="63500" marR="63500" marL="63500">
                    <a:solidFill>
                      <a:srgbClr val="CFE2F3"/>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s-CO" sz="1200" u="none" cap="none" strike="noStrike"/>
                        <a:t>El sistema permitirá eliminar y modificar los artículos y las cantidades necesarias del inventario </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Administrador </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r h="609475">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R.F 18</a:t>
                      </a:r>
                      <a:endParaRPr b="1" sz="1200" u="none" cap="none" strike="noStrike"/>
                    </a:p>
                  </a:txBody>
                  <a:tcPr marT="63500" marB="63500" marR="63500" marL="63500">
                    <a:solidFill>
                      <a:srgbClr val="CFE2F3"/>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s-CO" sz="1200" u="none" cap="none" strike="noStrike"/>
                        <a:t>El sistema permitirá ingresar la fecha y hora en la que se quiere guardar el inventario </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Administrador</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r h="491225">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R.F 19</a:t>
                      </a:r>
                      <a:endParaRPr b="1"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p>
                  </a:txBody>
                  <a:tcPr marT="63500" marB="63500" marR="63500" marL="63500">
                    <a:solidFill>
                      <a:srgbClr val="CFE2F3"/>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s-CO" sz="1200" u="none" cap="none" strike="noStrike"/>
                        <a:t>El sistema permitirá ingresar el nombre de los proveedores</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Administrador </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51" name="Google Shape;251;p36"/>
          <p:cNvSpPr txBox="1"/>
          <p:nvPr/>
        </p:nvSpPr>
        <p:spPr>
          <a:xfrm>
            <a:off x="-2015400" y="1639223"/>
            <a:ext cx="60921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M Ó D U L O</a:t>
            </a:r>
            <a:endParaRPr b="1" i="0" sz="1400" u="none" cap="none" strike="noStrike">
              <a:solidFill>
                <a:srgbClr val="00B05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br>
              <a:rPr b="1" i="0" lang="es-CO" sz="1400" u="none" cap="none" strike="noStrike">
                <a:solidFill>
                  <a:srgbClr val="00B050"/>
                </a:solidFill>
                <a:latin typeface="Arial"/>
                <a:ea typeface="Arial"/>
                <a:cs typeface="Arial"/>
                <a:sym typeface="Arial"/>
              </a:rPr>
            </a:br>
            <a:r>
              <a:rPr b="1" i="0" lang="es-CO" sz="2800" u="none" cap="none" strike="noStrike">
                <a:solidFill>
                  <a:srgbClr val="00B050"/>
                </a:solidFill>
                <a:latin typeface="Arial"/>
                <a:ea typeface="Arial"/>
                <a:cs typeface="Arial"/>
                <a:sym typeface="Arial"/>
              </a:rPr>
              <a:t>3</a:t>
            </a:r>
            <a:endParaRPr b="1" i="0" sz="1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s-CO" sz="1400" u="none" cap="none" strike="noStrike">
                <a:solidFill>
                  <a:srgbClr val="00B050"/>
                </a:solidFill>
                <a:latin typeface="Arial"/>
                <a:ea typeface="Arial"/>
                <a:cs typeface="Arial"/>
                <a:sym typeface="Arial"/>
              </a:rPr>
            </a:br>
            <a:endParaRPr b="1" i="0" sz="1400" u="none" cap="none" strike="noStrike">
              <a:solidFill>
                <a:srgbClr val="00B050"/>
              </a:solidFill>
              <a:latin typeface="Arial"/>
              <a:ea typeface="Arial"/>
              <a:cs typeface="Arial"/>
              <a:sym typeface="Arial"/>
            </a:endParaRPr>
          </a:p>
        </p:txBody>
      </p:sp>
      <p:sp>
        <p:nvSpPr>
          <p:cNvPr id="252" name="Google Shape;252;p36"/>
          <p:cNvSpPr/>
          <p:nvPr/>
        </p:nvSpPr>
        <p:spPr>
          <a:xfrm>
            <a:off x="1633150" y="2553021"/>
            <a:ext cx="1056600" cy="4716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rPr b="1" i="0" lang="es-CO" sz="4300" u="none" cap="none" strike="noStrike">
                <a:solidFill>
                  <a:srgbClr val="674EA7"/>
                </a:solidFill>
                <a:latin typeface="Arial"/>
                <a:ea typeface="Arial"/>
                <a:cs typeface="Arial"/>
                <a:sym typeface="Arial"/>
              </a:rPr>
              <a:t>     </a:t>
            </a:r>
            <a:endParaRPr b="1" i="0" sz="1200" u="none" cap="none" strike="noStrike">
              <a:solidFill>
                <a:srgbClr val="674EA7"/>
              </a:solidFill>
              <a:latin typeface="Arial"/>
              <a:ea typeface="Arial"/>
              <a:cs typeface="Arial"/>
              <a:sym typeface="Arial"/>
            </a:endParaRPr>
          </a:p>
          <a:p>
            <a:pPr indent="0" lvl="0" marL="0" marR="0" rtl="0" algn="l">
              <a:lnSpc>
                <a:spcPct val="100000"/>
              </a:lnSpc>
              <a:spcBef>
                <a:spcPts val="0"/>
              </a:spcBef>
              <a:spcAft>
                <a:spcPts val="0"/>
              </a:spcAft>
              <a:buClr>
                <a:srgbClr val="674EA7"/>
              </a:buClr>
              <a:buSzPts val="2400"/>
              <a:buFont typeface="Arial"/>
              <a:buNone/>
            </a:pPr>
            <a:r>
              <a:rPr b="1" i="0" lang="es-CO" sz="2400" u="none" cap="none" strike="noStrike">
                <a:solidFill>
                  <a:srgbClr val="674EA7"/>
                </a:solidFill>
                <a:latin typeface="Arial"/>
                <a:ea typeface="Arial"/>
                <a:cs typeface="Arial"/>
                <a:sym typeface="Arial"/>
              </a:rPr>
              <a:t>PQRS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53" name="Google Shape;253;p36"/>
          <p:cNvPicPr preferRelativeResize="0"/>
          <p:nvPr/>
        </p:nvPicPr>
        <p:blipFill rotWithShape="1">
          <a:blip r:embed="rId3">
            <a:alphaModFix/>
          </a:blip>
          <a:srcRect b="0" l="0" r="0" t="0"/>
          <a:stretch/>
        </p:blipFill>
        <p:spPr>
          <a:xfrm>
            <a:off x="1889775" y="2651248"/>
            <a:ext cx="8001000" cy="3448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Requisitos Funcionales</a:t>
            </a:r>
            <a:endParaRPr b="0" i="0" sz="1800" u="none" cap="none" strike="noStrike">
              <a:solidFill>
                <a:srgbClr val="000000"/>
              </a:solidFill>
              <a:latin typeface="Arial"/>
              <a:ea typeface="Arial"/>
              <a:cs typeface="Arial"/>
              <a:sym typeface="Arial"/>
            </a:endParaRPr>
          </a:p>
        </p:txBody>
      </p:sp>
      <p:sp>
        <p:nvSpPr>
          <p:cNvPr id="259" name="Google Shape;259;p37"/>
          <p:cNvSpPr txBox="1"/>
          <p:nvPr/>
        </p:nvSpPr>
        <p:spPr>
          <a:xfrm>
            <a:off x="-2143125" y="1639223"/>
            <a:ext cx="60921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B050"/>
                </a:solidFill>
                <a:latin typeface="Arial"/>
                <a:ea typeface="Arial"/>
                <a:cs typeface="Arial"/>
                <a:sym typeface="Arial"/>
              </a:rPr>
              <a:t>M Ó D U L O</a:t>
            </a:r>
            <a:endParaRPr b="1" i="0" sz="1400" u="none" cap="none" strike="noStrike">
              <a:solidFill>
                <a:srgbClr val="00B05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br>
              <a:rPr b="1" i="0" lang="es-CO" sz="1400" u="none" cap="none" strike="noStrike">
                <a:solidFill>
                  <a:srgbClr val="00B050"/>
                </a:solidFill>
                <a:latin typeface="Arial"/>
                <a:ea typeface="Arial"/>
                <a:cs typeface="Arial"/>
                <a:sym typeface="Arial"/>
              </a:rPr>
            </a:br>
            <a:r>
              <a:rPr b="1" i="0" lang="es-CO" sz="2800" u="none" cap="none" strike="noStrike">
                <a:solidFill>
                  <a:srgbClr val="00B050"/>
                </a:solidFill>
                <a:latin typeface="Arial"/>
                <a:ea typeface="Arial"/>
                <a:cs typeface="Arial"/>
                <a:sym typeface="Arial"/>
              </a:rPr>
              <a:t>4</a:t>
            </a:r>
            <a:endParaRPr b="1" i="0" sz="14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1" i="0" lang="es-CO" sz="1400" u="none" cap="none" strike="noStrike">
                <a:solidFill>
                  <a:srgbClr val="00B050"/>
                </a:solidFill>
                <a:latin typeface="Arial"/>
                <a:ea typeface="Arial"/>
                <a:cs typeface="Arial"/>
                <a:sym typeface="Arial"/>
              </a:rPr>
            </a:br>
            <a:endParaRPr b="1" i="0" sz="1400" u="none" cap="none" strike="noStrike">
              <a:solidFill>
                <a:srgbClr val="00B050"/>
              </a:solidFill>
              <a:latin typeface="Arial"/>
              <a:ea typeface="Arial"/>
              <a:cs typeface="Arial"/>
              <a:sym typeface="Arial"/>
            </a:endParaRPr>
          </a:p>
        </p:txBody>
      </p:sp>
      <p:sp>
        <p:nvSpPr>
          <p:cNvPr id="260" name="Google Shape;260;p37"/>
          <p:cNvSpPr/>
          <p:nvPr/>
        </p:nvSpPr>
        <p:spPr>
          <a:xfrm>
            <a:off x="1220164" y="921935"/>
            <a:ext cx="1295547" cy="3893374"/>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300"/>
              <a:buFont typeface="Arial"/>
              <a:buNone/>
            </a:pPr>
            <a:r>
              <a:rPr b="1" i="0" lang="es-CO" sz="4300" u="none" cap="none" strike="noStrike">
                <a:solidFill>
                  <a:srgbClr val="6AA84F"/>
                </a:solidFill>
                <a:latin typeface="Arial"/>
                <a:ea typeface="Arial"/>
                <a:cs typeface="Arial"/>
                <a:sym typeface="Arial"/>
              </a:rPr>
              <a:t>    </a:t>
            </a:r>
            <a:endParaRPr b="1" i="0" sz="1200" u="none" cap="none" strike="noStrike">
              <a:solidFill>
                <a:srgbClr val="6AA84F"/>
              </a:solidFill>
              <a:latin typeface="Arial"/>
              <a:ea typeface="Arial"/>
              <a:cs typeface="Arial"/>
              <a:sym typeface="Arial"/>
            </a:endParaRPr>
          </a:p>
          <a:p>
            <a:pPr indent="0" lvl="0" marL="0" marR="0" rtl="0" algn="l">
              <a:lnSpc>
                <a:spcPct val="100000"/>
              </a:lnSpc>
              <a:spcBef>
                <a:spcPts val="0"/>
              </a:spcBef>
              <a:spcAft>
                <a:spcPts val="0"/>
              </a:spcAft>
              <a:buClr>
                <a:srgbClr val="6AA84F"/>
              </a:buClr>
              <a:buSzPts val="2400"/>
              <a:buFont typeface="Arial"/>
              <a:buNone/>
            </a:pPr>
            <a:r>
              <a:rPr b="1" i="0" lang="es-CO" sz="2400" u="none" cap="none" strike="noStrike">
                <a:solidFill>
                  <a:srgbClr val="6AA84F"/>
                </a:solidFill>
                <a:latin typeface="Arial"/>
                <a:ea typeface="Arial"/>
                <a:cs typeface="Arial"/>
                <a:sym typeface="Arial"/>
              </a:rPr>
              <a:t>Ventas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6AA84F"/>
              </a:buClr>
              <a:buSzPts val="2400"/>
              <a:buFont typeface="Arial"/>
              <a:buNone/>
            </a:pPr>
            <a:r>
              <a:rPr b="1" i="0" lang="es-CO" sz="2400" u="none" cap="none" strike="noStrike">
                <a:solidFill>
                  <a:srgbClr val="6AA84F"/>
                </a:solidFill>
                <a:latin typeface="Arial"/>
                <a:ea typeface="Arial"/>
                <a:cs typeface="Arial"/>
                <a:sym typeface="Arial"/>
              </a:rPr>
              <a:t>(pagos)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s-CO" sz="1800" u="none" cap="none" strike="noStrike">
                <a:solidFill>
                  <a:schemeClr val="dk1"/>
                </a:solidFill>
                <a:latin typeface="Arial"/>
                <a:ea typeface="Arial"/>
                <a:cs typeface="Arial"/>
                <a:sym typeface="Arial"/>
              </a:rPr>
            </a:br>
            <a:br>
              <a:rPr b="0" i="0" lang="es-CO"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61" name="Google Shape;261;p37"/>
          <p:cNvGraphicFramePr/>
          <p:nvPr/>
        </p:nvGraphicFramePr>
        <p:xfrm>
          <a:off x="2515700" y="1811150"/>
          <a:ext cx="3000000" cy="3000000"/>
        </p:xfrm>
        <a:graphic>
          <a:graphicData uri="http://schemas.openxmlformats.org/drawingml/2006/table">
            <a:tbl>
              <a:tblPr>
                <a:noFill/>
                <a:tableStyleId>{0E0EB2DD-2766-4BE1-AEE0-16C9CC41053E}</a:tableStyleId>
              </a:tblPr>
              <a:tblGrid>
                <a:gridCol w="1062425"/>
                <a:gridCol w="4336625"/>
                <a:gridCol w="1598850"/>
                <a:gridCol w="1138900"/>
              </a:tblGrid>
              <a:tr h="672100">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N</a:t>
                      </a:r>
                      <a:endParaRPr b="1" sz="1200" u="none" cap="none" strike="noStrike">
                        <a:highlight>
                          <a:srgbClr val="D9EAD3"/>
                        </a:highlight>
                      </a:endParaRPr>
                    </a:p>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REQUISITO</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DESCRIPCIÓN</a:t>
                      </a:r>
                      <a:endParaRPr b="1" sz="1200" u="none" cap="none" strike="noStrike">
                        <a:highlight>
                          <a:srgbClr val="D9EAD3"/>
                        </a:highlight>
                      </a:endParaRPr>
                    </a:p>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REQUISITO</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RESPONSABLE</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PRIORIDAD</a:t>
                      </a:r>
                      <a:endParaRPr b="1" sz="1200" u="none" cap="none" strike="noStrike">
                        <a:highlight>
                          <a:srgbClr val="D9EAD3"/>
                        </a:highlight>
                      </a:endParaRPr>
                    </a:p>
                  </a:txBody>
                  <a:tcPr marT="63500" marB="63500" marR="63500" marL="63500">
                    <a:solidFill>
                      <a:srgbClr val="D9EAD3"/>
                    </a:solidFill>
                  </a:tcPr>
                </a:tc>
              </a:tr>
              <a:tr h="672100">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R.F 26</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CO" sz="1200" u="none" cap="none" strike="noStrike"/>
                        <a:t>El sistema permitirá consultar los planes de suscripción.</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Cliente</a:t>
                      </a:r>
                      <a:endParaRPr sz="12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r h="693925">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R.F 27</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CO" sz="1200" u="none" cap="none" strike="noStrike"/>
                        <a:t>El sistema permitirá generar descuentos según apliquen. </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Administrador</a:t>
                      </a:r>
                      <a:endParaRPr sz="12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r h="672100">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R.F 28</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CO" sz="1200" u="none" cap="none" strike="noStrike"/>
                        <a:t>El sistema permitirá almacenar información de cada venta.</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Administrador </a:t>
                      </a:r>
                      <a:endParaRPr sz="12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r h="672100">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R.F 29</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CO" sz="1200" u="none" cap="none" strike="noStrike"/>
                        <a:t>El sistema permitirá generar una alerta, para recordar el pago del mes correspondiente.</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Administrador </a:t>
                      </a:r>
                      <a:endParaRPr sz="12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r h="672100">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R.F 30</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CO" sz="1200" u="none" cap="none" strike="noStrike"/>
                        <a:t>el sistema permitirá confirmar el pago de la mensualidad.</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rPr lang="es-CO" sz="1200" u="none" cap="none" strike="noStrike"/>
                        <a:t>Administrador</a:t>
                      </a:r>
                      <a:endParaRPr sz="12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r h="672100">
                <a:tc>
                  <a:txBody>
                    <a:bodyPr/>
                    <a:lstStyle/>
                    <a:p>
                      <a:pPr indent="0" lvl="0" marL="0" marR="0" rtl="0" algn="ctr">
                        <a:lnSpc>
                          <a:spcPct val="100000"/>
                        </a:lnSpc>
                        <a:spcBef>
                          <a:spcPts val="0"/>
                        </a:spcBef>
                        <a:spcAft>
                          <a:spcPts val="0"/>
                        </a:spcAft>
                        <a:buClr>
                          <a:srgbClr val="000000"/>
                        </a:buClr>
                        <a:buSzPts val="1200"/>
                        <a:buFont typeface="Arial"/>
                        <a:buNone/>
                      </a:pPr>
                      <a:r>
                        <a:rPr b="1" lang="es-CO" sz="1200" u="none" cap="none" strike="noStrike">
                          <a:highlight>
                            <a:srgbClr val="D9EAD3"/>
                          </a:highlight>
                        </a:rPr>
                        <a:t>R.F 31</a:t>
                      </a:r>
                      <a:endParaRPr b="1" sz="1200" u="none" cap="none" strike="noStrike">
                        <a:highlight>
                          <a:srgbClr val="D9EAD3"/>
                        </a:highlight>
                      </a:endParaRPr>
                    </a:p>
                  </a:txBody>
                  <a:tcPr marT="63500" marB="63500" marR="63500" marL="63500">
                    <a:solidFill>
                      <a:srgbClr val="D9EAD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s-CO" sz="1200" u="none" cap="none" strike="noStrike"/>
                        <a:t>El sistema permitirá consultar el historial de pagos realizados.  </a:t>
                      </a:r>
                      <a:endParaRPr sz="12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p>
                      <a:pPr indent="0" lvl="0" marL="0" marR="0" rtl="0" algn="ctr">
                        <a:lnSpc>
                          <a:spcPct val="100000"/>
                        </a:lnSpc>
                        <a:spcBef>
                          <a:spcPts val="0"/>
                        </a:spcBef>
                        <a:spcAft>
                          <a:spcPts val="0"/>
                        </a:spcAft>
                        <a:buClr>
                          <a:srgbClr val="000000"/>
                        </a:buClr>
                        <a:buSzPts val="1200"/>
                        <a:buFont typeface="Arial"/>
                        <a:buNone/>
                      </a:pPr>
                      <a:r>
                        <a:rPr lang="es-CO" sz="1200" u="none" cap="none" strike="noStrike"/>
                        <a:t>Cliente</a:t>
                      </a:r>
                      <a:endParaRPr sz="12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1200"/>
                        <a:buFont typeface="Arial"/>
                        <a:buNone/>
                      </a:pPr>
                      <a:r>
                        <a:rPr b="1" lang="es-CO" sz="1200" u="none" cap="none" strike="noStrike"/>
                        <a:t>ALTA</a:t>
                      </a:r>
                      <a:endParaRPr b="1" sz="1200" u="none" cap="none" strike="noStrike"/>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Requerimientos No Funcionales</a:t>
            </a:r>
            <a:endParaRPr b="0" i="0" sz="1800" u="none" cap="none" strike="noStrike">
              <a:solidFill>
                <a:srgbClr val="000000"/>
              </a:solidFill>
              <a:latin typeface="Arial"/>
              <a:ea typeface="Arial"/>
              <a:cs typeface="Arial"/>
              <a:sym typeface="Arial"/>
            </a:endParaRPr>
          </a:p>
        </p:txBody>
      </p:sp>
      <p:sp>
        <p:nvSpPr>
          <p:cNvPr id="267" name="Google Shape;267;p38"/>
          <p:cNvSpPr txBox="1"/>
          <p:nvPr/>
        </p:nvSpPr>
        <p:spPr>
          <a:xfrm>
            <a:off x="1102425" y="2190425"/>
            <a:ext cx="9557700" cy="29307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15000"/>
              </a:lnSpc>
              <a:spcBef>
                <a:spcPts val="0"/>
              </a:spcBef>
              <a:spcAft>
                <a:spcPts val="0"/>
              </a:spcAft>
              <a:buClr>
                <a:schemeClr val="dk1"/>
              </a:buClr>
              <a:buSzPts val="1700"/>
              <a:buFont typeface="Arial"/>
              <a:buAutoNum type="arabicPeriod"/>
            </a:pPr>
            <a:r>
              <a:rPr b="1" i="0" lang="es-CO" sz="1700" u="none" cap="none" strike="noStrike">
                <a:solidFill>
                  <a:schemeClr val="dk1"/>
                </a:solidFill>
                <a:latin typeface="Arial"/>
                <a:ea typeface="Arial"/>
                <a:cs typeface="Arial"/>
                <a:sym typeface="Arial"/>
              </a:rPr>
              <a:t>Disponibilidad del sistema:</a:t>
            </a:r>
            <a:r>
              <a:rPr b="0" i="0" lang="es-CO" sz="1700" u="none" cap="none" strike="noStrike">
                <a:solidFill>
                  <a:schemeClr val="dk1"/>
                </a:solidFill>
                <a:latin typeface="Arial"/>
                <a:ea typeface="Arial"/>
                <a:cs typeface="Arial"/>
                <a:sym typeface="Arial"/>
              </a:rPr>
              <a:t> El software debe estar disponible para su uso las 24 horas del día.</a:t>
            </a:r>
            <a:endParaRPr b="0" i="0" sz="1700" u="none" cap="none" strike="noStrike">
              <a:solidFill>
                <a:schemeClr val="dk1"/>
              </a:solidFill>
              <a:latin typeface="Arial"/>
              <a:ea typeface="Arial"/>
              <a:cs typeface="Arial"/>
              <a:sym typeface="Arial"/>
            </a:endParaRPr>
          </a:p>
          <a:p>
            <a:pPr indent="-336550" lvl="0" marL="457200" marR="0" rtl="0" algn="just">
              <a:lnSpc>
                <a:spcPct val="115000"/>
              </a:lnSpc>
              <a:spcBef>
                <a:spcPts val="0"/>
              </a:spcBef>
              <a:spcAft>
                <a:spcPts val="0"/>
              </a:spcAft>
              <a:buClr>
                <a:schemeClr val="dk1"/>
              </a:buClr>
              <a:buSzPts val="1700"/>
              <a:buFont typeface="Arial"/>
              <a:buAutoNum type="arabicPeriod"/>
            </a:pPr>
            <a:r>
              <a:rPr b="1" i="0" lang="es-CO" sz="1700" u="none" cap="none" strike="noStrike">
                <a:solidFill>
                  <a:schemeClr val="dk1"/>
                </a:solidFill>
                <a:latin typeface="Arial"/>
                <a:ea typeface="Arial"/>
                <a:cs typeface="Arial"/>
                <a:sym typeface="Arial"/>
              </a:rPr>
              <a:t>Seguridad de datos:</a:t>
            </a:r>
            <a:r>
              <a:rPr b="0" i="0" lang="es-CO" sz="1700" u="none" cap="none" strike="noStrike">
                <a:solidFill>
                  <a:schemeClr val="dk1"/>
                </a:solidFill>
                <a:latin typeface="Arial"/>
                <a:ea typeface="Arial"/>
                <a:cs typeface="Arial"/>
                <a:sym typeface="Arial"/>
              </a:rPr>
              <a:t> El software debe garantizar la seguridad y confidencialidad de los datos de los miembros, incluyendo información personal y financiera. Debe cumplir con las regulaciones de privacidad de datos.</a:t>
            </a:r>
            <a:endParaRPr b="0" i="0" sz="1700" u="none" cap="none" strike="noStrike">
              <a:solidFill>
                <a:schemeClr val="dk1"/>
              </a:solidFill>
              <a:latin typeface="Arial"/>
              <a:ea typeface="Arial"/>
              <a:cs typeface="Arial"/>
              <a:sym typeface="Arial"/>
            </a:endParaRPr>
          </a:p>
          <a:p>
            <a:pPr indent="-336550" lvl="0" marL="457200" marR="0" rtl="0" algn="just">
              <a:lnSpc>
                <a:spcPct val="115000"/>
              </a:lnSpc>
              <a:spcBef>
                <a:spcPts val="0"/>
              </a:spcBef>
              <a:spcAft>
                <a:spcPts val="0"/>
              </a:spcAft>
              <a:buClr>
                <a:schemeClr val="dk1"/>
              </a:buClr>
              <a:buSzPts val="1700"/>
              <a:buFont typeface="Arial"/>
              <a:buAutoNum type="arabicPeriod"/>
            </a:pPr>
            <a:r>
              <a:rPr b="1" i="0" lang="es-CO" sz="1700" u="none" cap="none" strike="noStrike">
                <a:solidFill>
                  <a:schemeClr val="dk1"/>
                </a:solidFill>
                <a:latin typeface="Arial"/>
                <a:ea typeface="Arial"/>
                <a:cs typeface="Arial"/>
                <a:sym typeface="Arial"/>
              </a:rPr>
              <a:t>Usabilidad:</a:t>
            </a:r>
            <a:r>
              <a:rPr b="0" i="0" lang="es-CO" sz="1700" u="none" cap="none" strike="noStrike">
                <a:solidFill>
                  <a:schemeClr val="dk1"/>
                </a:solidFill>
                <a:latin typeface="Arial"/>
                <a:ea typeface="Arial"/>
                <a:cs typeface="Arial"/>
                <a:sym typeface="Arial"/>
              </a:rPr>
              <a:t> La interfaz de usuario del software debe ser intuitiva y fácil de usar para el personal del gimnasio, lo que facilita la realización de tareas diarias como registrar nuevos miembros o programar clases.</a:t>
            </a:r>
            <a:endParaRPr b="0" i="0" sz="17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273" name="Google Shape;273;p39"/>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74" name="Google Shape;274;p39"/>
          <p:cNvSpPr/>
          <p:nvPr/>
        </p:nvSpPr>
        <p:spPr>
          <a:xfrm>
            <a:off x="8723171" y="460597"/>
            <a:ext cx="3387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pic>
        <p:nvPicPr>
          <p:cNvPr id="275" name="Google Shape;275;p39"/>
          <p:cNvPicPr preferRelativeResize="0"/>
          <p:nvPr/>
        </p:nvPicPr>
        <p:blipFill rotWithShape="1">
          <a:blip r:embed="rId3">
            <a:alphaModFix/>
          </a:blip>
          <a:srcRect b="0" l="0" r="0" t="0"/>
          <a:stretch/>
        </p:blipFill>
        <p:spPr>
          <a:xfrm>
            <a:off x="1238850" y="1496850"/>
            <a:ext cx="9714324" cy="5361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281" name="Google Shape;281;p40"/>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82" name="Google Shape;282;p40"/>
          <p:cNvSpPr/>
          <p:nvPr/>
        </p:nvSpPr>
        <p:spPr>
          <a:xfrm>
            <a:off x="8723171" y="460597"/>
            <a:ext cx="3387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pic>
        <p:nvPicPr>
          <p:cNvPr id="283" name="Google Shape;283;p40"/>
          <p:cNvPicPr preferRelativeResize="0"/>
          <p:nvPr/>
        </p:nvPicPr>
        <p:blipFill rotWithShape="1">
          <a:blip r:embed="rId3">
            <a:alphaModFix/>
          </a:blip>
          <a:srcRect b="0" l="0" r="0" t="0"/>
          <a:stretch/>
        </p:blipFill>
        <p:spPr>
          <a:xfrm>
            <a:off x="1975150" y="1484775"/>
            <a:ext cx="8380999" cy="5373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289" name="Google Shape;289;p41"/>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90" name="Google Shape;290;p41"/>
          <p:cNvSpPr/>
          <p:nvPr/>
        </p:nvSpPr>
        <p:spPr>
          <a:xfrm>
            <a:off x="8723171" y="460597"/>
            <a:ext cx="3387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pic>
        <p:nvPicPr>
          <p:cNvPr id="291" name="Google Shape;291;p41"/>
          <p:cNvPicPr preferRelativeResize="0"/>
          <p:nvPr/>
        </p:nvPicPr>
        <p:blipFill rotWithShape="1">
          <a:blip r:embed="rId3">
            <a:alphaModFix/>
          </a:blip>
          <a:srcRect b="0" l="0" r="0" t="0"/>
          <a:stretch/>
        </p:blipFill>
        <p:spPr>
          <a:xfrm>
            <a:off x="1377675" y="1508900"/>
            <a:ext cx="9326200" cy="5349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Casos de Uso</a:t>
            </a:r>
            <a:endParaRPr b="0" i="0" sz="1800" u="none" cap="none" strike="noStrike">
              <a:solidFill>
                <a:srgbClr val="000000"/>
              </a:solidFill>
              <a:latin typeface="Arial"/>
              <a:ea typeface="Arial"/>
              <a:cs typeface="Arial"/>
              <a:sym typeface="Arial"/>
            </a:endParaRPr>
          </a:p>
        </p:txBody>
      </p:sp>
      <p:sp>
        <p:nvSpPr>
          <p:cNvPr id="297" name="Google Shape;297;p42"/>
          <p:cNvSpPr/>
          <p:nvPr/>
        </p:nvSpPr>
        <p:spPr>
          <a:xfrm>
            <a:off x="8300854" y="110481"/>
            <a:ext cx="1317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M Ó D U L O</a:t>
            </a:r>
            <a:endParaRPr b="0" i="0" sz="1400" u="none" cap="none" strike="noStrike">
              <a:solidFill>
                <a:schemeClr val="lt1"/>
              </a:solidFill>
              <a:latin typeface="Arial"/>
              <a:ea typeface="Arial"/>
              <a:cs typeface="Arial"/>
              <a:sym typeface="Arial"/>
            </a:endParaRPr>
          </a:p>
        </p:txBody>
      </p:sp>
      <p:sp>
        <p:nvSpPr>
          <p:cNvPr id="298" name="Google Shape;298;p42"/>
          <p:cNvSpPr/>
          <p:nvPr/>
        </p:nvSpPr>
        <p:spPr>
          <a:xfrm>
            <a:off x="8723171" y="460597"/>
            <a:ext cx="3387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pic>
        <p:nvPicPr>
          <p:cNvPr id="299" name="Google Shape;299;p42"/>
          <p:cNvPicPr preferRelativeResize="0"/>
          <p:nvPr/>
        </p:nvPicPr>
        <p:blipFill rotWithShape="1">
          <a:blip r:embed="rId3">
            <a:alphaModFix/>
          </a:blip>
          <a:srcRect b="9275" l="2451" r="3252" t="4270"/>
          <a:stretch/>
        </p:blipFill>
        <p:spPr>
          <a:xfrm>
            <a:off x="2581725" y="1562100"/>
            <a:ext cx="7028550" cy="5161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Imagen que contiene Interfaz de usuario gráfica&#10;&#10;Descripción generada automáticamente" id="304" name="Google Shape;304;p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cxnSp>
        <p:nvCxnSpPr>
          <p:cNvPr id="113" name="Google Shape;113;p7"/>
          <p:cNvCxnSpPr/>
          <p:nvPr/>
        </p:nvCxnSpPr>
        <p:spPr>
          <a:xfrm>
            <a:off x="1738375" y="3889923"/>
            <a:ext cx="8210144" cy="0"/>
          </a:xfrm>
          <a:prstGeom prst="straightConnector1">
            <a:avLst/>
          </a:prstGeom>
          <a:noFill/>
          <a:ln cap="flat" cmpd="sng" w="9525">
            <a:solidFill>
              <a:srgbClr val="38AA00"/>
            </a:solidFill>
            <a:prstDash val="solid"/>
            <a:miter lim="800000"/>
            <a:headEnd len="sm" w="sm" type="none"/>
            <a:tailEnd len="sm" w="sm" type="none"/>
          </a:ln>
        </p:spPr>
      </p:cxnSp>
      <p:sp>
        <p:nvSpPr>
          <p:cNvPr id="114" name="Google Shape;114;p7"/>
          <p:cNvSpPr txBox="1"/>
          <p:nvPr/>
        </p:nvSpPr>
        <p:spPr>
          <a:xfrm>
            <a:off x="1990928" y="2969538"/>
            <a:ext cx="821014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Formulación del proyecto:</a:t>
            </a:r>
            <a:endParaRPr b="1" i="0" sz="5400" u="none" cap="none" strike="noStrike">
              <a:solidFill>
                <a:srgbClr val="3F3F3F"/>
              </a:solidFill>
              <a:latin typeface="Calibri"/>
              <a:ea typeface="Calibri"/>
              <a:cs typeface="Calibri"/>
              <a:sym typeface="Calibri"/>
            </a:endParaRPr>
          </a:p>
        </p:txBody>
      </p:sp>
      <p:sp>
        <p:nvSpPr>
          <p:cNvPr id="115" name="Google Shape;115;p7"/>
          <p:cNvSpPr txBox="1"/>
          <p:nvPr/>
        </p:nvSpPr>
        <p:spPr>
          <a:xfrm>
            <a:off x="1213493" y="1859088"/>
            <a:ext cx="8529452" cy="10772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21" name="Google Shape;121;p3"/>
          <p:cNvSpPr txBox="1"/>
          <p:nvPr/>
        </p:nvSpPr>
        <p:spPr>
          <a:xfrm>
            <a:off x="925800" y="1645025"/>
            <a:ext cx="10340400" cy="46485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0" i="0" lang="es-CO" sz="2000" u="none" cap="none" strike="noStrike">
                <a:solidFill>
                  <a:schemeClr val="dk1"/>
                </a:solidFill>
                <a:highlight>
                  <a:srgbClr val="FFFFFF"/>
                </a:highlight>
                <a:latin typeface="Arial"/>
                <a:ea typeface="Arial"/>
                <a:cs typeface="Arial"/>
                <a:sym typeface="Arial"/>
              </a:rPr>
              <a:t>La empresa LEVEL GYM es un gimnasio ubicado en la Cra 39 A No 37, Cl. 22 Sur, Bogotá y ejerce su labor desde el 2018, presenta un problema de sistematización de datos, ya que todos sus procesos los llevan de forma manual y se evidencia la falta de seguridad de la información, la inscripción de usuarios se hace a través de un formulario en físico y el seguimiento de usuarios se hace en un archivo de Excel ocasionando un riesgo ya que los documentos se pueden perder o estropear, a su vez, el agendamiento de turnos (con los entrenadores personales) se realiza vía WhatsApp lo que hace que los turnos sean desorganizados y se presente congestión en horas pico dando una mala imagen al gimnasio al verlo con sobrecupo; para el control del inventario se maneja un archivo en Excel y se le informa al entrenador que existencias tienen disponibles para su uso conllevando un reproceso en la verificación de las mismas; el buzón de PQRS es físico, y tratan de darle solución al día, sin embargo el usuario no recibe confirmación del trámite o respuesta ocasionando que el usuario pierda contacto con la empresa.</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7" name="Google Shape;127;p4"/>
          <p:cNvSpPr txBox="1"/>
          <p:nvPr/>
        </p:nvSpPr>
        <p:spPr>
          <a:xfrm>
            <a:off x="373100" y="1617000"/>
            <a:ext cx="11459700" cy="5185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900"/>
              <a:buFont typeface="Arial"/>
              <a:buNone/>
            </a:pPr>
            <a:r>
              <a:rPr b="0" i="0" lang="es-CO" sz="1900" u="none" cap="none" strike="noStrike">
                <a:solidFill>
                  <a:schemeClr val="dk1"/>
                </a:solidFill>
                <a:highlight>
                  <a:srgbClr val="FFFFFF"/>
                </a:highlight>
                <a:latin typeface="Arial"/>
                <a:ea typeface="Arial"/>
                <a:cs typeface="Arial"/>
                <a:sym typeface="Arial"/>
              </a:rPr>
              <a:t>La empresa que se intervendrá será LEVEL GYM, ubicada en el barrio Santa Rita en la ciudad de Bogotá, la función que realiza este establecimiento es entrenamiento deportivo de Crossfit..</a:t>
            </a:r>
            <a:endParaRPr b="0" i="0" sz="19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9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CO" sz="1900" u="none" cap="none" strike="noStrike">
                <a:solidFill>
                  <a:schemeClr val="dk1"/>
                </a:solidFill>
                <a:highlight>
                  <a:srgbClr val="FFFFFF"/>
                </a:highlight>
                <a:latin typeface="Arial"/>
                <a:ea typeface="Arial"/>
                <a:cs typeface="Arial"/>
                <a:sym typeface="Arial"/>
              </a:rPr>
              <a:t> Se pudo evidenciar a partir de una visita al negocio que poseen métodos inadecuados de manejo de información, por esta razón se generan inconvenientes en temas de accesibilidad a los datos y seguridad de los mismos, por lo cual, con el módulo de registro y seguimiento se buscará solucionar esto al generar un espacio digital, seguro y de fácil uso; el área de inventarios presenta un problema de actualización de insumos y control de sus cantidades a lo cual el módulo de inventario brinda la herramienta para que este sea alimentado y consultado en tiempo real; el área de ventas tiene falencias al guardar sus archivos en un drive y no generar alertas de pagos automáticas a los clientes y el administrador, en este caso el módulo de ventas se encargará de llevar el control de las mensualidades y generar las alertas de vencimiento de pagos, por otra parte,  el buzón de pqrs tiene la falencia de ser físico y no generar respuesta al usuario cuando se soluciona alguna inconsistencia, por lo cual, el módulo de pqrs optimizará este proceso al entregar un espacio digital en que el usuario pueda colocar su pqrs y recibir respuesta cuando el administrador la haya gestionado.</a:t>
            </a:r>
            <a:endParaRPr b="0" i="0" sz="21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403236" y="786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33" name="Google Shape;133;p5"/>
          <p:cNvSpPr txBox="1"/>
          <p:nvPr/>
        </p:nvSpPr>
        <p:spPr>
          <a:xfrm>
            <a:off x="1315191" y="2767280"/>
            <a:ext cx="9147000" cy="461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4" name="Google Shape;134;p5"/>
          <p:cNvSpPr txBox="1"/>
          <p:nvPr/>
        </p:nvSpPr>
        <p:spPr>
          <a:xfrm>
            <a:off x="909150" y="2558450"/>
            <a:ext cx="10373700" cy="1554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1200"/>
              </a:spcAft>
              <a:buClr>
                <a:schemeClr val="dk1"/>
              </a:buClr>
              <a:buSzPts val="1100"/>
              <a:buFont typeface="Arial"/>
              <a:buNone/>
            </a:pPr>
            <a:r>
              <a:rPr b="0" i="0" lang="es-CO" sz="2000" u="none" cap="none" strike="noStrike">
                <a:solidFill>
                  <a:schemeClr val="dk1"/>
                </a:solidFill>
                <a:latin typeface="Arial"/>
                <a:ea typeface="Arial"/>
                <a:cs typeface="Arial"/>
                <a:sym typeface="Arial"/>
              </a:rPr>
              <a:t>Desarrollar un software con el propósito de mejorar la administración de procesos de inscripción, seguimiento de clientes, control de inventarios, gestión de PQRS y ventas mejorando los tiempos de respuesta, buscando aumentar significativamente la eficiencia del gimnasio y elevar la calidad del servicio ofrecido a los usuarios.</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40" name="Google Shape;140;p6"/>
          <p:cNvSpPr txBox="1"/>
          <p:nvPr/>
        </p:nvSpPr>
        <p:spPr>
          <a:xfrm>
            <a:off x="1303316" y="1843760"/>
            <a:ext cx="9143100" cy="47100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1500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Controlar el</a:t>
            </a:r>
            <a:r>
              <a:rPr b="0" i="0" lang="es-CO" sz="2000" u="none" cap="none" strike="noStrike">
                <a:solidFill>
                  <a:srgbClr val="1F1F1F"/>
                </a:solidFill>
                <a:highlight>
                  <a:srgbClr val="FFFFFF"/>
                </a:highlight>
                <a:latin typeface="Arial"/>
                <a:ea typeface="Arial"/>
                <a:cs typeface="Arial"/>
                <a:sym typeface="Arial"/>
              </a:rPr>
              <a:t> </a:t>
            </a:r>
            <a:r>
              <a:rPr b="0" i="0" lang="es-CO" sz="2000" u="none" cap="none" strike="noStrike">
                <a:solidFill>
                  <a:schemeClr val="dk1"/>
                </a:solidFill>
                <a:latin typeface="Arial"/>
                <a:ea typeface="Arial"/>
                <a:cs typeface="Arial"/>
                <a:sym typeface="Arial"/>
              </a:rPr>
              <a:t>proceso de inventario de las herramientas usadas en los entrenamientos en el gimnasio, alimentado en tiempo real.</a:t>
            </a:r>
            <a:endParaRPr b="0" i="0" sz="2000" u="none" cap="none" strike="noStrike">
              <a:solidFill>
                <a:schemeClr val="dk1"/>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Gestionar los procesos de inscripción y seguimiento de los usuarios facilitando la apropiación de sus rutinas de entrenamiento.</a:t>
            </a:r>
            <a:endParaRPr b="0" i="0" sz="2000" u="none" cap="none" strike="noStrike">
              <a:solidFill>
                <a:schemeClr val="dk1"/>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Facilitar el proceso de ventas automatizando el control de las mensualidades y generando alertas de vencimiento de las mismas a los usuarios.</a:t>
            </a:r>
            <a:endParaRPr b="0" i="0" sz="2000" u="none" cap="none" strike="noStrike">
              <a:solidFill>
                <a:schemeClr val="dk1"/>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0" i="0" lang="es-CO" sz="2000" u="none" cap="none" strike="noStrike">
                <a:solidFill>
                  <a:schemeClr val="dk1"/>
                </a:solidFill>
                <a:latin typeface="Arial"/>
                <a:ea typeface="Arial"/>
                <a:cs typeface="Arial"/>
                <a:sym typeface="Arial"/>
              </a:rPr>
              <a:t>Generar una PQRS que facilite la comunicación con los clientes mostrando el proceso de seguimiento y respuesta.</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Alcance</a:t>
            </a:r>
            <a:endParaRPr b="0" i="0" sz="1800" u="none" cap="none" strike="noStrike">
              <a:solidFill>
                <a:srgbClr val="000000"/>
              </a:solidFill>
              <a:latin typeface="Arial"/>
              <a:ea typeface="Arial"/>
              <a:cs typeface="Arial"/>
              <a:sym typeface="Arial"/>
            </a:endParaRPr>
          </a:p>
        </p:txBody>
      </p:sp>
      <p:sp>
        <p:nvSpPr>
          <p:cNvPr id="146" name="Google Shape;146;p25"/>
          <p:cNvSpPr txBox="1"/>
          <p:nvPr/>
        </p:nvSpPr>
        <p:spPr>
          <a:xfrm>
            <a:off x="570450" y="1616800"/>
            <a:ext cx="11051100" cy="5185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900"/>
              <a:buFont typeface="Arial"/>
              <a:buNone/>
            </a:pPr>
            <a:r>
              <a:rPr b="0" i="0" lang="es-CO" sz="1900" u="none" cap="none" strike="noStrike">
                <a:solidFill>
                  <a:schemeClr val="dk1"/>
                </a:solidFill>
                <a:latin typeface="Arial"/>
                <a:ea typeface="Arial"/>
                <a:cs typeface="Arial"/>
                <a:sym typeface="Arial"/>
              </a:rPr>
              <a:t>Definimos el alcance de este proyecto como un software para el gimnasio el cual, mejorará el manejo de  datos, optimiza sus procesos, a la vez que mejora la seguridad de la información. Es por esto que se implementará en la plataforma las clases de entrenamientos (Planes) y un resumen de los ejercicios y como se realizan, presentando un espacio sencillo para el usuario; para el área de ventas (la mensualidad de los clientes), se implementa para llevar mejor control e historial de los pagos, información del cliente y los descuentos correspondientes, también cuenta con un mensaje de alerta indicando que su membresía va a vencer pronto.</a:t>
            </a:r>
            <a:endParaRPr b="0" i="0" sz="19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900"/>
              <a:buFont typeface="Arial"/>
              <a:buNone/>
            </a:pPr>
            <a:r>
              <a:rPr b="0" i="0" lang="es-CO" sz="1900" u="none" cap="none" strike="noStrike">
                <a:solidFill>
                  <a:schemeClr val="dk1"/>
                </a:solidFill>
                <a:latin typeface="Arial"/>
                <a:ea typeface="Arial"/>
                <a:cs typeface="Arial"/>
                <a:sym typeface="Arial"/>
              </a:rPr>
              <a:t>A su vez, la organización de los horarios de entrenamiento será por medio de un calendario interactivo, indicando fecha, hora y con una alerta de cambios en el cronograma; se generará una sección de inventario donde el administrador y el entrenador podrán verificar los implementos usados en el GYM y percatarse de que todo esté en orden.</a:t>
            </a:r>
            <a:endParaRPr b="0" i="0" sz="19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900"/>
              <a:buFont typeface="Arial"/>
              <a:buNone/>
            </a:pPr>
            <a:r>
              <a:rPr b="0" i="0" lang="es-CO" sz="1900" u="none" cap="none" strike="noStrike">
                <a:solidFill>
                  <a:schemeClr val="dk1"/>
                </a:solidFill>
                <a:latin typeface="Arial"/>
                <a:ea typeface="Arial"/>
                <a:cs typeface="Arial"/>
                <a:sym typeface="Arial"/>
              </a:rPr>
              <a:t>Iniciando, el software tendrá una capacidad máxima de inscripción de 200 personas. Por el momento se han identificado esas oportunidades de mejora donde se podrán implementar alternativas para su crecimiento y reconocimiento.</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cxnSp>
        <p:nvCxnSpPr>
          <p:cNvPr id="152" name="Google Shape;152;p26"/>
          <p:cNvCxnSpPr/>
          <p:nvPr/>
        </p:nvCxnSpPr>
        <p:spPr>
          <a:xfrm>
            <a:off x="2518452" y="3945530"/>
            <a:ext cx="6733309" cy="0"/>
          </a:xfrm>
          <a:prstGeom prst="straightConnector1">
            <a:avLst/>
          </a:prstGeom>
          <a:noFill/>
          <a:ln cap="flat" cmpd="sng" w="9525">
            <a:solidFill>
              <a:srgbClr val="38AA00"/>
            </a:solidFill>
            <a:prstDash val="solid"/>
            <a:miter lim="800000"/>
            <a:headEnd len="sm" w="sm" type="none"/>
            <a:tailEnd len="sm" w="sm" type="none"/>
          </a:ln>
        </p:spPr>
      </p:cxnSp>
      <p:sp>
        <p:nvSpPr>
          <p:cNvPr id="153" name="Google Shape;153;p26"/>
          <p:cNvSpPr txBox="1"/>
          <p:nvPr/>
        </p:nvSpPr>
        <p:spPr>
          <a:xfrm>
            <a:off x="2767834" y="2912470"/>
            <a:ext cx="8210144"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6000" u="none" cap="none" strike="noStrike">
                <a:solidFill>
                  <a:srgbClr val="3F3F3F"/>
                </a:solidFill>
                <a:latin typeface="Calibri"/>
                <a:ea typeface="Calibri"/>
                <a:cs typeface="Calibri"/>
                <a:sym typeface="Calibri"/>
              </a:rPr>
              <a:t>Soporte E-licitación</a:t>
            </a:r>
            <a:endParaRPr b="1" i="0" sz="60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