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Work Sans"/>
      <p:regular r:id="rId35"/>
      <p:bold r:id="rId36"/>
      <p:italic r:id="rId37"/>
      <p:boldItalic r:id="rId38"/>
    </p:embeddedFont>
    <p:embeddedFont>
      <p:font typeface="Work Sans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iBxV/zW+S99ZMSgHuqmXoIbvA3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A25DE3-68A7-4484-8285-A8767570CABE}">
  <a:tblStyle styleId="{D6A25DE3-68A7-4484-8285-A8767570CAB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b="off" i="off"/>
      <a:tcStyle>
        <a:fill>
          <a:solidFill>
            <a:srgbClr val="D4E2CE"/>
          </a:solidFill>
        </a:fill>
      </a:tcStyle>
    </a:band1H>
    <a:band2H>
      <a:tcTxStyle b="off" i="off"/>
    </a:band2H>
    <a:band1V>
      <a:tcTxStyle b="off" i="off"/>
      <a:tcStyle>
        <a:fill>
          <a:solidFill>
            <a:srgbClr val="D4E2CE"/>
          </a:solidFill>
        </a:fill>
      </a:tcStyle>
    </a:band1V>
    <a:band2V>
      <a:tcTxStyle b="off" i="off"/>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2797B66E-4347-41FD-AD15-AB4699431EEA}"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WorkSansLight-bold.fntdata"/><Relationship Id="rId20" Type="http://schemas.openxmlformats.org/officeDocument/2006/relationships/slide" Target="slides/slide15.xml"/><Relationship Id="rId42" Type="http://schemas.openxmlformats.org/officeDocument/2006/relationships/font" Target="fonts/WorkSansLight-boldItalic.fntdata"/><Relationship Id="rId41" Type="http://schemas.openxmlformats.org/officeDocument/2006/relationships/font" Target="fonts/WorkSansLigh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Work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WorkSans-italic.fntdata"/><Relationship Id="rId14" Type="http://schemas.openxmlformats.org/officeDocument/2006/relationships/slide" Target="slides/slide9.xml"/><Relationship Id="rId36" Type="http://schemas.openxmlformats.org/officeDocument/2006/relationships/font" Target="fonts/WorkSans-bold.fntdata"/><Relationship Id="rId17" Type="http://schemas.openxmlformats.org/officeDocument/2006/relationships/slide" Target="slides/slide12.xml"/><Relationship Id="rId39" Type="http://schemas.openxmlformats.org/officeDocument/2006/relationships/font" Target="fonts/WorkSansLight-regular.fntdata"/><Relationship Id="rId16" Type="http://schemas.openxmlformats.org/officeDocument/2006/relationships/slide" Target="slides/slide11.xml"/><Relationship Id="rId38" Type="http://schemas.openxmlformats.org/officeDocument/2006/relationships/font" Target="fonts/Work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714b16d74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e714b16d74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e714b16d74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714b16d7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e714b16d7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e714b16d7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714b16d74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1e714b16d74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e714b16d74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70bca9071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1e70bca9071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e70bca9071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p:nvPr>
            <p:ph idx="2" type="pic"/>
          </p:nvPr>
        </p:nvSpPr>
        <p:spPr>
          <a:xfrm>
            <a:off x="5183188" y="987425"/>
            <a:ext cx="6172200" cy="4873625"/>
          </a:xfrm>
          <a:prstGeom prst="rect">
            <a:avLst/>
          </a:prstGeom>
          <a:noFill/>
          <a:ln>
            <a:noFill/>
          </a:ln>
        </p:spPr>
      </p:sp>
      <p:sp>
        <p:nvSpPr>
          <p:cNvPr id="78" name="Google Shape;7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outu.be/CGExkejCgnI?si=F4u7PuemqR9gR92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Desarrollo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de Software</a:t>
            </a:r>
            <a:endParaRPr b="1" i="0" sz="5400" u="none" cap="none" strike="noStrike">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OrderEasy</a:t>
            </a:r>
            <a:endParaRPr b="1" i="0" sz="54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Técnicas de E-licitación</a:t>
            </a:r>
            <a:endParaRPr b="0" i="0" sz="1800" u="none" cap="none" strike="noStrike">
              <a:solidFill>
                <a:srgbClr val="000000"/>
              </a:solidFill>
              <a:latin typeface="Arial"/>
              <a:ea typeface="Arial"/>
              <a:cs typeface="Arial"/>
              <a:sym typeface="Arial"/>
            </a:endParaRPr>
          </a:p>
        </p:txBody>
      </p:sp>
      <p:graphicFrame>
        <p:nvGraphicFramePr>
          <p:cNvPr id="158" name="Google Shape;158;p27"/>
          <p:cNvGraphicFramePr/>
          <p:nvPr/>
        </p:nvGraphicFramePr>
        <p:xfrm>
          <a:off x="1046500" y="2513724"/>
          <a:ext cx="3000000" cy="3000000"/>
        </p:xfrm>
        <a:graphic>
          <a:graphicData uri="http://schemas.openxmlformats.org/drawingml/2006/table">
            <a:tbl>
              <a:tblPr bandRow="1" firstRow="1">
                <a:noFill/>
                <a:tableStyleId>{D6A25DE3-68A7-4484-8285-A8767570CABE}</a:tableStyleId>
              </a:tblPr>
              <a:tblGrid>
                <a:gridCol w="4316425"/>
                <a:gridCol w="4316425"/>
              </a:tblGrid>
              <a:tr h="411175">
                <a:tc gridSpan="2">
                  <a:txBody>
                    <a:bodyPr/>
                    <a:lstStyle/>
                    <a:p>
                      <a:pPr indent="0" lvl="0" marL="0" marR="0" rtl="0" algn="ctr">
                        <a:lnSpc>
                          <a:spcPct val="100000"/>
                        </a:lnSpc>
                        <a:spcBef>
                          <a:spcPts val="0"/>
                        </a:spcBef>
                        <a:spcAft>
                          <a:spcPts val="0"/>
                        </a:spcAft>
                        <a:buClr>
                          <a:srgbClr val="000000"/>
                        </a:buClr>
                        <a:buSzPts val="1400"/>
                        <a:buFont typeface="Arial"/>
                        <a:buNone/>
                      </a:pPr>
                      <a:r>
                        <a:rPr b="1" lang="es-CO" sz="1400" u="none" cap="none" strike="noStrike"/>
                        <a:t>FICHA TÉCNICA</a:t>
                      </a:r>
                      <a:endParaRPr sz="1400" u="none" cap="none" strike="noStrike"/>
                    </a:p>
                  </a:txBody>
                  <a:tcPr marT="45725" marB="45725" marR="91450" marL="91450" anchor="ctr"/>
                </a:tc>
                <a:tc hMerge="1"/>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Nombre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La rica arepa de zoila</a:t>
                      </a:r>
                      <a:endParaRPr sz="1400" u="none" cap="none" strike="noStrike"/>
                    </a:p>
                  </a:txBody>
                  <a:tcPr marT="45725" marB="45725" marR="91450" marL="91450"/>
                </a:tc>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Razón Social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s-CO" sz="1400" u="none" cap="none" strike="noStrike"/>
                        <a:t>La rica arepa de zoila </a:t>
                      </a:r>
                      <a:endParaRPr sz="1400" u="none" cap="none" strike="noStrike"/>
                    </a:p>
                  </a:txBody>
                  <a:tcPr marT="45725" marB="45725" marR="91450" marL="91450"/>
                </a:tc>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Domicilio Social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Calle 1 a sur # 8a - 39, Bogotá</a:t>
                      </a:r>
                      <a:endParaRPr sz="1400" u="none" cap="none" strike="noStrike"/>
                    </a:p>
                  </a:txBody>
                  <a:tcPr marT="45725" marB="45725" marR="91450" marL="91450"/>
                </a:tc>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Teléfono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s-CO" sz="1400" u="none" cap="none" strike="noStrike"/>
                        <a:t>3009750286</a:t>
                      </a:r>
                      <a:endParaRPr sz="1400" u="none" cap="none" strike="noStrike"/>
                    </a:p>
                  </a:txBody>
                  <a:tcPr marT="45725" marB="45725" marR="91450" marL="91450"/>
                </a:tc>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Email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arepa_zoila21@gmail.com</a:t>
                      </a:r>
                      <a:endParaRPr sz="1400" u="none" cap="none" strike="noStrike"/>
                    </a:p>
                  </a:txBody>
                  <a:tcPr marT="45725" marB="45725" marR="91450" marL="91450"/>
                </a:tc>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Servicios Principales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Ventas de Alimentos y Bebidas.</a:t>
                      </a:r>
                      <a:endParaRPr sz="1400" u="none" cap="none" strike="noStrike"/>
                    </a:p>
                  </a:txBody>
                  <a:tcPr marT="45725" marB="45725" marR="91450" marL="91450"/>
                </a:tc>
              </a:tr>
              <a:tr h="411175">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Persona de Contacto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Zoila Rosa Velez</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a:t>
            </a:r>
            <a:endParaRPr b="0" i="0" sz="1800" u="none" cap="none" strike="noStrike">
              <a:solidFill>
                <a:srgbClr val="000000"/>
              </a:solidFill>
              <a:latin typeface="Arial"/>
              <a:ea typeface="Arial"/>
              <a:cs typeface="Arial"/>
              <a:sym typeface="Arial"/>
            </a:endParaRPr>
          </a:p>
        </p:txBody>
      </p:sp>
      <p:cxnSp>
        <p:nvCxnSpPr>
          <p:cNvPr id="164" name="Google Shape;164;p28"/>
          <p:cNvCxnSpPr/>
          <p:nvPr/>
        </p:nvCxnSpPr>
        <p:spPr>
          <a:xfrm>
            <a:off x="5954425" y="2061450"/>
            <a:ext cx="13500" cy="3909300"/>
          </a:xfrm>
          <a:prstGeom prst="straightConnector1">
            <a:avLst/>
          </a:prstGeom>
          <a:noFill/>
          <a:ln cap="flat" cmpd="sng" w="9525">
            <a:solidFill>
              <a:srgbClr val="38AA00"/>
            </a:solidFill>
            <a:prstDash val="solid"/>
            <a:round/>
            <a:headEnd len="sm" w="sm" type="none"/>
            <a:tailEnd len="sm" w="sm" type="none"/>
          </a:ln>
        </p:spPr>
      </p:cxnSp>
      <p:pic>
        <p:nvPicPr>
          <p:cNvPr id="165" name="Google Shape;165;p28"/>
          <p:cNvPicPr preferRelativeResize="0"/>
          <p:nvPr/>
        </p:nvPicPr>
        <p:blipFill rotWithShape="1">
          <a:blip r:embed="rId3">
            <a:alphaModFix/>
          </a:blip>
          <a:srcRect b="8741" l="7550" r="6449" t="9777"/>
          <a:stretch/>
        </p:blipFill>
        <p:spPr>
          <a:xfrm>
            <a:off x="456225" y="1464700"/>
            <a:ext cx="4362325" cy="5258749"/>
          </a:xfrm>
          <a:prstGeom prst="rect">
            <a:avLst/>
          </a:prstGeom>
          <a:noFill/>
          <a:ln>
            <a:noFill/>
          </a:ln>
        </p:spPr>
      </p:pic>
      <p:pic>
        <p:nvPicPr>
          <p:cNvPr id="166" name="Google Shape;166;p28"/>
          <p:cNvPicPr preferRelativeResize="0"/>
          <p:nvPr/>
        </p:nvPicPr>
        <p:blipFill rotWithShape="1">
          <a:blip r:embed="rId4">
            <a:alphaModFix/>
          </a:blip>
          <a:srcRect b="0" l="0" r="0" t="0"/>
          <a:stretch/>
        </p:blipFill>
        <p:spPr>
          <a:xfrm>
            <a:off x="6498725" y="1464700"/>
            <a:ext cx="4293925" cy="531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e714b16d74_1_18"/>
          <p:cNvSpPr txBox="1"/>
          <p:nvPr/>
        </p:nvSpPr>
        <p:spPr>
          <a:xfrm>
            <a:off x="609125" y="1729263"/>
            <a:ext cx="11259600" cy="44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1e714b16d74_1_18"/>
          <p:cNvSpPr txBox="1"/>
          <p:nvPr>
            <p:ph type="title"/>
          </p:nvPr>
        </p:nvSpPr>
        <p:spPr>
          <a:xfrm>
            <a:off x="220436" y="1497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a:t>
            </a:r>
            <a:endParaRPr b="0" i="0" sz="1800" u="none" cap="none" strike="noStrike">
              <a:solidFill>
                <a:srgbClr val="000000"/>
              </a:solidFill>
              <a:latin typeface="Arial"/>
              <a:ea typeface="Arial"/>
              <a:cs typeface="Arial"/>
              <a:sym typeface="Arial"/>
            </a:endParaRPr>
          </a:p>
        </p:txBody>
      </p:sp>
      <p:pic>
        <p:nvPicPr>
          <p:cNvPr id="174" name="Google Shape;174;g1e714b16d74_1_18"/>
          <p:cNvPicPr preferRelativeResize="0"/>
          <p:nvPr/>
        </p:nvPicPr>
        <p:blipFill rotWithShape="1">
          <a:blip r:embed="rId3">
            <a:alphaModFix/>
          </a:blip>
          <a:srcRect b="14668" l="19615" r="-12491" t="5388"/>
          <a:stretch/>
        </p:blipFill>
        <p:spPr>
          <a:xfrm>
            <a:off x="759400" y="1861702"/>
            <a:ext cx="4742955" cy="4480200"/>
          </a:xfrm>
          <a:prstGeom prst="rect">
            <a:avLst/>
          </a:prstGeom>
          <a:noFill/>
          <a:ln>
            <a:noFill/>
          </a:ln>
        </p:spPr>
      </p:pic>
      <p:sp>
        <p:nvSpPr>
          <p:cNvPr id="175" name="Google Shape;175;g1e714b16d74_1_18"/>
          <p:cNvSpPr/>
          <p:nvPr/>
        </p:nvSpPr>
        <p:spPr>
          <a:xfrm>
            <a:off x="4204675" y="2751100"/>
            <a:ext cx="560100" cy="628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6" name="Google Shape;176;g1e714b16d74_1_18"/>
          <p:cNvPicPr preferRelativeResize="0"/>
          <p:nvPr/>
        </p:nvPicPr>
        <p:blipFill rotWithShape="1">
          <a:blip r:embed="rId4">
            <a:alphaModFix/>
          </a:blip>
          <a:srcRect b="0" l="0" r="0" t="0"/>
          <a:stretch/>
        </p:blipFill>
        <p:spPr>
          <a:xfrm>
            <a:off x="6710500" y="1861707"/>
            <a:ext cx="4202275" cy="4396746"/>
          </a:xfrm>
          <a:prstGeom prst="rect">
            <a:avLst/>
          </a:prstGeom>
          <a:noFill/>
          <a:ln>
            <a:noFill/>
          </a:ln>
        </p:spPr>
      </p:pic>
      <p:cxnSp>
        <p:nvCxnSpPr>
          <p:cNvPr id="177" name="Google Shape;177;g1e714b16d74_1_18"/>
          <p:cNvCxnSpPr/>
          <p:nvPr/>
        </p:nvCxnSpPr>
        <p:spPr>
          <a:xfrm>
            <a:off x="5954425" y="2061450"/>
            <a:ext cx="13500" cy="3909300"/>
          </a:xfrm>
          <a:prstGeom prst="straightConnector1">
            <a:avLst/>
          </a:prstGeom>
          <a:noFill/>
          <a:ln cap="flat" cmpd="sng" w="9525">
            <a:solidFill>
              <a:srgbClr val="38AA00"/>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a:t>
            </a:r>
            <a:endParaRPr b="0" i="0" sz="1800" u="none" cap="none" strike="noStrike">
              <a:solidFill>
                <a:srgbClr val="000000"/>
              </a:solidFill>
              <a:latin typeface="Arial"/>
              <a:ea typeface="Arial"/>
              <a:cs typeface="Arial"/>
              <a:sym typeface="Arial"/>
            </a:endParaRPr>
          </a:p>
        </p:txBody>
      </p:sp>
      <p:sp>
        <p:nvSpPr>
          <p:cNvPr id="183" name="Google Shape;183;p29"/>
          <p:cNvSpPr txBox="1"/>
          <p:nvPr/>
        </p:nvSpPr>
        <p:spPr>
          <a:xfrm>
            <a:off x="1026378" y="1926730"/>
            <a:ext cx="10390500" cy="2670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s-CO" sz="1900" u="none" cap="none" strike="noStrike">
                <a:solidFill>
                  <a:srgbClr val="000000"/>
                </a:solidFill>
                <a:latin typeface="Times New Roman"/>
                <a:ea typeface="Times New Roman"/>
                <a:cs typeface="Times New Roman"/>
                <a:sym typeface="Times New Roman"/>
              </a:rPr>
              <a:t>Basándonos en los diferentes métodos de recolección de información, podemos concluir que la empresa “La rica arepa de zoila” si bien, cumplen con los pedidos que el cliente solicita, tienen algunas deficiencias en la toma de estos. Donde no tienen una retroalimentación con el cliente</a:t>
            </a:r>
            <a:r>
              <a:rPr b="0" i="0" lang="es-CO" sz="1900" u="none" cap="none" strike="noStrike">
                <a:solidFill>
                  <a:srgbClr val="000000"/>
                </a:solidFill>
                <a:highlight>
                  <a:srgbClr val="FFFF00"/>
                </a:highlight>
                <a:latin typeface="Times New Roman"/>
                <a:ea typeface="Times New Roman"/>
                <a:cs typeface="Times New Roman"/>
                <a:sym typeface="Times New Roman"/>
              </a:rPr>
              <a:t> como lo son los PQRS</a:t>
            </a:r>
            <a:r>
              <a:rPr b="0" i="0" lang="es-CO" sz="1900" u="none" cap="none" strike="noStrike">
                <a:solidFill>
                  <a:srgbClr val="000000"/>
                </a:solidFill>
                <a:latin typeface="Times New Roman"/>
                <a:ea typeface="Times New Roman"/>
                <a:cs typeface="Times New Roman"/>
                <a:sym typeface="Times New Roman"/>
              </a:rPr>
              <a:t>, el inventario se ha manejado de una manera en la cual no tienen un seguimiento a los productos al detalle. Viendo esto se requiere desarrollar un software que cubra lo antes dicho para mejorar la experiencia no solo del cliente sino también de los trabajadores </a:t>
            </a:r>
            <a:endParaRPr b="0" i="0" sz="1600" u="none" cap="none" strike="noStrike">
              <a:solidFill>
                <a:srgbClr val="FF9900"/>
              </a:solidFill>
              <a:latin typeface="Arial"/>
              <a:ea typeface="Arial"/>
              <a:cs typeface="Arial"/>
              <a:sym typeface="Arial"/>
            </a:endParaRPr>
          </a:p>
        </p:txBody>
      </p:sp>
      <p:sp>
        <p:nvSpPr>
          <p:cNvPr id="184" name="Google Shape;184;p29"/>
          <p:cNvSpPr txBox="1"/>
          <p:nvPr/>
        </p:nvSpPr>
        <p:spPr>
          <a:xfrm>
            <a:off x="456230" y="6092200"/>
            <a:ext cx="876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Link de evidencia de la reunión:  </a:t>
            </a:r>
            <a:r>
              <a:rPr b="1" i="0" lang="es-CO" sz="1400" u="sng" cap="none" strike="noStrike">
                <a:solidFill>
                  <a:schemeClr val="hlink"/>
                </a:solidFill>
                <a:latin typeface="Arial"/>
                <a:ea typeface="Arial"/>
                <a:cs typeface="Arial"/>
                <a:sym typeface="Arial"/>
                <a:hlinkClick r:id="rId3"/>
              </a:rPr>
              <a:t>https://youtu.be/CGExkejCgnI?si=F4u7PuemqR9gR92c</a:t>
            </a:r>
            <a:r>
              <a:rPr b="1" i="0" lang="es-CO" sz="1400" u="none" cap="none" strike="noStrike">
                <a:solidFill>
                  <a:srgbClr val="000000"/>
                </a:solidFill>
                <a:latin typeface="Arial"/>
                <a:ea typeface="Arial"/>
                <a:cs typeface="Arial"/>
                <a:sym typeface="Arial"/>
              </a:rPr>
              <a:t> </a:t>
            </a:r>
            <a:endParaRPr b="0" i="0" sz="1400" u="none" cap="none" strike="noStrike">
              <a:solidFill>
                <a:srgbClr val="FF9900"/>
              </a:solidFill>
              <a:latin typeface="Arial"/>
              <a:ea typeface="Arial"/>
              <a:cs typeface="Arial"/>
              <a:sym typeface="Arial"/>
            </a:endParaRPr>
          </a:p>
        </p:txBody>
      </p:sp>
      <p:sp>
        <p:nvSpPr>
          <p:cNvPr id="185" name="Google Shape;185;p29"/>
          <p:cNvSpPr txBox="1"/>
          <p:nvPr/>
        </p:nvSpPr>
        <p:spPr>
          <a:xfrm>
            <a:off x="491250" y="1601500"/>
            <a:ext cx="3910500" cy="40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s-CO" sz="1900" u="none" cap="none" strike="noStrike">
                <a:solidFill>
                  <a:srgbClr val="000000"/>
                </a:solidFill>
                <a:latin typeface="Times New Roman"/>
                <a:ea typeface="Times New Roman"/>
                <a:cs typeface="Times New Roman"/>
                <a:sym typeface="Times New Roman"/>
              </a:rPr>
              <a:t>CONCLUSIÓN:</a:t>
            </a:r>
            <a:endParaRPr b="1"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191" name="Google Shape;191;p30"/>
          <p:cNvSpPr/>
          <p:nvPr/>
        </p:nvSpPr>
        <p:spPr>
          <a:xfrm>
            <a:off x="8418300" y="307775"/>
            <a:ext cx="1529100" cy="7260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s-CO" sz="1600" u="none" cap="none" strike="noStrike">
                <a:solidFill>
                  <a:schemeClr val="lt1"/>
                </a:solidFill>
                <a:latin typeface="Arial"/>
                <a:ea typeface="Arial"/>
                <a:cs typeface="Arial"/>
                <a:sym typeface="Arial"/>
              </a:rPr>
              <a:t>PEDIDOS Y VENTAS</a:t>
            </a:r>
            <a:endParaRPr b="0" i="0" sz="1400" u="none" cap="none" strike="noStrike">
              <a:solidFill>
                <a:schemeClr val="lt1"/>
              </a:solidFill>
              <a:latin typeface="Calibri"/>
              <a:ea typeface="Calibri"/>
              <a:cs typeface="Calibri"/>
              <a:sym typeface="Calibri"/>
            </a:endParaRPr>
          </a:p>
        </p:txBody>
      </p:sp>
      <p:pic>
        <p:nvPicPr>
          <p:cNvPr id="192" name="Google Shape;192;p30"/>
          <p:cNvPicPr preferRelativeResize="0"/>
          <p:nvPr/>
        </p:nvPicPr>
        <p:blipFill rotWithShape="1">
          <a:blip r:embed="rId3">
            <a:alphaModFix/>
          </a:blip>
          <a:srcRect b="16394" l="0" r="0" t="0"/>
          <a:stretch/>
        </p:blipFill>
        <p:spPr>
          <a:xfrm>
            <a:off x="1566500" y="1688050"/>
            <a:ext cx="9560545" cy="516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198" name="Google Shape;198;p31"/>
          <p:cNvSpPr/>
          <p:nvPr/>
        </p:nvSpPr>
        <p:spPr>
          <a:xfrm>
            <a:off x="8996300" y="478450"/>
            <a:ext cx="1511700" cy="721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PEDIDOS A DOMICILIOS</a:t>
            </a: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99" name="Google Shape;199;p31"/>
          <p:cNvPicPr preferRelativeResize="0"/>
          <p:nvPr/>
        </p:nvPicPr>
        <p:blipFill rotWithShape="1">
          <a:blip r:embed="rId3">
            <a:alphaModFix/>
          </a:blip>
          <a:srcRect b="10817" l="0" r="0" t="0"/>
          <a:stretch/>
        </p:blipFill>
        <p:spPr>
          <a:xfrm>
            <a:off x="152400" y="1588575"/>
            <a:ext cx="11144824" cy="4895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205" name="Google Shape;205;p32"/>
          <p:cNvSpPr/>
          <p:nvPr/>
        </p:nvSpPr>
        <p:spPr>
          <a:xfrm>
            <a:off x="8796675" y="208425"/>
            <a:ext cx="1781700" cy="7452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INVENTARIO</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06" name="Google Shape;206;p32"/>
          <p:cNvPicPr preferRelativeResize="0"/>
          <p:nvPr/>
        </p:nvPicPr>
        <p:blipFill rotWithShape="1">
          <a:blip r:embed="rId3">
            <a:alphaModFix/>
          </a:blip>
          <a:srcRect b="16736" l="0" r="0" t="0"/>
          <a:stretch/>
        </p:blipFill>
        <p:spPr>
          <a:xfrm>
            <a:off x="1378925" y="1588575"/>
            <a:ext cx="8796855" cy="526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e714b16d74_1_0"/>
          <p:cNvSpPr txBox="1"/>
          <p:nvPr>
            <p:ph type="title"/>
          </p:nvPr>
        </p:nvSpPr>
        <p:spPr>
          <a:xfrm>
            <a:off x="117911" y="9083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pic>
        <p:nvPicPr>
          <p:cNvPr id="213" name="Google Shape;213;g1e714b16d74_1_0"/>
          <p:cNvPicPr preferRelativeResize="0"/>
          <p:nvPr/>
        </p:nvPicPr>
        <p:blipFill rotWithShape="1">
          <a:blip r:embed="rId3">
            <a:alphaModFix/>
          </a:blip>
          <a:srcRect b="33624" l="2904" r="12919" t="25776"/>
          <a:stretch/>
        </p:blipFill>
        <p:spPr>
          <a:xfrm>
            <a:off x="417100" y="2130925"/>
            <a:ext cx="11185277" cy="351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e714b16d74_1_5"/>
          <p:cNvSpPr txBox="1"/>
          <p:nvPr/>
        </p:nvSpPr>
        <p:spPr>
          <a:xfrm>
            <a:off x="6828550" y="249975"/>
            <a:ext cx="32460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s-CO" sz="2800" u="none" cap="none" strike="noStrike">
                <a:solidFill>
                  <a:schemeClr val="lt1"/>
                </a:solidFill>
                <a:latin typeface="Arial"/>
                <a:ea typeface="Arial"/>
                <a:cs typeface="Arial"/>
                <a:sym typeface="Arial"/>
              </a:rPr>
              <a:t>                 1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lt1"/>
                </a:solidFill>
                <a:latin typeface="Arial"/>
                <a:ea typeface="Arial"/>
                <a:cs typeface="Arial"/>
                <a:sym typeface="Arial"/>
              </a:rPr>
              <a:t>                    GESTIÓN DE USUARIO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graphicFrame>
        <p:nvGraphicFramePr>
          <p:cNvPr id="220" name="Google Shape;220;g1e714b16d74_1_5"/>
          <p:cNvGraphicFramePr/>
          <p:nvPr/>
        </p:nvGraphicFramePr>
        <p:xfrm>
          <a:off x="199100" y="2343600"/>
          <a:ext cx="3000000" cy="3000000"/>
        </p:xfrm>
        <a:graphic>
          <a:graphicData uri="http://schemas.openxmlformats.org/drawingml/2006/table">
            <a:tbl>
              <a:tblPr>
                <a:noFill/>
                <a:tableStyleId>{2797B66E-4347-41FD-AD15-AB4699431EEA}</a:tableStyleId>
              </a:tblPr>
              <a:tblGrid>
                <a:gridCol w="856225"/>
                <a:gridCol w="7420600"/>
                <a:gridCol w="2660725"/>
                <a:gridCol w="856225"/>
              </a:tblGrid>
              <a:tr h="361800">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N.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DESCRIPCIÓN DEL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RESPONSABLE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PRIORIDAD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713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crear y modificar los roles de usuario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713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asignar y modificar permisos a los usuarios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713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a:t>
                      </a:r>
                      <a:r>
                        <a:rPr lang="es-CO" sz="1400" u="none" cap="none" strike="noStrike">
                          <a:solidFill>
                            <a:schemeClr val="dk1"/>
                          </a:solidFill>
                        </a:rPr>
                        <a:t>permitirá </a:t>
                      </a:r>
                      <a:r>
                        <a:rPr lang="es-CO" sz="1400" u="none" cap="none" strike="noStrike"/>
                        <a:t>autenticar usuarios para el inicio de sesión.</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713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RF4</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a:t>
                      </a:r>
                      <a:r>
                        <a:rPr lang="es-CO" sz="1400" u="none" cap="none" strike="noStrike">
                          <a:solidFill>
                            <a:schemeClr val="dk1"/>
                          </a:solidFill>
                        </a:rPr>
                        <a:t>permitirá </a:t>
                      </a:r>
                      <a:r>
                        <a:rPr lang="es-CO" sz="1400" u="none" cap="none" strike="noStrike"/>
                        <a:t>ingresar a través de una identificación de usuario y una contraseña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713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RF5</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el cambio de contraseña u opciones para recuperarla en caso de olvido.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97600">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     RF6</a:t>
                      </a:r>
                      <a:endParaRPr sz="1400" u="none" cap="none" strike="noStrike"/>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 los usuarios autenticados cerrar sesión en la aplicación.															</a:t>
                      </a:r>
                      <a:endParaRPr sz="1400" u="none" cap="none" strike="noStrike"/>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bl>
          </a:graphicData>
        </a:graphic>
      </p:graphicFrame>
      <p:sp>
        <p:nvSpPr>
          <p:cNvPr id="221" name="Google Shape;221;g1e714b16d74_1_5"/>
          <p:cNvSpPr txBox="1"/>
          <p:nvPr>
            <p:ph type="title"/>
          </p:nvPr>
        </p:nvSpPr>
        <p:spPr>
          <a:xfrm>
            <a:off x="456229" y="110475"/>
            <a:ext cx="62907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22" name="Google Shape;222;g1e714b16d74_1_5"/>
          <p:cNvSpPr/>
          <p:nvPr/>
        </p:nvSpPr>
        <p:spPr>
          <a:xfrm>
            <a:off x="7801250" y="208425"/>
            <a:ext cx="22107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graphicFrame>
        <p:nvGraphicFramePr>
          <p:cNvPr id="228" name="Google Shape;228;p34"/>
          <p:cNvGraphicFramePr/>
          <p:nvPr/>
        </p:nvGraphicFramePr>
        <p:xfrm>
          <a:off x="108375" y="1675300"/>
          <a:ext cx="3000000" cy="3000000"/>
        </p:xfrm>
        <a:graphic>
          <a:graphicData uri="http://schemas.openxmlformats.org/drawingml/2006/table">
            <a:tbl>
              <a:tblPr>
                <a:noFill/>
                <a:tableStyleId>{2797B66E-4347-41FD-AD15-AB4699431EEA}</a:tableStyleId>
              </a:tblPr>
              <a:tblGrid>
                <a:gridCol w="866725"/>
                <a:gridCol w="7511575"/>
                <a:gridCol w="2693350"/>
                <a:gridCol w="866725"/>
              </a:tblGrid>
              <a:tr h="557875">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N.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DESCRIPCIÓN DEL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RESPONSABLE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PRIORIDAD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RF7</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registrar las ventas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 Y 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RF8</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modificar las ventas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RF9</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eliminar las ventas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RF10</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consultar ventas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 Y 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RF11</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realizar devoluciones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RF11</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mostrar el menú y precios al 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RF12</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agregar observaciones de los pedidos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RF13</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hacer pedidos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FR14</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consultar productos disponibles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 Y 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RF15</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generar reportes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RF16</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mostrará los pedidos por mesa y hora de llegada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571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RF17</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mostrará por medio de un código QR mostrará el menú</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bl>
          </a:graphicData>
        </a:graphic>
      </p:graphicFrame>
      <p:sp>
        <p:nvSpPr>
          <p:cNvPr id="229" name="Google Shape;229;p34"/>
          <p:cNvSpPr txBox="1"/>
          <p:nvPr/>
        </p:nvSpPr>
        <p:spPr>
          <a:xfrm>
            <a:off x="6828550" y="249975"/>
            <a:ext cx="32460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2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lt1"/>
                </a:solidFill>
                <a:latin typeface="Arial"/>
                <a:ea typeface="Arial"/>
                <a:cs typeface="Arial"/>
                <a:sym typeface="Arial"/>
              </a:rPr>
              <a:t>                             VENTAS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230" name="Google Shape;230;p34"/>
          <p:cNvSpPr/>
          <p:nvPr/>
        </p:nvSpPr>
        <p:spPr>
          <a:xfrm>
            <a:off x="7761925" y="208425"/>
            <a:ext cx="22107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311993" y="1289821"/>
            <a:ext cx="50451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3049599" y="2768425"/>
            <a:ext cx="7155000" cy="3909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                                  Gaes N°1 : </a:t>
            </a:r>
            <a:endParaRPr b="1" i="0" sz="24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b="1" i="0" lang="es-CO" sz="2400" u="none" cap="none" strike="noStrike">
                <a:solidFill>
                  <a:schemeClr val="dk1"/>
                </a:solidFill>
                <a:latin typeface="Calibri"/>
                <a:ea typeface="Calibri"/>
                <a:cs typeface="Calibri"/>
                <a:sym typeface="Calibri"/>
              </a:rPr>
              <a:t>Juan Sebastian Bohorquez </a:t>
            </a:r>
            <a:endParaRPr b="1" i="0" sz="2400" u="none" cap="none" strike="noStrike">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b="1" i="0" lang="es-CO" sz="2400" u="none" cap="none" strike="noStrike">
                <a:solidFill>
                  <a:schemeClr val="dk1"/>
                </a:solidFill>
                <a:latin typeface="Calibri"/>
                <a:ea typeface="Calibri"/>
                <a:cs typeface="Calibri"/>
                <a:sym typeface="Calibri"/>
              </a:rPr>
              <a:t>Juan Diego Avila Cubillos</a:t>
            </a:r>
            <a:endParaRPr b="1" i="0" sz="2400" u="none" cap="none" strike="noStrike">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b="1" i="0" lang="es-CO" sz="2400" u="none" cap="none" strike="noStrike">
                <a:solidFill>
                  <a:schemeClr val="dk1"/>
                </a:solidFill>
                <a:latin typeface="Calibri"/>
                <a:ea typeface="Calibri"/>
                <a:cs typeface="Calibri"/>
                <a:sym typeface="Calibri"/>
              </a:rPr>
              <a:t>Armando Junior Gómez De La Hoz</a:t>
            </a:r>
            <a:endParaRPr b="1" i="0" sz="2400" u="none" cap="none" strike="noStrike">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b="1" i="0" lang="es-CO" sz="2400" u="none" cap="none" strike="noStrike">
                <a:solidFill>
                  <a:schemeClr val="dk1"/>
                </a:solidFill>
                <a:latin typeface="Calibri"/>
                <a:ea typeface="Calibri"/>
                <a:cs typeface="Calibri"/>
                <a:sym typeface="Calibri"/>
              </a:rPr>
              <a:t>Jhonatan David Chaparro Alvarez</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36" name="Google Shape;236;p35"/>
          <p:cNvSpPr txBox="1"/>
          <p:nvPr/>
        </p:nvSpPr>
        <p:spPr>
          <a:xfrm>
            <a:off x="6828550" y="249975"/>
            <a:ext cx="34830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3</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lt1"/>
                </a:solidFill>
                <a:latin typeface="Arial"/>
                <a:ea typeface="Arial"/>
                <a:cs typeface="Arial"/>
                <a:sym typeface="Arial"/>
              </a:rPr>
              <a:t>                    PEDIDOS A DOMICILIOS</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237" name="Google Shape;237;p35"/>
          <p:cNvSpPr/>
          <p:nvPr/>
        </p:nvSpPr>
        <p:spPr>
          <a:xfrm>
            <a:off x="7851000" y="208363"/>
            <a:ext cx="22107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238" name="Google Shape;238;p35"/>
          <p:cNvGraphicFramePr/>
          <p:nvPr/>
        </p:nvGraphicFramePr>
        <p:xfrm>
          <a:off x="121338" y="2627225"/>
          <a:ext cx="3000000" cy="3000000"/>
        </p:xfrm>
        <a:graphic>
          <a:graphicData uri="http://schemas.openxmlformats.org/drawingml/2006/table">
            <a:tbl>
              <a:tblPr>
                <a:noFill/>
                <a:tableStyleId>{2797B66E-4347-41FD-AD15-AB4699431EEA}</a:tableStyleId>
              </a:tblPr>
              <a:tblGrid>
                <a:gridCol w="867500"/>
                <a:gridCol w="7518475"/>
                <a:gridCol w="2695850"/>
                <a:gridCol w="867500"/>
              </a:tblGrid>
              <a:tr h="367700">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N.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38:0:0"/>
                      </a:ext>
                    </a:extLst>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DESCRIPCIÓN DEL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38:0:1"/>
                      </a:ext>
                    </a:extLst>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RESPONSABLE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38:0:2"/>
                      </a:ext>
                    </a:extLst>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PRIORIDAD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38:0: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RF18</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registrar los pedidos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RF19</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2: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modificar los pedidos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2: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2: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2: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RF20</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3: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hacer reembolsos dependiendo la forma de entrega del pedido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3: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3: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3: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RF23</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4: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consultar el estado del domicilio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4: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4: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4: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RF24</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5: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modificar el estado del domicilio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5: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5: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5: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RF25</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6: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agregar especificaciones sobre el pedido a domicilio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6: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6: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6: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RF26</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7: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calificar la entrega del domicilio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7: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7: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7: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RF27</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8: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generar reportes de los productos mas vendidos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8: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8: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8: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RF28</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9: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asignar el repartidor encargado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9: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9: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9:3"/>
                      </a:ext>
                    </a:extLst>
                  </a:tcPr>
                </a:tc>
              </a:tr>
              <a:tr h="2757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RF29</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0: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finalizar el domicilio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0: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0: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extLst>
                      <a:ext uri="http://customooxmlschemas.google.com/">
                        <go:slidesCustomData xmlns:go="http://customooxmlschemas.google.com/" cellId="238:10:3"/>
                      </a:ext>
                    </a:extLst>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graphicFrame>
        <p:nvGraphicFramePr>
          <p:cNvPr id="244" name="Google Shape;244;p36"/>
          <p:cNvGraphicFramePr/>
          <p:nvPr/>
        </p:nvGraphicFramePr>
        <p:xfrm>
          <a:off x="142575" y="2151875"/>
          <a:ext cx="3000000" cy="3000000"/>
        </p:xfrm>
        <a:graphic>
          <a:graphicData uri="http://schemas.openxmlformats.org/drawingml/2006/table">
            <a:tbl>
              <a:tblPr>
                <a:noFill/>
                <a:tableStyleId>{2797B66E-4347-41FD-AD15-AB4699431EEA}</a:tableStyleId>
              </a:tblPr>
              <a:tblGrid>
                <a:gridCol w="860500"/>
                <a:gridCol w="7457675"/>
                <a:gridCol w="2674025"/>
                <a:gridCol w="860500"/>
              </a:tblGrid>
              <a:tr h="387400">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N.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DESCRIPCIÓN DEL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RESPONSABLE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PRIORIDAD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542375">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RF29</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consultar el stock de inventario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EMPLEADOS Y 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905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RF30</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crear un producto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905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RF31</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modificar la información de los productos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905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RF32</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registrar entradas de productos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905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RF33</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registrar salidas de productos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905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RF34</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generar reportes de inventario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905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RF35</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cambiar el estado de productos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bl>
          </a:graphicData>
        </a:graphic>
      </p:graphicFrame>
      <p:sp>
        <p:nvSpPr>
          <p:cNvPr id="245" name="Google Shape;245;p36"/>
          <p:cNvSpPr txBox="1"/>
          <p:nvPr/>
        </p:nvSpPr>
        <p:spPr>
          <a:xfrm>
            <a:off x="6828550" y="249975"/>
            <a:ext cx="32460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4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lt1"/>
                </a:solidFill>
                <a:latin typeface="Arial"/>
                <a:ea typeface="Arial"/>
                <a:cs typeface="Arial"/>
                <a:sym typeface="Arial"/>
              </a:rPr>
              <a:t>                         INVENTARIO</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246" name="Google Shape;246;p36"/>
          <p:cNvSpPr/>
          <p:nvPr/>
        </p:nvSpPr>
        <p:spPr>
          <a:xfrm>
            <a:off x="7597525" y="208363"/>
            <a:ext cx="22107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graphicFrame>
        <p:nvGraphicFramePr>
          <p:cNvPr id="252" name="Google Shape;252;p37"/>
          <p:cNvGraphicFramePr/>
          <p:nvPr/>
        </p:nvGraphicFramePr>
        <p:xfrm>
          <a:off x="287550" y="2608700"/>
          <a:ext cx="3000000" cy="3000000"/>
        </p:xfrm>
        <a:graphic>
          <a:graphicData uri="http://schemas.openxmlformats.org/drawingml/2006/table">
            <a:tbl>
              <a:tblPr>
                <a:noFill/>
                <a:tableStyleId>{2797B66E-4347-41FD-AD15-AB4699431EEA}</a:tableStyleId>
              </a:tblPr>
              <a:tblGrid>
                <a:gridCol w="843375"/>
                <a:gridCol w="7309325"/>
                <a:gridCol w="2620825"/>
                <a:gridCol w="843375"/>
              </a:tblGrid>
              <a:tr h="358750">
                <a:tc>
                  <a:txBody>
                    <a:bodyPr/>
                    <a:lstStyle/>
                    <a:p>
                      <a:pPr indent="0" lvl="0" marL="0" marR="0" rtl="0" algn="ctr">
                        <a:lnSpc>
                          <a:spcPct val="115000"/>
                        </a:lnSpc>
                        <a:spcBef>
                          <a:spcPts val="0"/>
                        </a:spcBef>
                        <a:spcAft>
                          <a:spcPts val="0"/>
                        </a:spcAft>
                        <a:buClr>
                          <a:srgbClr val="000000"/>
                        </a:buClr>
                        <a:buSzPts val="1000"/>
                        <a:buFont typeface="Arial"/>
                        <a:buNone/>
                      </a:pPr>
                      <a:r>
                        <a:rPr b="1" lang="es-CO" sz="1000" u="none" cap="none" strike="noStrike"/>
                        <a:t>N.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52:0:0"/>
                      </a:ext>
                    </a:extLst>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DESCRIPCIÓN DEL REQUISITO</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52:0:1"/>
                      </a:ext>
                    </a:extLst>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RESPONSABLE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52:0:2"/>
                      </a:ext>
                    </a:extLst>
                  </a:tcPr>
                </a:tc>
                <a:tc>
                  <a:txBody>
                    <a:bodyPr/>
                    <a:lstStyle/>
                    <a:p>
                      <a:pPr indent="0" lvl="0" marL="0" marR="0" rtl="0" algn="l">
                        <a:lnSpc>
                          <a:spcPct val="115000"/>
                        </a:lnSpc>
                        <a:spcBef>
                          <a:spcPts val="0"/>
                        </a:spcBef>
                        <a:spcAft>
                          <a:spcPts val="0"/>
                        </a:spcAft>
                        <a:buClr>
                          <a:srgbClr val="000000"/>
                        </a:buClr>
                        <a:buSzPts val="1000"/>
                        <a:buFont typeface="Arial"/>
                        <a:buNone/>
                      </a:pPr>
                      <a:r>
                        <a:rPr b="1" lang="es-CO" sz="1000" u="none" cap="none" strike="noStrike"/>
                        <a:t>PRIORIDAD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252:0: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RF36</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1: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crear PQRS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1: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1: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1: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RF37</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2: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 registrar PQRS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2: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2: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2: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RF38</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3: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adjuntar soportes como evidencias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3: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3: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3: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RF39</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4: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asignar las PQRS a los responsables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4: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4: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4:3"/>
                      </a:ext>
                    </a:extLst>
                  </a:tcPr>
                </a:tc>
              </a:tr>
              <a:tr h="5022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RF40</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5: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consultar las PQRS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5: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 ADMINISTRADOR Y 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5: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5: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RF41</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6: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a los usuarios calificar el servicio recibido de 1 a 5 estrellas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6: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6: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BAJA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6:3"/>
                      </a:ext>
                    </a:extLst>
                  </a:tcPr>
                </a:tc>
              </a:tr>
              <a:tr h="5022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RF42</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7: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responder PQRS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7: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 Y EMPLEADO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7: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7: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RF43</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8: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permitirá cerrar PQRS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8: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 Y CLIENTE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8: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8:3"/>
                      </a:ext>
                    </a:extLst>
                  </a:tcPr>
                </a:tc>
              </a:tr>
              <a:tr h="269050">
                <a:tc>
                  <a:txBody>
                    <a:bodyPr/>
                    <a:lstStyle/>
                    <a:p>
                      <a:pPr indent="0" lvl="0" marL="0" marR="0" rtl="0" algn="ctr">
                        <a:lnSpc>
                          <a:spcPct val="115000"/>
                        </a:lnSpc>
                        <a:spcBef>
                          <a:spcPts val="0"/>
                        </a:spcBef>
                        <a:spcAft>
                          <a:spcPts val="0"/>
                        </a:spcAft>
                        <a:buClr>
                          <a:srgbClr val="000000"/>
                        </a:buClr>
                        <a:buSzPts val="1400"/>
                        <a:buFont typeface="Arial"/>
                        <a:buNone/>
                      </a:pPr>
                      <a:r>
                        <a:rPr lang="es-CO" sz="1400" u="none" cap="none" strike="noStrike"/>
                        <a:t>RF44</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9: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El sistema proporcionará un formulario fácil de usar para diligenciar PQRS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9: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ADMINISTRADOR</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9: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extLst>
                      <a:ext uri="http://customooxmlschemas.google.com/">
                        <go:slidesCustomData xmlns:go="http://customooxmlschemas.google.com/" cellId="252:9:3"/>
                      </a:ext>
                    </a:extLst>
                  </a:tcPr>
                </a:tc>
              </a:tr>
            </a:tbl>
          </a:graphicData>
        </a:graphic>
      </p:graphicFrame>
      <p:sp>
        <p:nvSpPr>
          <p:cNvPr id="253" name="Google Shape;253;p37"/>
          <p:cNvSpPr txBox="1"/>
          <p:nvPr/>
        </p:nvSpPr>
        <p:spPr>
          <a:xfrm>
            <a:off x="6828550" y="249975"/>
            <a:ext cx="32460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5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lt1"/>
                </a:solidFill>
                <a:latin typeface="Arial"/>
                <a:ea typeface="Arial"/>
                <a:cs typeface="Arial"/>
                <a:sym typeface="Arial"/>
              </a:rPr>
              <a:t>                    GESTIÓN DE PQRS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254" name="Google Shape;254;p37"/>
          <p:cNvSpPr/>
          <p:nvPr/>
        </p:nvSpPr>
        <p:spPr>
          <a:xfrm>
            <a:off x="7761925" y="208425"/>
            <a:ext cx="19944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Requerimientos No Funcionales</a:t>
            </a:r>
            <a:endParaRPr b="0" i="0" sz="1800" u="none" cap="none" strike="noStrike">
              <a:solidFill>
                <a:srgbClr val="000000"/>
              </a:solidFill>
              <a:latin typeface="Arial"/>
              <a:ea typeface="Arial"/>
              <a:cs typeface="Arial"/>
              <a:sym typeface="Arial"/>
            </a:endParaRPr>
          </a:p>
        </p:txBody>
      </p:sp>
      <p:sp>
        <p:nvSpPr>
          <p:cNvPr id="260" name="Google Shape;260;p38"/>
          <p:cNvSpPr txBox="1"/>
          <p:nvPr/>
        </p:nvSpPr>
        <p:spPr>
          <a:xfrm>
            <a:off x="1034475" y="1436050"/>
            <a:ext cx="9562800" cy="517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debe tener un tiempo de respuesta rápido durante el proceso de registro.</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La interfaz de registro debe ser intuitiva y fácil de entender para los usuarios.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código del sistema debe estar bien documentado para facilitar actualizaciones y mantenimiento.</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contará con una seguridad de protección de integridad datos y resistir ataques maliciosos.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La aplicación deberá estar disponible 24/7 durante los 365 días del año. Salvo mantenimiento.</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permitirá la navegabilidad de muchos usuarios al mismo tiempo.</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deberá ser accesible desde cualquier dispositivo que disponga de un navegador web.</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tamaño de los componentes y texto de los formularios del sistema se ajustarán al tamaño de la pantalla del dispositivo.</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debe ser compatible con diferentes zonas horarias y formatos de fechas.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debe ser capaz de funcionar con dispositivos de baja banda ancha.</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debe garantizar que solo las personas autorizadas tengan acceso al sistema y a la información de las PQRS.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comprobará que no existan usuarios con el mismo DNI.</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permitirá guardar y almacenar los datos de login de cada usuario.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s-CO" sz="1800" u="none" cap="none" strike="noStrike">
                <a:solidFill>
                  <a:srgbClr val="000000"/>
                </a:solidFill>
                <a:latin typeface="Times New Roman"/>
                <a:ea typeface="Times New Roman"/>
                <a:cs typeface="Times New Roman"/>
                <a:sym typeface="Times New Roman"/>
              </a:rPr>
              <a:t>El sistema generará una alerta cuando los productos de los inventarios estén próximos a agotarse.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e70bca9071_1_24"/>
          <p:cNvSpPr txBox="1"/>
          <p:nvPr>
            <p:ph type="title"/>
          </p:nvPr>
        </p:nvSpPr>
        <p:spPr>
          <a:xfrm>
            <a:off x="14028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pic>
        <p:nvPicPr>
          <p:cNvPr id="267" name="Google Shape;267;g1e70bca9071_1_24"/>
          <p:cNvPicPr preferRelativeResize="0"/>
          <p:nvPr/>
        </p:nvPicPr>
        <p:blipFill rotWithShape="1">
          <a:blip r:embed="rId3">
            <a:alphaModFix/>
          </a:blip>
          <a:srcRect b="0" l="0" r="0" t="0"/>
          <a:stretch/>
        </p:blipFill>
        <p:spPr>
          <a:xfrm>
            <a:off x="1379050" y="1551425"/>
            <a:ext cx="9123374" cy="5124675"/>
          </a:xfrm>
          <a:prstGeom prst="rect">
            <a:avLst/>
          </a:prstGeom>
          <a:noFill/>
          <a:ln>
            <a:noFill/>
          </a:ln>
        </p:spPr>
      </p:pic>
      <p:sp>
        <p:nvSpPr>
          <p:cNvPr id="268" name="Google Shape;268;g1e70bca9071_1_24"/>
          <p:cNvSpPr/>
          <p:nvPr/>
        </p:nvSpPr>
        <p:spPr>
          <a:xfrm>
            <a:off x="8244775" y="157450"/>
            <a:ext cx="24111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r>
              <a:rPr b="1" i="0" lang="es-CO" sz="1600" u="none" cap="none" strike="noStrike">
                <a:solidFill>
                  <a:schemeClr val="lt1"/>
                </a:solidFill>
                <a:latin typeface="Arial"/>
                <a:ea typeface="Arial"/>
                <a:cs typeface="Arial"/>
                <a:sym typeface="Arial"/>
              </a:rPr>
              <a:t>MÓDULO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1</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s-CO" sz="1700" u="none" cap="none" strike="noStrike">
                <a:solidFill>
                  <a:schemeClr val="lt1"/>
                </a:solidFill>
                <a:latin typeface="Arial"/>
                <a:ea typeface="Arial"/>
                <a:cs typeface="Arial"/>
                <a:sym typeface="Arial"/>
              </a:rPr>
              <a:t>GESTIÓN DE USUARIO</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pic>
        <p:nvPicPr>
          <p:cNvPr id="274" name="Google Shape;274;p39"/>
          <p:cNvPicPr preferRelativeResize="0"/>
          <p:nvPr/>
        </p:nvPicPr>
        <p:blipFill rotWithShape="1">
          <a:blip r:embed="rId3">
            <a:alphaModFix/>
          </a:blip>
          <a:srcRect b="0" l="0" r="0" t="0"/>
          <a:stretch/>
        </p:blipFill>
        <p:spPr>
          <a:xfrm>
            <a:off x="1228325" y="1527950"/>
            <a:ext cx="9887425" cy="5203900"/>
          </a:xfrm>
          <a:prstGeom prst="rect">
            <a:avLst/>
          </a:prstGeom>
          <a:noFill/>
          <a:ln>
            <a:noFill/>
          </a:ln>
        </p:spPr>
      </p:pic>
      <p:sp>
        <p:nvSpPr>
          <p:cNvPr id="275" name="Google Shape;275;p39"/>
          <p:cNvSpPr/>
          <p:nvPr/>
        </p:nvSpPr>
        <p:spPr>
          <a:xfrm>
            <a:off x="8407850" y="208363"/>
            <a:ext cx="19944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r>
              <a:rPr b="1" i="0" lang="es-CO" sz="1600" u="none" cap="none" strike="noStrike">
                <a:solidFill>
                  <a:schemeClr val="lt1"/>
                </a:solidFill>
                <a:latin typeface="Arial"/>
                <a:ea typeface="Arial"/>
                <a:cs typeface="Arial"/>
                <a:sym typeface="Arial"/>
              </a:rPr>
              <a:t>MÓDULO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2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VENTAS</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81" name="Google Shape;281;p40"/>
          <p:cNvSpPr/>
          <p:nvPr/>
        </p:nvSpPr>
        <p:spPr>
          <a:xfrm>
            <a:off x="8396100" y="110475"/>
            <a:ext cx="19944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r>
              <a:rPr b="1" i="0" lang="es-CO" sz="1600" u="none" cap="none" strike="noStrike">
                <a:solidFill>
                  <a:schemeClr val="lt1"/>
                </a:solidFill>
                <a:latin typeface="Arial"/>
                <a:ea typeface="Arial"/>
                <a:cs typeface="Arial"/>
                <a:sym typeface="Arial"/>
              </a:rPr>
              <a:t>MÓDULO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3</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PEDIDOS A DOMICILIOS</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82" name="Google Shape;282;p40"/>
          <p:cNvPicPr preferRelativeResize="0"/>
          <p:nvPr/>
        </p:nvPicPr>
        <p:blipFill rotWithShape="1">
          <a:blip r:embed="rId3">
            <a:alphaModFix/>
          </a:blip>
          <a:srcRect b="0" l="0" r="0" t="0"/>
          <a:stretch/>
        </p:blipFill>
        <p:spPr>
          <a:xfrm>
            <a:off x="1478350" y="1436051"/>
            <a:ext cx="8845177" cy="5421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600161"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pic>
        <p:nvPicPr>
          <p:cNvPr id="288" name="Google Shape;288;p41"/>
          <p:cNvPicPr preferRelativeResize="0"/>
          <p:nvPr/>
        </p:nvPicPr>
        <p:blipFill rotWithShape="1">
          <a:blip r:embed="rId3">
            <a:alphaModFix/>
          </a:blip>
          <a:srcRect b="0" l="0" r="0" t="0"/>
          <a:stretch/>
        </p:blipFill>
        <p:spPr>
          <a:xfrm>
            <a:off x="800850" y="1527950"/>
            <a:ext cx="10314900" cy="5330051"/>
          </a:xfrm>
          <a:prstGeom prst="rect">
            <a:avLst/>
          </a:prstGeom>
          <a:noFill/>
          <a:ln>
            <a:noFill/>
          </a:ln>
        </p:spPr>
      </p:pic>
      <p:sp>
        <p:nvSpPr>
          <p:cNvPr id="289" name="Google Shape;289;p41"/>
          <p:cNvSpPr/>
          <p:nvPr/>
        </p:nvSpPr>
        <p:spPr>
          <a:xfrm>
            <a:off x="8583975" y="208425"/>
            <a:ext cx="19944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M Ó D U L O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r>
              <a:rPr b="1" i="0" lang="es-CO" sz="1600" u="none" cap="none" strike="noStrike">
                <a:solidFill>
                  <a:schemeClr val="lt1"/>
                </a:solidFill>
                <a:latin typeface="Arial"/>
                <a:ea typeface="Arial"/>
                <a:cs typeface="Arial"/>
                <a:sym typeface="Arial"/>
              </a:rPr>
              <a:t>MÓDULO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4          INVENTARIO</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456236" y="110481"/>
            <a:ext cx="10515600" cy="1325563"/>
          </a:xfrm>
          <a:prstGeom prst="rect">
            <a:avLst/>
          </a:prstGeom>
          <a:solidFill>
            <a:srgbClr val="FFFF00"/>
          </a:solid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pic>
        <p:nvPicPr>
          <p:cNvPr id="295" name="Google Shape;295;p42"/>
          <p:cNvPicPr preferRelativeResize="0"/>
          <p:nvPr/>
        </p:nvPicPr>
        <p:blipFill rotWithShape="1">
          <a:blip r:embed="rId3">
            <a:alphaModFix/>
          </a:blip>
          <a:srcRect b="0" l="0" r="0" t="0"/>
          <a:stretch/>
        </p:blipFill>
        <p:spPr>
          <a:xfrm>
            <a:off x="1444625" y="1540825"/>
            <a:ext cx="8992593" cy="5317175"/>
          </a:xfrm>
          <a:prstGeom prst="rect">
            <a:avLst/>
          </a:prstGeom>
          <a:noFill/>
          <a:ln>
            <a:noFill/>
          </a:ln>
        </p:spPr>
      </p:pic>
      <p:sp>
        <p:nvSpPr>
          <p:cNvPr id="296" name="Google Shape;296;p42"/>
          <p:cNvSpPr/>
          <p:nvPr/>
        </p:nvSpPr>
        <p:spPr>
          <a:xfrm>
            <a:off x="8442825" y="208350"/>
            <a:ext cx="1994400" cy="11298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          </a:t>
            </a:r>
            <a:r>
              <a:rPr b="1" i="0" lang="es-CO" sz="14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r>
              <a:rPr b="1" i="0" lang="es-CO" sz="1600" u="none" cap="none" strike="noStrike">
                <a:solidFill>
                  <a:schemeClr val="lt1"/>
                </a:solidFill>
                <a:latin typeface="Arial"/>
                <a:ea typeface="Arial"/>
                <a:cs typeface="Arial"/>
                <a:sym typeface="Arial"/>
              </a:rPr>
              <a:t>MÓDULO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5</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lt1"/>
                </a:solidFill>
                <a:latin typeface="Arial"/>
                <a:ea typeface="Arial"/>
                <a:cs typeface="Arial"/>
                <a:sym typeface="Arial"/>
              </a:rPr>
              <a:t> PQRS</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descr="Imagen que contiene Interfaz de usuario gráfica&#10;&#10;Descripción generada automáticamente" id="301" name="Google Shape;301;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cxnSp>
        <p:nvCxnSpPr>
          <p:cNvPr id="113" name="Google Shape;113;p7"/>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14" name="Google Shape;114;p7"/>
          <p:cNvSpPr txBox="1"/>
          <p:nvPr/>
        </p:nvSpPr>
        <p:spPr>
          <a:xfrm>
            <a:off x="2577830" y="2398604"/>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20" name="Google Shape;120;p3"/>
          <p:cNvSpPr txBox="1"/>
          <p:nvPr/>
        </p:nvSpPr>
        <p:spPr>
          <a:xfrm>
            <a:off x="584950" y="1775000"/>
            <a:ext cx="9722100" cy="49965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s-CO" sz="1900" u="none" cap="none" strike="noStrike">
                <a:solidFill>
                  <a:schemeClr val="dk1"/>
                </a:solidFill>
                <a:latin typeface="Times New Roman"/>
                <a:ea typeface="Times New Roman"/>
                <a:cs typeface="Times New Roman"/>
                <a:sym typeface="Times New Roman"/>
              </a:rPr>
              <a:t>"La Rica Arepa de Zoila" es una empresa dedicada a la venta de arepas rellenas, contando con más de 20 años en el sector de la comida con una única sede en Bogotá, específicamente en el barrio Modelo Sur. Actualmente, se enfrenta a una gran deficiencia en la gestión de pedidos, ya que estos se registran de manera manual, generando pérdidas en  la información y en ocasiones, equivocaciones en los pedidos. Así mismo, se evidencian falencias en los procesos de inventario, al no tener un control de entradas y salidas de los insumos. Además, no cuentan con un control en las operaciones de pedidos a domicilios. En última instancia,  no existe un espacio abierto para recibir las quejas, comentarios y sugerencias de los usuarios, lo cual genera una mala experiencia para los clientes.</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6" name="Google Shape;126;p4"/>
          <p:cNvSpPr txBox="1"/>
          <p:nvPr/>
        </p:nvSpPr>
        <p:spPr>
          <a:xfrm>
            <a:off x="282375" y="1563225"/>
            <a:ext cx="11466900" cy="50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O" sz="1900" u="none" cap="none" strike="noStrike">
                <a:solidFill>
                  <a:schemeClr val="dk1"/>
                </a:solidFill>
                <a:latin typeface="Times New Roman"/>
                <a:ea typeface="Times New Roman"/>
                <a:cs typeface="Times New Roman"/>
                <a:sym typeface="Times New Roman"/>
              </a:rPr>
              <a:t>La visita al establecimiento reveló desafíos importantes en la gestión de pedidos debido a la dependencia de anotaciones manuales realizadas por cinco empleados. La ausencia de una plataforma en línea para compras limita la eficiencia y satisfacción del servicio de entrega a domicilio, lo que podría resultar en la insatisfacción de clientes que no pueden realizar pedidos de forma presencial.</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s-CO" sz="1900" u="none" cap="none" strike="noStrike">
                <a:solidFill>
                  <a:schemeClr val="dk1"/>
                </a:solidFill>
                <a:latin typeface="Times New Roman"/>
                <a:ea typeface="Times New Roman"/>
                <a:cs typeface="Times New Roman"/>
                <a:sym typeface="Times New Roman"/>
              </a:rPr>
              <a:t>El propósito principal del desarrollo de software es abordar estos problemas relacionados con los servicios de entrega y la gestión de pedidos. Se busca mitigar la pérdida de clientes que no pueden realizar pedidos físicamente en el lugar, a través de la creación de un sistema tecnológico que optimice estos procesos y satisfaga las necesidades de los clientes. Además, el software permitirá un control preciso de los insumos y un registro eficiente de las entradas y salidas de inventario, mejorando la gestión interna y contribuyendo a una experiencia más satisfactoria para los clientes.</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03236" y="786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32" name="Google Shape;132;p5"/>
          <p:cNvSpPr txBox="1"/>
          <p:nvPr/>
        </p:nvSpPr>
        <p:spPr>
          <a:xfrm>
            <a:off x="635375" y="1734675"/>
            <a:ext cx="11194800" cy="489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9250" lvl="0" marL="457200" marR="0" rtl="0" algn="just">
              <a:lnSpc>
                <a:spcPct val="150000"/>
              </a:lnSpc>
              <a:spcBef>
                <a:spcPts val="0"/>
              </a:spcBef>
              <a:spcAft>
                <a:spcPts val="0"/>
              </a:spcAft>
              <a:buClr>
                <a:schemeClr val="dk1"/>
              </a:buClr>
              <a:buSzPts val="1900"/>
              <a:buFont typeface="Times New Roman"/>
              <a:buChar char="●"/>
            </a:pPr>
            <a:r>
              <a:rPr b="0" i="0" lang="es-CO" sz="1900" u="none" cap="none" strike="noStrike">
                <a:solidFill>
                  <a:schemeClr val="dk1"/>
                </a:solidFill>
                <a:highlight>
                  <a:srgbClr val="FFFF00"/>
                </a:highlight>
                <a:latin typeface="Times New Roman"/>
                <a:ea typeface="Times New Roman"/>
                <a:cs typeface="Times New Roman"/>
                <a:sym typeface="Times New Roman"/>
              </a:rPr>
              <a:t>Desarrollar un software que permita gestionar los servicios de  pedidos y domicilios, la gestión del inventario para poder optimizar el proceso de seguimiento de los productos. Además, el sistema permitirá recibir PQRS para tener en cuenta las sugerencias de los clientes.</a:t>
            </a:r>
            <a:endParaRPr b="0" i="0" sz="1900" u="none" cap="none" strike="noStrike">
              <a:solidFill>
                <a:schemeClr val="dk1"/>
              </a:solidFill>
              <a:highlight>
                <a:srgbClr val="FFFF00"/>
              </a:highlight>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s-CO" sz="1900">
                <a:solidFill>
                  <a:schemeClr val="dk1"/>
                </a:solidFill>
                <a:latin typeface="Times New Roman"/>
                <a:ea typeface="Times New Roman"/>
                <a:cs typeface="Times New Roman"/>
                <a:sym typeface="Times New Roman"/>
              </a:rPr>
              <a:t>Desarrollar un software que gestione eficientemente pedidos, entregas a domicilio y administre el inventario para optimizar el seguimiento de productos. Este sistema no sólo agilizará la toma de pedidos, sino que mejorará la trazabilidad de los productos desde el almacenamiento hasta la entrega. Incluirá una función clave que es generar promociones personalizadas para fortalecer la relación con los clientes.</a:t>
            </a:r>
            <a:endParaRPr sz="2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8" name="Google Shape;138;p6"/>
          <p:cNvSpPr txBox="1"/>
          <p:nvPr/>
        </p:nvSpPr>
        <p:spPr>
          <a:xfrm>
            <a:off x="115500" y="1607250"/>
            <a:ext cx="11961000" cy="55383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chemeClr val="dk1"/>
              </a:buClr>
              <a:buSzPts val="1900"/>
              <a:buFont typeface="Times New Roman"/>
              <a:buChar char="●"/>
            </a:pPr>
            <a:r>
              <a:rPr b="0" i="0" lang="es-CO" sz="1900" u="none" cap="none" strike="noStrike">
                <a:solidFill>
                  <a:schemeClr val="dk1"/>
                </a:solidFill>
                <a:latin typeface="Times New Roman"/>
                <a:ea typeface="Times New Roman"/>
                <a:cs typeface="Times New Roman"/>
                <a:sym typeface="Times New Roman"/>
              </a:rPr>
              <a:t>Optimizar las ventas y tomas de pedidos, aumentando la rentabilidad del mismo, también permitirá realizar un seguimiento y análisis de las ventas, generando informes para cumplir con los objetivos establecidos por la empresa.</a:t>
            </a:r>
            <a:endParaRPr b="0" i="0" sz="19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chemeClr val="dk1"/>
              </a:buClr>
              <a:buSzPts val="1900"/>
              <a:buFont typeface="Times New Roman"/>
              <a:buChar char="●"/>
            </a:pPr>
            <a:r>
              <a:rPr b="0" i="0" lang="es-CO" sz="1900" u="none" cap="none" strike="noStrike">
                <a:solidFill>
                  <a:schemeClr val="dk1"/>
                </a:solidFill>
                <a:latin typeface="Times New Roman"/>
                <a:ea typeface="Times New Roman"/>
                <a:cs typeface="Times New Roman"/>
                <a:sym typeface="Times New Roman"/>
              </a:rPr>
              <a:t>Gestionar las entregas a domicilio para mejorar la experiencia del cliente ahorrando tiempo. Además, se busca permitir a la empresa agilizar sus operaciones, minimizar errores y maximizar la eficiencia en la logística de entrega. En última instancia, el objetivo final es lograr la satisfacción del cliente, fomentar la fidelidad y aumentar los ingresos de la empresa.</a:t>
            </a:r>
            <a:endParaRPr b="0" i="0" sz="19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chemeClr val="dk1"/>
              </a:buClr>
              <a:buSzPts val="1900"/>
              <a:buFont typeface="Times New Roman"/>
              <a:buChar char="●"/>
            </a:pPr>
            <a:r>
              <a:rPr b="0" i="0" lang="es-CO" sz="1900" u="none" cap="none" strike="noStrike">
                <a:solidFill>
                  <a:schemeClr val="dk1"/>
                </a:solidFill>
                <a:latin typeface="Times New Roman"/>
                <a:ea typeface="Times New Roman"/>
                <a:cs typeface="Times New Roman"/>
                <a:sym typeface="Times New Roman"/>
              </a:rPr>
              <a:t>Controlar de manera precisa las entradas y salidas de insumos y llevar actualizado los productos disponibles y almacenados, permitiendo conocer los que necesitan ser reabastecidos y cuáles tienen mayor y menor demanda.</a:t>
            </a:r>
            <a:endParaRPr b="0" i="0" sz="19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chemeClr val="dk1"/>
              </a:buClr>
              <a:buSzPts val="1900"/>
              <a:buFont typeface="Times New Roman"/>
              <a:buChar char="●"/>
            </a:pPr>
            <a:r>
              <a:rPr b="0" i="0" lang="es-CO" sz="1900" u="none" cap="none" strike="noStrike">
                <a:solidFill>
                  <a:schemeClr val="dk1"/>
                </a:solidFill>
                <a:highlight>
                  <a:srgbClr val="FFFF00"/>
                </a:highlight>
                <a:latin typeface="Times New Roman"/>
                <a:ea typeface="Times New Roman"/>
                <a:cs typeface="Times New Roman"/>
                <a:sym typeface="Times New Roman"/>
              </a:rPr>
              <a:t>Facilitar el proceso de las PQRS para conocer las inquietudes y manifestaciones de los clientes, respecto a los servicios recibidos. Para así, poder fortalecer nuestros servicios y seguir en el camino hacia la excelencia operativa.</a:t>
            </a:r>
            <a:endParaRPr b="0" i="0" sz="1900" u="none" cap="none" strike="noStrike">
              <a:solidFill>
                <a:schemeClr val="dk1"/>
              </a:solidFill>
              <a:highlight>
                <a:srgbClr val="FFFF00"/>
              </a:highlight>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s-CO" sz="1900">
                <a:solidFill>
                  <a:schemeClr val="dk1"/>
                </a:solidFill>
                <a:latin typeface="Times New Roman"/>
                <a:ea typeface="Times New Roman"/>
                <a:cs typeface="Times New Roman"/>
                <a:sym typeface="Times New Roman"/>
              </a:rPr>
              <a:t>Proporcionar ofertas personalizadas a clientes con un historial destacado de compras en el establecimiento, con el objetivo de reconocer y recompensar su lealtad.</a:t>
            </a:r>
            <a:endParaRPr sz="2600">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79211"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Alcance</a:t>
            </a:r>
            <a:endParaRPr b="0" i="0" sz="1800" u="none" cap="none" strike="noStrike">
              <a:solidFill>
                <a:srgbClr val="000000"/>
              </a:solidFill>
              <a:latin typeface="Arial"/>
              <a:ea typeface="Arial"/>
              <a:cs typeface="Arial"/>
              <a:sym typeface="Arial"/>
            </a:endParaRPr>
          </a:p>
        </p:txBody>
      </p:sp>
      <p:sp>
        <p:nvSpPr>
          <p:cNvPr id="144" name="Google Shape;144;p25"/>
          <p:cNvSpPr txBox="1"/>
          <p:nvPr/>
        </p:nvSpPr>
        <p:spPr>
          <a:xfrm>
            <a:off x="379200" y="2195938"/>
            <a:ext cx="7713900" cy="5388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p:txBody>
      </p:sp>
      <p:sp>
        <p:nvSpPr>
          <p:cNvPr id="145" name="Google Shape;145;p25"/>
          <p:cNvSpPr txBox="1"/>
          <p:nvPr/>
        </p:nvSpPr>
        <p:spPr>
          <a:xfrm>
            <a:off x="379200" y="1591025"/>
            <a:ext cx="11109000" cy="37404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500"/>
              </a:spcBef>
              <a:spcAft>
                <a:spcPts val="0"/>
              </a:spcAft>
              <a:buClr>
                <a:srgbClr val="000000"/>
              </a:buClr>
              <a:buSzPts val="1900"/>
              <a:buFont typeface="Arial"/>
              <a:buNone/>
            </a:pPr>
            <a:r>
              <a:rPr b="0" i="0" lang="es-CO" sz="1900" u="none" cap="none" strike="noStrike">
                <a:solidFill>
                  <a:schemeClr val="dk1"/>
                </a:solidFill>
                <a:latin typeface="Times New Roman"/>
                <a:ea typeface="Times New Roman"/>
                <a:cs typeface="Times New Roman"/>
                <a:sym typeface="Times New Roman"/>
              </a:rPr>
              <a:t>Se define el alcance del presente proyecto como un software que busca gestionar de manera eficiente la toma de pedidos y ventas en el establecimiento de comidas. Nuestro aplicativo tiene como objetivo principal facilitar los procesos de pedido y de entrega, lo cual permitirá de manera óptima y competente las entregas a domicilio.</a:t>
            </a:r>
            <a:endParaRPr b="0" i="0" sz="19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500"/>
              </a:spcBef>
              <a:spcAft>
                <a:spcPts val="1500"/>
              </a:spcAft>
              <a:buClr>
                <a:srgbClr val="000000"/>
              </a:buClr>
              <a:buSzPts val="1900"/>
              <a:buFont typeface="Arial"/>
              <a:buNone/>
            </a:pPr>
            <a:r>
              <a:rPr b="0" i="0" lang="es-CO" sz="1900" u="none" cap="none" strike="noStrike">
                <a:solidFill>
                  <a:schemeClr val="dk1"/>
                </a:solidFill>
                <a:latin typeface="Times New Roman"/>
                <a:ea typeface="Times New Roman"/>
                <a:cs typeface="Times New Roman"/>
                <a:sym typeface="Times New Roman"/>
              </a:rPr>
              <a:t>Por otra parte, a través de esta solución tecnológica, no solo mejoraremos la experiencia con el cliente al agilizar sus pedidos, sino que también mantendremos un control preciso de la materia prima y la existencia disponible de los productos. Paralelamente, podremos identificar productos con mayor y menor demanda, lo que nos ayudará a optimizar nuestro inventario. Todo esto se logrará gracias a una interfaz de usuario amigable y de fácil navegación que hará que el uso del aplicativo sea intuitivo y eficaz.</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cxnSp>
        <p:nvCxnSpPr>
          <p:cNvPr id="151" name="Google Shape;151;p26"/>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52" name="Google Shape;152;p26"/>
          <p:cNvSpPr txBox="1"/>
          <p:nvPr/>
        </p:nvSpPr>
        <p:spPr>
          <a:xfrm>
            <a:off x="2577830" y="2398604"/>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Soporte E-licitación</a:t>
            </a:r>
            <a:endParaRPr b="1" i="0" sz="54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