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8" r:id="rId1"/>
  </p:sldMasterIdLst>
  <p:notesMasterIdLst>
    <p:notesMasterId r:id="rId28"/>
  </p:notesMasterIdLst>
  <p:handoutMasterIdLst>
    <p:handoutMasterId r:id="rId29"/>
  </p:handout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5" r:id="rId19"/>
    <p:sldId id="276" r:id="rId20"/>
    <p:sldId id="277" r:id="rId21"/>
    <p:sldId id="272"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2FF"/>
    <a:srgbClr val="FFACFA"/>
    <a:srgbClr val="011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34"/>
  </p:normalViewPr>
  <p:slideViewPr>
    <p:cSldViewPr snapToGrid="0">
      <p:cViewPr varScale="1">
        <p:scale>
          <a:sx n="90" d="100"/>
          <a:sy n="90" d="100"/>
        </p:scale>
        <p:origin x="232"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9BDF21-B8CF-4CAC-A3CF-B59A2364EF9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EF2F696-1635-47DF-88DA-7BDE9873631B}">
      <dgm:prSet/>
      <dgm:spPr/>
      <dgm:t>
        <a:bodyPr/>
        <a:lstStyle/>
        <a:p>
          <a:r>
            <a:rPr lang="en-US"/>
            <a:t># Perform one-hot encoding for the "Race" column</a:t>
          </a:r>
        </a:p>
      </dgm:t>
    </dgm:pt>
    <dgm:pt modelId="{35B24357-476D-46FC-BB2B-446C6C6F99E7}" type="parTrans" cxnId="{E8ECDFC8-611D-4CB8-BAEE-EEC8D02BE684}">
      <dgm:prSet/>
      <dgm:spPr/>
      <dgm:t>
        <a:bodyPr/>
        <a:lstStyle/>
        <a:p>
          <a:endParaRPr lang="en-US"/>
        </a:p>
      </dgm:t>
    </dgm:pt>
    <dgm:pt modelId="{BC5B1556-469A-4CA9-9BC5-EBCDDCC728F1}" type="sibTrans" cxnId="{E8ECDFC8-611D-4CB8-BAEE-EEC8D02BE684}">
      <dgm:prSet/>
      <dgm:spPr/>
      <dgm:t>
        <a:bodyPr/>
        <a:lstStyle/>
        <a:p>
          <a:endParaRPr lang="en-US"/>
        </a:p>
      </dgm:t>
    </dgm:pt>
    <dgm:pt modelId="{2BAD4FAF-EEA1-4A45-8353-F678D02B162B}">
      <dgm:prSet/>
      <dgm:spPr/>
      <dgm:t>
        <a:bodyPr/>
        <a:lstStyle/>
        <a:p>
          <a:r>
            <a:rPr lang="en-US"/>
            <a:t>df_encoded &lt;- heartd</a:t>
          </a:r>
        </a:p>
      </dgm:t>
    </dgm:pt>
    <dgm:pt modelId="{E2B9E1DA-2BD9-4DF4-9ABC-AA309C151304}" type="parTrans" cxnId="{9D923AB6-3E98-4B0E-A98E-A478F474A572}">
      <dgm:prSet/>
      <dgm:spPr/>
      <dgm:t>
        <a:bodyPr/>
        <a:lstStyle/>
        <a:p>
          <a:endParaRPr lang="en-US"/>
        </a:p>
      </dgm:t>
    </dgm:pt>
    <dgm:pt modelId="{8599226A-69F4-43B9-9469-CF647BD3584B}" type="sibTrans" cxnId="{9D923AB6-3E98-4B0E-A98E-A478F474A572}">
      <dgm:prSet/>
      <dgm:spPr/>
      <dgm:t>
        <a:bodyPr/>
        <a:lstStyle/>
        <a:p>
          <a:endParaRPr lang="en-US"/>
        </a:p>
      </dgm:t>
    </dgm:pt>
    <dgm:pt modelId="{BFB4B5EC-B1C7-4C55-93EB-9D80C1AA3EFB}">
      <dgm:prSet/>
      <dgm:spPr/>
      <dgm:t>
        <a:bodyPr/>
        <a:lstStyle/>
        <a:p>
          <a:r>
            <a:rPr lang="en-US"/>
            <a:t># Extract the "Race" column</a:t>
          </a:r>
        </a:p>
      </dgm:t>
    </dgm:pt>
    <dgm:pt modelId="{21496B32-E930-4770-8224-570EBD18440E}" type="parTrans" cxnId="{1F8EC954-DE0B-454A-A4A2-2C250D875ADA}">
      <dgm:prSet/>
      <dgm:spPr/>
      <dgm:t>
        <a:bodyPr/>
        <a:lstStyle/>
        <a:p>
          <a:endParaRPr lang="en-US"/>
        </a:p>
      </dgm:t>
    </dgm:pt>
    <dgm:pt modelId="{71A0B706-BE0C-4278-AE5F-87D4E6C4DA87}" type="sibTrans" cxnId="{1F8EC954-DE0B-454A-A4A2-2C250D875ADA}">
      <dgm:prSet/>
      <dgm:spPr/>
      <dgm:t>
        <a:bodyPr/>
        <a:lstStyle/>
        <a:p>
          <a:endParaRPr lang="en-US"/>
        </a:p>
      </dgm:t>
    </dgm:pt>
    <dgm:pt modelId="{78FB5CFB-D4F4-46EB-8E2D-054BD5359592}">
      <dgm:prSet/>
      <dgm:spPr/>
      <dgm:t>
        <a:bodyPr/>
        <a:lstStyle/>
        <a:p>
          <a:r>
            <a:rPr lang="en-US"/>
            <a:t>race_column &lt;- df_encoded$Race</a:t>
          </a:r>
        </a:p>
      </dgm:t>
    </dgm:pt>
    <dgm:pt modelId="{8A18F0D1-9CBE-4588-8CD7-7C19A7393485}" type="parTrans" cxnId="{2C9DBEBA-8B4D-4DFA-8818-F7C110289759}">
      <dgm:prSet/>
      <dgm:spPr/>
      <dgm:t>
        <a:bodyPr/>
        <a:lstStyle/>
        <a:p>
          <a:endParaRPr lang="en-US"/>
        </a:p>
      </dgm:t>
    </dgm:pt>
    <dgm:pt modelId="{9F395856-F2C6-4394-A5FD-675EA2607D27}" type="sibTrans" cxnId="{2C9DBEBA-8B4D-4DFA-8818-F7C110289759}">
      <dgm:prSet/>
      <dgm:spPr/>
      <dgm:t>
        <a:bodyPr/>
        <a:lstStyle/>
        <a:p>
          <a:endParaRPr lang="en-US"/>
        </a:p>
      </dgm:t>
    </dgm:pt>
    <dgm:pt modelId="{C8875812-BFCD-4D18-8712-B34B1BA719F3}">
      <dgm:prSet/>
      <dgm:spPr/>
      <dgm:t>
        <a:bodyPr/>
        <a:lstStyle/>
        <a:p>
          <a:r>
            <a:rPr lang="en-US"/>
            <a:t># Perform one-hot encoding for the "Race" column</a:t>
          </a:r>
        </a:p>
      </dgm:t>
    </dgm:pt>
    <dgm:pt modelId="{4CB8A6CF-4E0B-49AD-A691-B1461852EB39}" type="parTrans" cxnId="{625D1193-95EE-428F-9E07-6629DA77E6B1}">
      <dgm:prSet/>
      <dgm:spPr/>
      <dgm:t>
        <a:bodyPr/>
        <a:lstStyle/>
        <a:p>
          <a:endParaRPr lang="en-US"/>
        </a:p>
      </dgm:t>
    </dgm:pt>
    <dgm:pt modelId="{46A6F322-BEDB-44EF-8407-E0AF2B8A8CB7}" type="sibTrans" cxnId="{625D1193-95EE-428F-9E07-6629DA77E6B1}">
      <dgm:prSet/>
      <dgm:spPr/>
      <dgm:t>
        <a:bodyPr/>
        <a:lstStyle/>
        <a:p>
          <a:endParaRPr lang="en-US"/>
        </a:p>
      </dgm:t>
    </dgm:pt>
    <dgm:pt modelId="{15CF377E-6A69-4B28-A706-FF5401F7E417}">
      <dgm:prSet/>
      <dgm:spPr/>
      <dgm:t>
        <a:bodyPr/>
        <a:lstStyle/>
        <a:p>
          <a:r>
            <a:rPr lang="en-US"/>
            <a:t>encoded_cols &lt;- model.matrix(~ 0 + factor(race_column))</a:t>
          </a:r>
        </a:p>
      </dgm:t>
    </dgm:pt>
    <dgm:pt modelId="{6CFD14EE-2D69-4CB4-838B-9589F17ED29B}" type="parTrans" cxnId="{FE937096-F49A-44D5-89F6-E6FDE75167CB}">
      <dgm:prSet/>
      <dgm:spPr/>
      <dgm:t>
        <a:bodyPr/>
        <a:lstStyle/>
        <a:p>
          <a:endParaRPr lang="en-US"/>
        </a:p>
      </dgm:t>
    </dgm:pt>
    <dgm:pt modelId="{190F9D42-C9A2-44E1-AF41-AE2E836AD7B7}" type="sibTrans" cxnId="{FE937096-F49A-44D5-89F6-E6FDE75167CB}">
      <dgm:prSet/>
      <dgm:spPr/>
      <dgm:t>
        <a:bodyPr/>
        <a:lstStyle/>
        <a:p>
          <a:endParaRPr lang="en-US"/>
        </a:p>
      </dgm:t>
    </dgm:pt>
    <dgm:pt modelId="{A0F6D49C-9F3C-4715-B7EB-84321B7DD055}">
      <dgm:prSet/>
      <dgm:spPr/>
      <dgm:t>
        <a:bodyPr/>
        <a:lstStyle/>
        <a:p>
          <a:r>
            <a:rPr lang="en-US"/>
            <a:t>colnames(encoded_cols) &lt;- paste("Race", colnames(encoded_cols), sep = "_")</a:t>
          </a:r>
        </a:p>
      </dgm:t>
    </dgm:pt>
    <dgm:pt modelId="{23031275-6C80-4916-A9C5-F0FF01437E11}" type="parTrans" cxnId="{29C4B759-E948-44A0-BA8E-60C6E23D022E}">
      <dgm:prSet/>
      <dgm:spPr/>
      <dgm:t>
        <a:bodyPr/>
        <a:lstStyle/>
        <a:p>
          <a:endParaRPr lang="en-US"/>
        </a:p>
      </dgm:t>
    </dgm:pt>
    <dgm:pt modelId="{4D8382D7-F5DC-44EE-B0F1-CF0B4E9D4F84}" type="sibTrans" cxnId="{29C4B759-E948-44A0-BA8E-60C6E23D022E}">
      <dgm:prSet/>
      <dgm:spPr/>
      <dgm:t>
        <a:bodyPr/>
        <a:lstStyle/>
        <a:p>
          <a:endParaRPr lang="en-US"/>
        </a:p>
      </dgm:t>
    </dgm:pt>
    <dgm:pt modelId="{F14276C4-B125-4CE2-B962-4E3BB1CC70FF}">
      <dgm:prSet/>
      <dgm:spPr/>
      <dgm:t>
        <a:bodyPr/>
        <a:lstStyle/>
        <a:p>
          <a:r>
            <a:rPr lang="en-US"/>
            <a:t># Add the encoded columns to the data set</a:t>
          </a:r>
        </a:p>
      </dgm:t>
    </dgm:pt>
    <dgm:pt modelId="{04231556-F2EE-42A9-8708-356C490417CF}" type="parTrans" cxnId="{81DFA859-930B-41EB-A65E-D7F72F00C398}">
      <dgm:prSet/>
      <dgm:spPr/>
      <dgm:t>
        <a:bodyPr/>
        <a:lstStyle/>
        <a:p>
          <a:endParaRPr lang="en-US"/>
        </a:p>
      </dgm:t>
    </dgm:pt>
    <dgm:pt modelId="{8F62D6B7-755B-482B-A349-A2B666CBD5D7}" type="sibTrans" cxnId="{81DFA859-930B-41EB-A65E-D7F72F00C398}">
      <dgm:prSet/>
      <dgm:spPr/>
      <dgm:t>
        <a:bodyPr/>
        <a:lstStyle/>
        <a:p>
          <a:endParaRPr lang="en-US"/>
        </a:p>
      </dgm:t>
    </dgm:pt>
    <dgm:pt modelId="{2774F254-3B5C-4248-B944-142545FDC569}">
      <dgm:prSet/>
      <dgm:spPr/>
      <dgm:t>
        <a:bodyPr/>
        <a:lstStyle/>
        <a:p>
          <a:r>
            <a:rPr lang="en-US"/>
            <a:t>df_encoded &lt;- cbind(df_encoded, encoded_cols)</a:t>
          </a:r>
        </a:p>
      </dgm:t>
    </dgm:pt>
    <dgm:pt modelId="{68153751-97FF-4CAC-93C8-06FB1517FD47}" type="parTrans" cxnId="{42945DEC-97A3-4953-8933-E9066C22CD01}">
      <dgm:prSet/>
      <dgm:spPr/>
      <dgm:t>
        <a:bodyPr/>
        <a:lstStyle/>
        <a:p>
          <a:endParaRPr lang="en-US"/>
        </a:p>
      </dgm:t>
    </dgm:pt>
    <dgm:pt modelId="{7E20EF46-4353-4EEE-8809-FE8E1A9347E6}" type="sibTrans" cxnId="{42945DEC-97A3-4953-8933-E9066C22CD01}">
      <dgm:prSet/>
      <dgm:spPr/>
      <dgm:t>
        <a:bodyPr/>
        <a:lstStyle/>
        <a:p>
          <a:endParaRPr lang="en-US"/>
        </a:p>
      </dgm:t>
    </dgm:pt>
    <dgm:pt modelId="{4156A793-11F0-43EF-AA7C-8A4C7D271752}">
      <dgm:prSet/>
      <dgm:spPr/>
      <dgm:t>
        <a:bodyPr/>
        <a:lstStyle/>
        <a:p>
          <a:r>
            <a:rPr lang="en-US"/>
            <a:t># Remove the original "Race" column</a:t>
          </a:r>
        </a:p>
      </dgm:t>
    </dgm:pt>
    <dgm:pt modelId="{5484396E-95FA-42DB-8A3E-60A7AE5FA915}" type="parTrans" cxnId="{B343D517-6F2A-4C95-8F53-091616ED1907}">
      <dgm:prSet/>
      <dgm:spPr/>
      <dgm:t>
        <a:bodyPr/>
        <a:lstStyle/>
        <a:p>
          <a:endParaRPr lang="en-US"/>
        </a:p>
      </dgm:t>
    </dgm:pt>
    <dgm:pt modelId="{9C1C9A5E-F2AD-4EA2-898C-A33A27C38F58}" type="sibTrans" cxnId="{B343D517-6F2A-4C95-8F53-091616ED1907}">
      <dgm:prSet/>
      <dgm:spPr/>
      <dgm:t>
        <a:bodyPr/>
        <a:lstStyle/>
        <a:p>
          <a:endParaRPr lang="en-US"/>
        </a:p>
      </dgm:t>
    </dgm:pt>
    <dgm:pt modelId="{63F076D3-02DB-40E1-9E1B-9E82C530AD61}">
      <dgm:prSet/>
      <dgm:spPr/>
      <dgm:t>
        <a:bodyPr/>
        <a:lstStyle/>
        <a:p>
          <a:r>
            <a:rPr lang="en-US"/>
            <a:t>df_encoded &lt;- df_encoded[, !names(df_encoded) %in% "Race"]</a:t>
          </a:r>
        </a:p>
      </dgm:t>
    </dgm:pt>
    <dgm:pt modelId="{7D3BF55D-ACD8-41F4-8358-72BE929A7B05}" type="parTrans" cxnId="{BC7EAAB5-3C1D-4836-B2E9-DFAFA3661C87}">
      <dgm:prSet/>
      <dgm:spPr/>
      <dgm:t>
        <a:bodyPr/>
        <a:lstStyle/>
        <a:p>
          <a:endParaRPr lang="en-US"/>
        </a:p>
      </dgm:t>
    </dgm:pt>
    <dgm:pt modelId="{1B72420C-5892-4A86-9030-1F1B907F099E}" type="sibTrans" cxnId="{BC7EAAB5-3C1D-4836-B2E9-DFAFA3661C87}">
      <dgm:prSet/>
      <dgm:spPr/>
      <dgm:t>
        <a:bodyPr/>
        <a:lstStyle/>
        <a:p>
          <a:endParaRPr lang="en-US"/>
        </a:p>
      </dgm:t>
    </dgm:pt>
    <dgm:pt modelId="{0B1B3C9E-E97C-4ED9-BEC2-B92599212497}">
      <dgm:prSet/>
      <dgm:spPr/>
      <dgm:t>
        <a:bodyPr/>
        <a:lstStyle/>
        <a:p>
          <a:r>
            <a:rPr lang="en-US"/>
            <a:t># Print the encoded data set</a:t>
          </a:r>
        </a:p>
      </dgm:t>
    </dgm:pt>
    <dgm:pt modelId="{F6B15570-5CC1-4E0A-B7CE-AB9028F5662B}" type="parTrans" cxnId="{58479266-38D1-4518-8078-B79CD2FCD253}">
      <dgm:prSet/>
      <dgm:spPr/>
      <dgm:t>
        <a:bodyPr/>
        <a:lstStyle/>
        <a:p>
          <a:endParaRPr lang="en-US"/>
        </a:p>
      </dgm:t>
    </dgm:pt>
    <dgm:pt modelId="{26D964F8-6153-4E5E-9937-8197E1882624}" type="sibTrans" cxnId="{58479266-38D1-4518-8078-B79CD2FCD253}">
      <dgm:prSet/>
      <dgm:spPr/>
      <dgm:t>
        <a:bodyPr/>
        <a:lstStyle/>
        <a:p>
          <a:endParaRPr lang="en-US"/>
        </a:p>
      </dgm:t>
    </dgm:pt>
    <dgm:pt modelId="{DF02AB08-E97D-4E83-BEF5-9146093760D0}">
      <dgm:prSet/>
      <dgm:spPr/>
      <dgm:t>
        <a:bodyPr/>
        <a:lstStyle/>
        <a:p>
          <a:r>
            <a:rPr lang="en-US"/>
            <a:t>print(df_encoded)</a:t>
          </a:r>
        </a:p>
      </dgm:t>
    </dgm:pt>
    <dgm:pt modelId="{AD0AAE94-09AE-42FC-9658-07D660BB4AE7}" type="parTrans" cxnId="{606165DB-522C-4612-9E12-828650B6CB02}">
      <dgm:prSet/>
      <dgm:spPr/>
      <dgm:t>
        <a:bodyPr/>
        <a:lstStyle/>
        <a:p>
          <a:endParaRPr lang="en-US"/>
        </a:p>
      </dgm:t>
    </dgm:pt>
    <dgm:pt modelId="{60A6A75F-8FDF-46E0-9650-FD17FF101CDD}" type="sibTrans" cxnId="{606165DB-522C-4612-9E12-828650B6CB02}">
      <dgm:prSet/>
      <dgm:spPr/>
      <dgm:t>
        <a:bodyPr/>
        <a:lstStyle/>
        <a:p>
          <a:endParaRPr lang="en-US"/>
        </a:p>
      </dgm:t>
    </dgm:pt>
    <dgm:pt modelId="{E11B0AB4-7531-434F-B1AE-FF51A67AA5F9}">
      <dgm:prSet/>
      <dgm:spPr/>
      <dgm:t>
        <a:bodyPr/>
        <a:lstStyle/>
        <a:p>
          <a:r>
            <a:rPr lang="en-US"/>
            <a:t>str(df_encoded)</a:t>
          </a:r>
        </a:p>
      </dgm:t>
    </dgm:pt>
    <dgm:pt modelId="{66F609B1-C20A-4C94-9F7B-E6E412252884}" type="parTrans" cxnId="{59AF139D-6BED-455F-AFA3-027FA3E9FDFC}">
      <dgm:prSet/>
      <dgm:spPr/>
      <dgm:t>
        <a:bodyPr/>
        <a:lstStyle/>
        <a:p>
          <a:endParaRPr lang="en-US"/>
        </a:p>
      </dgm:t>
    </dgm:pt>
    <dgm:pt modelId="{49434199-323C-4DA4-9C76-5CA45FECEDDB}" type="sibTrans" cxnId="{59AF139D-6BED-455F-AFA3-027FA3E9FDFC}">
      <dgm:prSet/>
      <dgm:spPr/>
      <dgm:t>
        <a:bodyPr/>
        <a:lstStyle/>
        <a:p>
          <a:endParaRPr lang="en-US"/>
        </a:p>
      </dgm:t>
    </dgm:pt>
    <dgm:pt modelId="{6BA33F41-6774-174B-95E9-82317379AAF9}" type="pres">
      <dgm:prSet presAssocID="{8F9BDF21-B8CF-4CAC-A3CF-B59A2364EF98}" presName="linear" presStyleCnt="0">
        <dgm:presLayoutVars>
          <dgm:animLvl val="lvl"/>
          <dgm:resizeHandles val="exact"/>
        </dgm:presLayoutVars>
      </dgm:prSet>
      <dgm:spPr/>
    </dgm:pt>
    <dgm:pt modelId="{AADBF434-3F00-A444-B387-5E920A3626F1}" type="pres">
      <dgm:prSet presAssocID="{AEF2F696-1635-47DF-88DA-7BDE9873631B}" presName="parentText" presStyleLbl="node1" presStyleIdx="0" presStyleCnt="14">
        <dgm:presLayoutVars>
          <dgm:chMax val="0"/>
          <dgm:bulletEnabled val="1"/>
        </dgm:presLayoutVars>
      </dgm:prSet>
      <dgm:spPr/>
    </dgm:pt>
    <dgm:pt modelId="{2B72FC18-6627-3043-B20F-DA49210AAAA3}" type="pres">
      <dgm:prSet presAssocID="{BC5B1556-469A-4CA9-9BC5-EBCDDCC728F1}" presName="spacer" presStyleCnt="0"/>
      <dgm:spPr/>
    </dgm:pt>
    <dgm:pt modelId="{2C525E0F-BADF-2042-B264-0688D73FD41B}" type="pres">
      <dgm:prSet presAssocID="{2BAD4FAF-EEA1-4A45-8353-F678D02B162B}" presName="parentText" presStyleLbl="node1" presStyleIdx="1" presStyleCnt="14">
        <dgm:presLayoutVars>
          <dgm:chMax val="0"/>
          <dgm:bulletEnabled val="1"/>
        </dgm:presLayoutVars>
      </dgm:prSet>
      <dgm:spPr/>
    </dgm:pt>
    <dgm:pt modelId="{CE337A24-7EBD-0448-95C9-0A4CCE1D54B9}" type="pres">
      <dgm:prSet presAssocID="{8599226A-69F4-43B9-9469-CF647BD3584B}" presName="spacer" presStyleCnt="0"/>
      <dgm:spPr/>
    </dgm:pt>
    <dgm:pt modelId="{DBA0469B-E47B-1849-8CA0-1CE830B68750}" type="pres">
      <dgm:prSet presAssocID="{BFB4B5EC-B1C7-4C55-93EB-9D80C1AA3EFB}" presName="parentText" presStyleLbl="node1" presStyleIdx="2" presStyleCnt="14">
        <dgm:presLayoutVars>
          <dgm:chMax val="0"/>
          <dgm:bulletEnabled val="1"/>
        </dgm:presLayoutVars>
      </dgm:prSet>
      <dgm:spPr/>
    </dgm:pt>
    <dgm:pt modelId="{ED12CCCA-5885-1243-BBB5-B77F20BF7E09}" type="pres">
      <dgm:prSet presAssocID="{71A0B706-BE0C-4278-AE5F-87D4E6C4DA87}" presName="spacer" presStyleCnt="0"/>
      <dgm:spPr/>
    </dgm:pt>
    <dgm:pt modelId="{B0F9A76B-3D1B-D843-B1D9-788B75FABDC5}" type="pres">
      <dgm:prSet presAssocID="{78FB5CFB-D4F4-46EB-8E2D-054BD5359592}" presName="parentText" presStyleLbl="node1" presStyleIdx="3" presStyleCnt="14">
        <dgm:presLayoutVars>
          <dgm:chMax val="0"/>
          <dgm:bulletEnabled val="1"/>
        </dgm:presLayoutVars>
      </dgm:prSet>
      <dgm:spPr/>
    </dgm:pt>
    <dgm:pt modelId="{4EE334E5-359A-9844-A2B1-1A2EE077AA07}" type="pres">
      <dgm:prSet presAssocID="{9F395856-F2C6-4394-A5FD-675EA2607D27}" presName="spacer" presStyleCnt="0"/>
      <dgm:spPr/>
    </dgm:pt>
    <dgm:pt modelId="{FF9A6E55-6D25-FD4C-A35F-2FDF5D5695BF}" type="pres">
      <dgm:prSet presAssocID="{C8875812-BFCD-4D18-8712-B34B1BA719F3}" presName="parentText" presStyleLbl="node1" presStyleIdx="4" presStyleCnt="14">
        <dgm:presLayoutVars>
          <dgm:chMax val="0"/>
          <dgm:bulletEnabled val="1"/>
        </dgm:presLayoutVars>
      </dgm:prSet>
      <dgm:spPr/>
    </dgm:pt>
    <dgm:pt modelId="{DF15E84A-C73F-2D43-8AD3-2D7CA0085BB8}" type="pres">
      <dgm:prSet presAssocID="{46A6F322-BEDB-44EF-8407-E0AF2B8A8CB7}" presName="spacer" presStyleCnt="0"/>
      <dgm:spPr/>
    </dgm:pt>
    <dgm:pt modelId="{B806246A-AA40-5F48-B0B0-DC8A5DF914A5}" type="pres">
      <dgm:prSet presAssocID="{15CF377E-6A69-4B28-A706-FF5401F7E417}" presName="parentText" presStyleLbl="node1" presStyleIdx="5" presStyleCnt="14">
        <dgm:presLayoutVars>
          <dgm:chMax val="0"/>
          <dgm:bulletEnabled val="1"/>
        </dgm:presLayoutVars>
      </dgm:prSet>
      <dgm:spPr/>
    </dgm:pt>
    <dgm:pt modelId="{3AE11684-9E26-F44B-B133-2B8D8C506B99}" type="pres">
      <dgm:prSet presAssocID="{190F9D42-C9A2-44E1-AF41-AE2E836AD7B7}" presName="spacer" presStyleCnt="0"/>
      <dgm:spPr/>
    </dgm:pt>
    <dgm:pt modelId="{18938FE8-379E-0C46-978A-1BA4A2589439}" type="pres">
      <dgm:prSet presAssocID="{A0F6D49C-9F3C-4715-B7EB-84321B7DD055}" presName="parentText" presStyleLbl="node1" presStyleIdx="6" presStyleCnt="14">
        <dgm:presLayoutVars>
          <dgm:chMax val="0"/>
          <dgm:bulletEnabled val="1"/>
        </dgm:presLayoutVars>
      </dgm:prSet>
      <dgm:spPr/>
    </dgm:pt>
    <dgm:pt modelId="{59EE8093-9EA4-B04A-A44A-39C705DAC40D}" type="pres">
      <dgm:prSet presAssocID="{4D8382D7-F5DC-44EE-B0F1-CF0B4E9D4F84}" presName="spacer" presStyleCnt="0"/>
      <dgm:spPr/>
    </dgm:pt>
    <dgm:pt modelId="{0C9C1202-7E0B-1C4C-BCA5-7EEF273BDE2E}" type="pres">
      <dgm:prSet presAssocID="{F14276C4-B125-4CE2-B962-4E3BB1CC70FF}" presName="parentText" presStyleLbl="node1" presStyleIdx="7" presStyleCnt="14">
        <dgm:presLayoutVars>
          <dgm:chMax val="0"/>
          <dgm:bulletEnabled val="1"/>
        </dgm:presLayoutVars>
      </dgm:prSet>
      <dgm:spPr/>
    </dgm:pt>
    <dgm:pt modelId="{73934D60-2822-1346-AF49-EC25073E4C8F}" type="pres">
      <dgm:prSet presAssocID="{8F62D6B7-755B-482B-A349-A2B666CBD5D7}" presName="spacer" presStyleCnt="0"/>
      <dgm:spPr/>
    </dgm:pt>
    <dgm:pt modelId="{1CD57FFB-F4A0-224A-BE7C-527F6415A318}" type="pres">
      <dgm:prSet presAssocID="{2774F254-3B5C-4248-B944-142545FDC569}" presName="parentText" presStyleLbl="node1" presStyleIdx="8" presStyleCnt="14">
        <dgm:presLayoutVars>
          <dgm:chMax val="0"/>
          <dgm:bulletEnabled val="1"/>
        </dgm:presLayoutVars>
      </dgm:prSet>
      <dgm:spPr/>
    </dgm:pt>
    <dgm:pt modelId="{897101C5-38E0-8A4E-8165-B793CAB22FB2}" type="pres">
      <dgm:prSet presAssocID="{7E20EF46-4353-4EEE-8809-FE8E1A9347E6}" presName="spacer" presStyleCnt="0"/>
      <dgm:spPr/>
    </dgm:pt>
    <dgm:pt modelId="{BA4DF09C-1462-A94F-BC6E-4A511A94E955}" type="pres">
      <dgm:prSet presAssocID="{4156A793-11F0-43EF-AA7C-8A4C7D271752}" presName="parentText" presStyleLbl="node1" presStyleIdx="9" presStyleCnt="14">
        <dgm:presLayoutVars>
          <dgm:chMax val="0"/>
          <dgm:bulletEnabled val="1"/>
        </dgm:presLayoutVars>
      </dgm:prSet>
      <dgm:spPr/>
    </dgm:pt>
    <dgm:pt modelId="{B2C9BC8B-D4A3-1B4F-B8C4-8432AB902980}" type="pres">
      <dgm:prSet presAssocID="{9C1C9A5E-F2AD-4EA2-898C-A33A27C38F58}" presName="spacer" presStyleCnt="0"/>
      <dgm:spPr/>
    </dgm:pt>
    <dgm:pt modelId="{8FA718C7-F928-2541-9E69-0B1183259322}" type="pres">
      <dgm:prSet presAssocID="{63F076D3-02DB-40E1-9E1B-9E82C530AD61}" presName="parentText" presStyleLbl="node1" presStyleIdx="10" presStyleCnt="14">
        <dgm:presLayoutVars>
          <dgm:chMax val="0"/>
          <dgm:bulletEnabled val="1"/>
        </dgm:presLayoutVars>
      </dgm:prSet>
      <dgm:spPr/>
    </dgm:pt>
    <dgm:pt modelId="{3D6C81B5-06A1-5145-92D4-52217D82B821}" type="pres">
      <dgm:prSet presAssocID="{1B72420C-5892-4A86-9030-1F1B907F099E}" presName="spacer" presStyleCnt="0"/>
      <dgm:spPr/>
    </dgm:pt>
    <dgm:pt modelId="{CCF759A4-57F7-E74A-9CB1-3F83DF7423A8}" type="pres">
      <dgm:prSet presAssocID="{0B1B3C9E-E97C-4ED9-BEC2-B92599212497}" presName="parentText" presStyleLbl="node1" presStyleIdx="11" presStyleCnt="14">
        <dgm:presLayoutVars>
          <dgm:chMax val="0"/>
          <dgm:bulletEnabled val="1"/>
        </dgm:presLayoutVars>
      </dgm:prSet>
      <dgm:spPr/>
    </dgm:pt>
    <dgm:pt modelId="{BB78255E-32FD-694A-BE76-75257F0DF86C}" type="pres">
      <dgm:prSet presAssocID="{26D964F8-6153-4E5E-9937-8197E1882624}" presName="spacer" presStyleCnt="0"/>
      <dgm:spPr/>
    </dgm:pt>
    <dgm:pt modelId="{8895B09A-CFC7-AB4F-A3D9-463E2C1C5D62}" type="pres">
      <dgm:prSet presAssocID="{DF02AB08-E97D-4E83-BEF5-9146093760D0}" presName="parentText" presStyleLbl="node1" presStyleIdx="12" presStyleCnt="14">
        <dgm:presLayoutVars>
          <dgm:chMax val="0"/>
          <dgm:bulletEnabled val="1"/>
        </dgm:presLayoutVars>
      </dgm:prSet>
      <dgm:spPr/>
    </dgm:pt>
    <dgm:pt modelId="{F00ECAF1-BE19-5347-A7FF-B96CF413C233}" type="pres">
      <dgm:prSet presAssocID="{60A6A75F-8FDF-46E0-9650-FD17FF101CDD}" presName="spacer" presStyleCnt="0"/>
      <dgm:spPr/>
    </dgm:pt>
    <dgm:pt modelId="{3F4EC76C-1897-8549-8C17-51FE09FF148D}" type="pres">
      <dgm:prSet presAssocID="{E11B0AB4-7531-434F-B1AE-FF51A67AA5F9}" presName="parentText" presStyleLbl="node1" presStyleIdx="13" presStyleCnt="14">
        <dgm:presLayoutVars>
          <dgm:chMax val="0"/>
          <dgm:bulletEnabled val="1"/>
        </dgm:presLayoutVars>
      </dgm:prSet>
      <dgm:spPr/>
    </dgm:pt>
  </dgm:ptLst>
  <dgm:cxnLst>
    <dgm:cxn modelId="{B343D517-6F2A-4C95-8F53-091616ED1907}" srcId="{8F9BDF21-B8CF-4CAC-A3CF-B59A2364EF98}" destId="{4156A793-11F0-43EF-AA7C-8A4C7D271752}" srcOrd="9" destOrd="0" parTransId="{5484396E-95FA-42DB-8A3E-60A7AE5FA915}" sibTransId="{9C1C9A5E-F2AD-4EA2-898C-A33A27C38F58}"/>
    <dgm:cxn modelId="{80E77529-A435-7E48-8006-AD71DCD612EA}" type="presOf" srcId="{BFB4B5EC-B1C7-4C55-93EB-9D80C1AA3EFB}" destId="{DBA0469B-E47B-1849-8CA0-1CE830B68750}" srcOrd="0" destOrd="0" presId="urn:microsoft.com/office/officeart/2005/8/layout/vList2"/>
    <dgm:cxn modelId="{5808B63E-EDC1-5740-B30E-D1AF7993F9AB}" type="presOf" srcId="{0B1B3C9E-E97C-4ED9-BEC2-B92599212497}" destId="{CCF759A4-57F7-E74A-9CB1-3F83DF7423A8}" srcOrd="0" destOrd="0" presId="urn:microsoft.com/office/officeart/2005/8/layout/vList2"/>
    <dgm:cxn modelId="{2B901644-F5B2-124E-B30D-F6A4FD2CA74C}" type="presOf" srcId="{AEF2F696-1635-47DF-88DA-7BDE9873631B}" destId="{AADBF434-3F00-A444-B387-5E920A3626F1}" srcOrd="0" destOrd="0" presId="urn:microsoft.com/office/officeart/2005/8/layout/vList2"/>
    <dgm:cxn modelId="{1F8EC954-DE0B-454A-A4A2-2C250D875ADA}" srcId="{8F9BDF21-B8CF-4CAC-A3CF-B59A2364EF98}" destId="{BFB4B5EC-B1C7-4C55-93EB-9D80C1AA3EFB}" srcOrd="2" destOrd="0" parTransId="{21496B32-E930-4770-8224-570EBD18440E}" sibTransId="{71A0B706-BE0C-4278-AE5F-87D4E6C4DA87}"/>
    <dgm:cxn modelId="{81DFA859-930B-41EB-A65E-D7F72F00C398}" srcId="{8F9BDF21-B8CF-4CAC-A3CF-B59A2364EF98}" destId="{F14276C4-B125-4CE2-B962-4E3BB1CC70FF}" srcOrd="7" destOrd="0" parTransId="{04231556-F2EE-42A9-8708-356C490417CF}" sibTransId="{8F62D6B7-755B-482B-A349-A2B666CBD5D7}"/>
    <dgm:cxn modelId="{29C4B759-E948-44A0-BA8E-60C6E23D022E}" srcId="{8F9BDF21-B8CF-4CAC-A3CF-B59A2364EF98}" destId="{A0F6D49C-9F3C-4715-B7EB-84321B7DD055}" srcOrd="6" destOrd="0" parTransId="{23031275-6C80-4916-A9C5-F0FF01437E11}" sibTransId="{4D8382D7-F5DC-44EE-B0F1-CF0B4E9D4F84}"/>
    <dgm:cxn modelId="{10E7985C-DB3C-6742-99FC-1E8AAA1921F2}" type="presOf" srcId="{2BAD4FAF-EEA1-4A45-8353-F678D02B162B}" destId="{2C525E0F-BADF-2042-B264-0688D73FD41B}" srcOrd="0" destOrd="0" presId="urn:microsoft.com/office/officeart/2005/8/layout/vList2"/>
    <dgm:cxn modelId="{58479266-38D1-4518-8078-B79CD2FCD253}" srcId="{8F9BDF21-B8CF-4CAC-A3CF-B59A2364EF98}" destId="{0B1B3C9E-E97C-4ED9-BEC2-B92599212497}" srcOrd="11" destOrd="0" parTransId="{F6B15570-5CC1-4E0A-B7CE-AB9028F5662B}" sibTransId="{26D964F8-6153-4E5E-9937-8197E1882624}"/>
    <dgm:cxn modelId="{85F81A6C-BD52-2A40-A98D-B8C6F5573E6A}" type="presOf" srcId="{63F076D3-02DB-40E1-9E1B-9E82C530AD61}" destId="{8FA718C7-F928-2541-9E69-0B1183259322}" srcOrd="0" destOrd="0" presId="urn:microsoft.com/office/officeart/2005/8/layout/vList2"/>
    <dgm:cxn modelId="{278EB76C-5FA8-554C-B0C9-704DB565B21E}" type="presOf" srcId="{8F9BDF21-B8CF-4CAC-A3CF-B59A2364EF98}" destId="{6BA33F41-6774-174B-95E9-82317379AAF9}" srcOrd="0" destOrd="0" presId="urn:microsoft.com/office/officeart/2005/8/layout/vList2"/>
    <dgm:cxn modelId="{8248EF73-929C-C141-BB46-197DCC1928D0}" type="presOf" srcId="{4156A793-11F0-43EF-AA7C-8A4C7D271752}" destId="{BA4DF09C-1462-A94F-BC6E-4A511A94E955}" srcOrd="0" destOrd="0" presId="urn:microsoft.com/office/officeart/2005/8/layout/vList2"/>
    <dgm:cxn modelId="{625D1193-95EE-428F-9E07-6629DA77E6B1}" srcId="{8F9BDF21-B8CF-4CAC-A3CF-B59A2364EF98}" destId="{C8875812-BFCD-4D18-8712-B34B1BA719F3}" srcOrd="4" destOrd="0" parTransId="{4CB8A6CF-4E0B-49AD-A691-B1461852EB39}" sibTransId="{46A6F322-BEDB-44EF-8407-E0AF2B8A8CB7}"/>
    <dgm:cxn modelId="{BD533B94-CA2B-9641-A932-0B613057868B}" type="presOf" srcId="{F14276C4-B125-4CE2-B962-4E3BB1CC70FF}" destId="{0C9C1202-7E0B-1C4C-BCA5-7EEF273BDE2E}" srcOrd="0" destOrd="0" presId="urn:microsoft.com/office/officeart/2005/8/layout/vList2"/>
    <dgm:cxn modelId="{FE937096-F49A-44D5-89F6-E6FDE75167CB}" srcId="{8F9BDF21-B8CF-4CAC-A3CF-B59A2364EF98}" destId="{15CF377E-6A69-4B28-A706-FF5401F7E417}" srcOrd="5" destOrd="0" parTransId="{6CFD14EE-2D69-4CB4-838B-9589F17ED29B}" sibTransId="{190F9D42-C9A2-44E1-AF41-AE2E836AD7B7}"/>
    <dgm:cxn modelId="{59AF139D-6BED-455F-AFA3-027FA3E9FDFC}" srcId="{8F9BDF21-B8CF-4CAC-A3CF-B59A2364EF98}" destId="{E11B0AB4-7531-434F-B1AE-FF51A67AA5F9}" srcOrd="13" destOrd="0" parTransId="{66F609B1-C20A-4C94-9F7B-E6E412252884}" sibTransId="{49434199-323C-4DA4-9C76-5CA45FECEDDB}"/>
    <dgm:cxn modelId="{BC7EAAB5-3C1D-4836-B2E9-DFAFA3661C87}" srcId="{8F9BDF21-B8CF-4CAC-A3CF-B59A2364EF98}" destId="{63F076D3-02DB-40E1-9E1B-9E82C530AD61}" srcOrd="10" destOrd="0" parTransId="{7D3BF55D-ACD8-41F4-8358-72BE929A7B05}" sibTransId="{1B72420C-5892-4A86-9030-1F1B907F099E}"/>
    <dgm:cxn modelId="{9D923AB6-3E98-4B0E-A98E-A478F474A572}" srcId="{8F9BDF21-B8CF-4CAC-A3CF-B59A2364EF98}" destId="{2BAD4FAF-EEA1-4A45-8353-F678D02B162B}" srcOrd="1" destOrd="0" parTransId="{E2B9E1DA-2BD9-4DF4-9ABC-AA309C151304}" sibTransId="{8599226A-69F4-43B9-9469-CF647BD3584B}"/>
    <dgm:cxn modelId="{2C9DBEBA-8B4D-4DFA-8818-F7C110289759}" srcId="{8F9BDF21-B8CF-4CAC-A3CF-B59A2364EF98}" destId="{78FB5CFB-D4F4-46EB-8E2D-054BD5359592}" srcOrd="3" destOrd="0" parTransId="{8A18F0D1-9CBE-4588-8CD7-7C19A7393485}" sibTransId="{9F395856-F2C6-4394-A5FD-675EA2607D27}"/>
    <dgm:cxn modelId="{053F90BF-2AA5-FB46-9BD4-B85BB6B5696C}" type="presOf" srcId="{DF02AB08-E97D-4E83-BEF5-9146093760D0}" destId="{8895B09A-CFC7-AB4F-A3D9-463E2C1C5D62}" srcOrd="0" destOrd="0" presId="urn:microsoft.com/office/officeart/2005/8/layout/vList2"/>
    <dgm:cxn modelId="{8CF89DC5-2B09-4242-A52B-51EC63F5F76F}" type="presOf" srcId="{15CF377E-6A69-4B28-A706-FF5401F7E417}" destId="{B806246A-AA40-5F48-B0B0-DC8A5DF914A5}" srcOrd="0" destOrd="0" presId="urn:microsoft.com/office/officeart/2005/8/layout/vList2"/>
    <dgm:cxn modelId="{E8ECDFC8-611D-4CB8-BAEE-EEC8D02BE684}" srcId="{8F9BDF21-B8CF-4CAC-A3CF-B59A2364EF98}" destId="{AEF2F696-1635-47DF-88DA-7BDE9873631B}" srcOrd="0" destOrd="0" parTransId="{35B24357-476D-46FC-BB2B-446C6C6F99E7}" sibTransId="{BC5B1556-469A-4CA9-9BC5-EBCDDCC728F1}"/>
    <dgm:cxn modelId="{5E6180D4-44FC-E14D-A566-8056EB8467CB}" type="presOf" srcId="{2774F254-3B5C-4248-B944-142545FDC569}" destId="{1CD57FFB-F4A0-224A-BE7C-527F6415A318}" srcOrd="0" destOrd="0" presId="urn:microsoft.com/office/officeart/2005/8/layout/vList2"/>
    <dgm:cxn modelId="{5E9CB1D4-44BE-A744-9A47-28E6F37D501B}" type="presOf" srcId="{A0F6D49C-9F3C-4715-B7EB-84321B7DD055}" destId="{18938FE8-379E-0C46-978A-1BA4A2589439}" srcOrd="0" destOrd="0" presId="urn:microsoft.com/office/officeart/2005/8/layout/vList2"/>
    <dgm:cxn modelId="{606165DB-522C-4612-9E12-828650B6CB02}" srcId="{8F9BDF21-B8CF-4CAC-A3CF-B59A2364EF98}" destId="{DF02AB08-E97D-4E83-BEF5-9146093760D0}" srcOrd="12" destOrd="0" parTransId="{AD0AAE94-09AE-42FC-9658-07D660BB4AE7}" sibTransId="{60A6A75F-8FDF-46E0-9650-FD17FF101CDD}"/>
    <dgm:cxn modelId="{DC17C8DE-1A0A-3B41-AD2C-EB51A53439AE}" type="presOf" srcId="{E11B0AB4-7531-434F-B1AE-FF51A67AA5F9}" destId="{3F4EC76C-1897-8549-8C17-51FE09FF148D}" srcOrd="0" destOrd="0" presId="urn:microsoft.com/office/officeart/2005/8/layout/vList2"/>
    <dgm:cxn modelId="{3D658DDF-4801-0347-A656-AEDAA74995A1}" type="presOf" srcId="{C8875812-BFCD-4D18-8712-B34B1BA719F3}" destId="{FF9A6E55-6D25-FD4C-A35F-2FDF5D5695BF}" srcOrd="0" destOrd="0" presId="urn:microsoft.com/office/officeart/2005/8/layout/vList2"/>
    <dgm:cxn modelId="{42945DEC-97A3-4953-8933-E9066C22CD01}" srcId="{8F9BDF21-B8CF-4CAC-A3CF-B59A2364EF98}" destId="{2774F254-3B5C-4248-B944-142545FDC569}" srcOrd="8" destOrd="0" parTransId="{68153751-97FF-4CAC-93C8-06FB1517FD47}" sibTransId="{7E20EF46-4353-4EEE-8809-FE8E1A9347E6}"/>
    <dgm:cxn modelId="{CFDEE1F5-6A38-114A-A31E-E4C064FDEFF6}" type="presOf" srcId="{78FB5CFB-D4F4-46EB-8E2D-054BD5359592}" destId="{B0F9A76B-3D1B-D843-B1D9-788B75FABDC5}" srcOrd="0" destOrd="0" presId="urn:microsoft.com/office/officeart/2005/8/layout/vList2"/>
    <dgm:cxn modelId="{A2C188A2-DB52-FC40-89E5-83D354EC5D50}" type="presParOf" srcId="{6BA33F41-6774-174B-95E9-82317379AAF9}" destId="{AADBF434-3F00-A444-B387-5E920A3626F1}" srcOrd="0" destOrd="0" presId="urn:microsoft.com/office/officeart/2005/8/layout/vList2"/>
    <dgm:cxn modelId="{BFAA7492-6D6C-D447-B198-B9345CF84447}" type="presParOf" srcId="{6BA33F41-6774-174B-95E9-82317379AAF9}" destId="{2B72FC18-6627-3043-B20F-DA49210AAAA3}" srcOrd="1" destOrd="0" presId="urn:microsoft.com/office/officeart/2005/8/layout/vList2"/>
    <dgm:cxn modelId="{922FD4EB-EF54-F441-8975-B35C33744C99}" type="presParOf" srcId="{6BA33F41-6774-174B-95E9-82317379AAF9}" destId="{2C525E0F-BADF-2042-B264-0688D73FD41B}" srcOrd="2" destOrd="0" presId="urn:microsoft.com/office/officeart/2005/8/layout/vList2"/>
    <dgm:cxn modelId="{89A9D14B-D184-B345-B900-E479E6521B7F}" type="presParOf" srcId="{6BA33F41-6774-174B-95E9-82317379AAF9}" destId="{CE337A24-7EBD-0448-95C9-0A4CCE1D54B9}" srcOrd="3" destOrd="0" presId="urn:microsoft.com/office/officeart/2005/8/layout/vList2"/>
    <dgm:cxn modelId="{C2D75334-0437-734E-A837-8EE676963456}" type="presParOf" srcId="{6BA33F41-6774-174B-95E9-82317379AAF9}" destId="{DBA0469B-E47B-1849-8CA0-1CE830B68750}" srcOrd="4" destOrd="0" presId="urn:microsoft.com/office/officeart/2005/8/layout/vList2"/>
    <dgm:cxn modelId="{253956BE-3B2C-2740-8D16-CBF66B9C35D5}" type="presParOf" srcId="{6BA33F41-6774-174B-95E9-82317379AAF9}" destId="{ED12CCCA-5885-1243-BBB5-B77F20BF7E09}" srcOrd="5" destOrd="0" presId="urn:microsoft.com/office/officeart/2005/8/layout/vList2"/>
    <dgm:cxn modelId="{AB9C4E6F-AE0E-9A40-BDB4-8FD0081F36F9}" type="presParOf" srcId="{6BA33F41-6774-174B-95E9-82317379AAF9}" destId="{B0F9A76B-3D1B-D843-B1D9-788B75FABDC5}" srcOrd="6" destOrd="0" presId="urn:microsoft.com/office/officeart/2005/8/layout/vList2"/>
    <dgm:cxn modelId="{D5E54A70-2541-DD40-86AA-53FC0CA69410}" type="presParOf" srcId="{6BA33F41-6774-174B-95E9-82317379AAF9}" destId="{4EE334E5-359A-9844-A2B1-1A2EE077AA07}" srcOrd="7" destOrd="0" presId="urn:microsoft.com/office/officeart/2005/8/layout/vList2"/>
    <dgm:cxn modelId="{D5672AAB-2928-C346-B34C-CADB296F238B}" type="presParOf" srcId="{6BA33F41-6774-174B-95E9-82317379AAF9}" destId="{FF9A6E55-6D25-FD4C-A35F-2FDF5D5695BF}" srcOrd="8" destOrd="0" presId="urn:microsoft.com/office/officeart/2005/8/layout/vList2"/>
    <dgm:cxn modelId="{44D52A99-1E13-EB44-948F-97BDB1CEE935}" type="presParOf" srcId="{6BA33F41-6774-174B-95E9-82317379AAF9}" destId="{DF15E84A-C73F-2D43-8AD3-2D7CA0085BB8}" srcOrd="9" destOrd="0" presId="urn:microsoft.com/office/officeart/2005/8/layout/vList2"/>
    <dgm:cxn modelId="{E4F3C67C-C231-8449-B483-BE715A95694B}" type="presParOf" srcId="{6BA33F41-6774-174B-95E9-82317379AAF9}" destId="{B806246A-AA40-5F48-B0B0-DC8A5DF914A5}" srcOrd="10" destOrd="0" presId="urn:microsoft.com/office/officeart/2005/8/layout/vList2"/>
    <dgm:cxn modelId="{BD67EAA1-5047-804D-8857-F3F88A8F6E14}" type="presParOf" srcId="{6BA33F41-6774-174B-95E9-82317379AAF9}" destId="{3AE11684-9E26-F44B-B133-2B8D8C506B99}" srcOrd="11" destOrd="0" presId="urn:microsoft.com/office/officeart/2005/8/layout/vList2"/>
    <dgm:cxn modelId="{40479E38-A802-3744-93B3-F3DA7AA6B4D9}" type="presParOf" srcId="{6BA33F41-6774-174B-95E9-82317379AAF9}" destId="{18938FE8-379E-0C46-978A-1BA4A2589439}" srcOrd="12" destOrd="0" presId="urn:microsoft.com/office/officeart/2005/8/layout/vList2"/>
    <dgm:cxn modelId="{F81726C9-6B24-1E4C-915F-D8A779529524}" type="presParOf" srcId="{6BA33F41-6774-174B-95E9-82317379AAF9}" destId="{59EE8093-9EA4-B04A-A44A-39C705DAC40D}" srcOrd="13" destOrd="0" presId="urn:microsoft.com/office/officeart/2005/8/layout/vList2"/>
    <dgm:cxn modelId="{C9869484-053F-C04F-990C-AF2EAEFC458B}" type="presParOf" srcId="{6BA33F41-6774-174B-95E9-82317379AAF9}" destId="{0C9C1202-7E0B-1C4C-BCA5-7EEF273BDE2E}" srcOrd="14" destOrd="0" presId="urn:microsoft.com/office/officeart/2005/8/layout/vList2"/>
    <dgm:cxn modelId="{C054B2E8-BDF6-7549-9903-DF8383AC9AA1}" type="presParOf" srcId="{6BA33F41-6774-174B-95E9-82317379AAF9}" destId="{73934D60-2822-1346-AF49-EC25073E4C8F}" srcOrd="15" destOrd="0" presId="urn:microsoft.com/office/officeart/2005/8/layout/vList2"/>
    <dgm:cxn modelId="{56AB8EF7-48B2-3F45-A96D-E32AE859C903}" type="presParOf" srcId="{6BA33F41-6774-174B-95E9-82317379AAF9}" destId="{1CD57FFB-F4A0-224A-BE7C-527F6415A318}" srcOrd="16" destOrd="0" presId="urn:microsoft.com/office/officeart/2005/8/layout/vList2"/>
    <dgm:cxn modelId="{624FFBBF-0D9D-0840-9BD7-88885937C47D}" type="presParOf" srcId="{6BA33F41-6774-174B-95E9-82317379AAF9}" destId="{897101C5-38E0-8A4E-8165-B793CAB22FB2}" srcOrd="17" destOrd="0" presId="urn:microsoft.com/office/officeart/2005/8/layout/vList2"/>
    <dgm:cxn modelId="{5EC1157F-A38E-7D4B-ACEF-6483A82510B7}" type="presParOf" srcId="{6BA33F41-6774-174B-95E9-82317379AAF9}" destId="{BA4DF09C-1462-A94F-BC6E-4A511A94E955}" srcOrd="18" destOrd="0" presId="urn:microsoft.com/office/officeart/2005/8/layout/vList2"/>
    <dgm:cxn modelId="{9D0E2BF6-84DB-9C4A-9693-59DFECB3B13A}" type="presParOf" srcId="{6BA33F41-6774-174B-95E9-82317379AAF9}" destId="{B2C9BC8B-D4A3-1B4F-B8C4-8432AB902980}" srcOrd="19" destOrd="0" presId="urn:microsoft.com/office/officeart/2005/8/layout/vList2"/>
    <dgm:cxn modelId="{96C8F94B-C570-584F-A08F-8FA9F5B543DB}" type="presParOf" srcId="{6BA33F41-6774-174B-95E9-82317379AAF9}" destId="{8FA718C7-F928-2541-9E69-0B1183259322}" srcOrd="20" destOrd="0" presId="urn:microsoft.com/office/officeart/2005/8/layout/vList2"/>
    <dgm:cxn modelId="{FD283497-F18C-BC47-8419-B1FE44988631}" type="presParOf" srcId="{6BA33F41-6774-174B-95E9-82317379AAF9}" destId="{3D6C81B5-06A1-5145-92D4-52217D82B821}" srcOrd="21" destOrd="0" presId="urn:microsoft.com/office/officeart/2005/8/layout/vList2"/>
    <dgm:cxn modelId="{75ECD6E1-E2F1-D249-ADC2-4ACBBC114827}" type="presParOf" srcId="{6BA33F41-6774-174B-95E9-82317379AAF9}" destId="{CCF759A4-57F7-E74A-9CB1-3F83DF7423A8}" srcOrd="22" destOrd="0" presId="urn:microsoft.com/office/officeart/2005/8/layout/vList2"/>
    <dgm:cxn modelId="{EC1387CE-7D38-024B-B29E-8A71CB889747}" type="presParOf" srcId="{6BA33F41-6774-174B-95E9-82317379AAF9}" destId="{BB78255E-32FD-694A-BE76-75257F0DF86C}" srcOrd="23" destOrd="0" presId="urn:microsoft.com/office/officeart/2005/8/layout/vList2"/>
    <dgm:cxn modelId="{891E0F26-84CD-CF4B-B800-25B4B98B17A6}" type="presParOf" srcId="{6BA33F41-6774-174B-95E9-82317379AAF9}" destId="{8895B09A-CFC7-AB4F-A3D9-463E2C1C5D62}" srcOrd="24" destOrd="0" presId="urn:microsoft.com/office/officeart/2005/8/layout/vList2"/>
    <dgm:cxn modelId="{26C7DE9C-BE6D-3F4E-9433-CCED757A3226}" type="presParOf" srcId="{6BA33F41-6774-174B-95E9-82317379AAF9}" destId="{F00ECAF1-BE19-5347-A7FF-B96CF413C233}" srcOrd="25" destOrd="0" presId="urn:microsoft.com/office/officeart/2005/8/layout/vList2"/>
    <dgm:cxn modelId="{9ABBF6B8-3570-1F44-9BCA-2EDB71DFE318}" type="presParOf" srcId="{6BA33F41-6774-174B-95E9-82317379AAF9}" destId="{3F4EC76C-1897-8549-8C17-51FE09FF148D}" srcOrd="2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E98FAD-329B-4E68-856F-9DF2352328C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80CFB47-30AC-41CE-B281-6631F587B119}">
      <dgm:prSet/>
      <dgm:spPr/>
      <dgm:t>
        <a:bodyPr/>
        <a:lstStyle/>
        <a:p>
          <a:r>
            <a:rPr lang="en-US"/>
            <a:t># Scale the numeric variables </a:t>
          </a:r>
        </a:p>
      </dgm:t>
    </dgm:pt>
    <dgm:pt modelId="{C1D182F7-E754-4965-B6D7-18AF43365833}" type="parTrans" cxnId="{F6E529DA-B738-4111-AA4E-0D6E626DDFB4}">
      <dgm:prSet/>
      <dgm:spPr/>
      <dgm:t>
        <a:bodyPr/>
        <a:lstStyle/>
        <a:p>
          <a:endParaRPr lang="en-US"/>
        </a:p>
      </dgm:t>
    </dgm:pt>
    <dgm:pt modelId="{E7B97B3F-2191-4D61-BEA7-6B11AF41C8A0}" type="sibTrans" cxnId="{F6E529DA-B738-4111-AA4E-0D6E626DDFB4}">
      <dgm:prSet/>
      <dgm:spPr/>
      <dgm:t>
        <a:bodyPr/>
        <a:lstStyle/>
        <a:p>
          <a:endParaRPr lang="en-US"/>
        </a:p>
      </dgm:t>
    </dgm:pt>
    <dgm:pt modelId="{931500B1-4E79-41C1-A218-7D05456B7058}">
      <dgm:prSet/>
      <dgm:spPr/>
      <dgm:t>
        <a:bodyPr/>
        <a:lstStyle/>
        <a:p>
          <a:r>
            <a:rPr lang="en-US"/>
            <a:t># Apply min-max scaling to the numerical variables</a:t>
          </a:r>
        </a:p>
      </dgm:t>
    </dgm:pt>
    <dgm:pt modelId="{6C892BB8-5E64-4FF5-B3AF-F8B81A0DFBE2}" type="parTrans" cxnId="{97E79A75-5F3B-40B9-B890-6206DE77090C}">
      <dgm:prSet/>
      <dgm:spPr/>
      <dgm:t>
        <a:bodyPr/>
        <a:lstStyle/>
        <a:p>
          <a:endParaRPr lang="en-US"/>
        </a:p>
      </dgm:t>
    </dgm:pt>
    <dgm:pt modelId="{B5758DA9-9DCA-4C8F-972F-E7865C34899F}" type="sibTrans" cxnId="{97E79A75-5F3B-40B9-B890-6206DE77090C}">
      <dgm:prSet/>
      <dgm:spPr/>
      <dgm:t>
        <a:bodyPr/>
        <a:lstStyle/>
        <a:p>
          <a:endParaRPr lang="en-US"/>
        </a:p>
      </dgm:t>
    </dgm:pt>
    <dgm:pt modelId="{F6C8285B-C737-4950-A117-78D21CDA55BD}">
      <dgm:prSet/>
      <dgm:spPr/>
      <dgm:t>
        <a:bodyPr/>
        <a:lstStyle/>
        <a:p>
          <a:r>
            <a:rPr lang="en-US"/>
            <a:t>scaled_data &lt;- apply(df_encoded[, numeric_vars], 2, function(x) (x - min(x)) / (max(x) - min(x)))</a:t>
          </a:r>
        </a:p>
      </dgm:t>
    </dgm:pt>
    <dgm:pt modelId="{DA251088-0818-4B82-9AAC-2182696A3281}" type="parTrans" cxnId="{109628C9-BF3B-457F-9192-C2D4EE757DEC}">
      <dgm:prSet/>
      <dgm:spPr/>
      <dgm:t>
        <a:bodyPr/>
        <a:lstStyle/>
        <a:p>
          <a:endParaRPr lang="en-US"/>
        </a:p>
      </dgm:t>
    </dgm:pt>
    <dgm:pt modelId="{F2E5A58D-D4DB-49ED-B560-626F5DC56542}" type="sibTrans" cxnId="{109628C9-BF3B-457F-9192-C2D4EE757DEC}">
      <dgm:prSet/>
      <dgm:spPr/>
      <dgm:t>
        <a:bodyPr/>
        <a:lstStyle/>
        <a:p>
          <a:endParaRPr lang="en-US"/>
        </a:p>
      </dgm:t>
    </dgm:pt>
    <dgm:pt modelId="{18F9A8ED-D7D8-4667-89BD-C6A03095ACF8}">
      <dgm:prSet/>
      <dgm:spPr/>
      <dgm:t>
        <a:bodyPr/>
        <a:lstStyle/>
        <a:p>
          <a:r>
            <a:rPr lang="en-US"/>
            <a:t># Print the scaled data</a:t>
          </a:r>
        </a:p>
      </dgm:t>
    </dgm:pt>
    <dgm:pt modelId="{25224C15-16CA-4709-8446-BDDFAC3F43F2}" type="parTrans" cxnId="{91716279-4101-47A8-B4EE-9F8DA0288121}">
      <dgm:prSet/>
      <dgm:spPr/>
      <dgm:t>
        <a:bodyPr/>
        <a:lstStyle/>
        <a:p>
          <a:endParaRPr lang="en-US"/>
        </a:p>
      </dgm:t>
    </dgm:pt>
    <dgm:pt modelId="{488B7A7F-B459-462E-B750-33B84D67068D}" type="sibTrans" cxnId="{91716279-4101-47A8-B4EE-9F8DA0288121}">
      <dgm:prSet/>
      <dgm:spPr/>
      <dgm:t>
        <a:bodyPr/>
        <a:lstStyle/>
        <a:p>
          <a:endParaRPr lang="en-US"/>
        </a:p>
      </dgm:t>
    </dgm:pt>
    <dgm:pt modelId="{C65C82B4-C95A-43A8-99E9-035F483CAB9B}">
      <dgm:prSet/>
      <dgm:spPr/>
      <dgm:t>
        <a:bodyPr/>
        <a:lstStyle/>
        <a:p>
          <a:r>
            <a:rPr lang="en-US"/>
            <a:t>print(scaled_data)</a:t>
          </a:r>
        </a:p>
      </dgm:t>
    </dgm:pt>
    <dgm:pt modelId="{02B666DA-D405-460F-A589-A4280FB5D6EE}" type="parTrans" cxnId="{30ED8254-3507-4390-9C17-6B07B8054EE3}">
      <dgm:prSet/>
      <dgm:spPr/>
      <dgm:t>
        <a:bodyPr/>
        <a:lstStyle/>
        <a:p>
          <a:endParaRPr lang="en-US"/>
        </a:p>
      </dgm:t>
    </dgm:pt>
    <dgm:pt modelId="{7E09A647-88F8-43F8-A995-F45CBCE7F104}" type="sibTrans" cxnId="{30ED8254-3507-4390-9C17-6B07B8054EE3}">
      <dgm:prSet/>
      <dgm:spPr/>
      <dgm:t>
        <a:bodyPr/>
        <a:lstStyle/>
        <a:p>
          <a:endParaRPr lang="en-US"/>
        </a:p>
      </dgm:t>
    </dgm:pt>
    <dgm:pt modelId="{D09572AA-8789-4189-8251-C74CC787E8C1}">
      <dgm:prSet/>
      <dgm:spPr/>
      <dgm:t>
        <a:bodyPr/>
        <a:lstStyle/>
        <a:p>
          <a:r>
            <a:rPr lang="en-US"/>
            <a:t># Combine the scaled numeric variables with the non-numeric variables</a:t>
          </a:r>
        </a:p>
      </dgm:t>
    </dgm:pt>
    <dgm:pt modelId="{B876EB72-5744-4E8A-8E26-909E53183DBB}" type="parTrans" cxnId="{D2B4FF14-60FB-46D2-83EA-56AB9D49C0EA}">
      <dgm:prSet/>
      <dgm:spPr/>
      <dgm:t>
        <a:bodyPr/>
        <a:lstStyle/>
        <a:p>
          <a:endParaRPr lang="en-US"/>
        </a:p>
      </dgm:t>
    </dgm:pt>
    <dgm:pt modelId="{474C8295-E29C-407F-911E-5E68FCE0629E}" type="sibTrans" cxnId="{D2B4FF14-60FB-46D2-83EA-56AB9D49C0EA}">
      <dgm:prSet/>
      <dgm:spPr/>
      <dgm:t>
        <a:bodyPr/>
        <a:lstStyle/>
        <a:p>
          <a:endParaRPr lang="en-US"/>
        </a:p>
      </dgm:t>
    </dgm:pt>
    <dgm:pt modelId="{9ABC16F2-6A86-4622-9FFB-BC5EEE7DAFA3}">
      <dgm:prSet/>
      <dgm:spPr/>
      <dgm:t>
        <a:bodyPr/>
        <a:lstStyle/>
        <a:p>
          <a:r>
            <a:rPr lang="en-US"/>
            <a:t>scaled_dataframe &lt;- cbind(scaled_data, df_encoded[!numeric_vars])</a:t>
          </a:r>
        </a:p>
      </dgm:t>
    </dgm:pt>
    <dgm:pt modelId="{76165877-B03D-4F3B-A184-0E6624B1ABA7}" type="parTrans" cxnId="{E5BB4ACB-9545-4CA6-A320-993D42028E20}">
      <dgm:prSet/>
      <dgm:spPr/>
      <dgm:t>
        <a:bodyPr/>
        <a:lstStyle/>
        <a:p>
          <a:endParaRPr lang="en-US"/>
        </a:p>
      </dgm:t>
    </dgm:pt>
    <dgm:pt modelId="{BB0259FA-E7F9-4AFC-92B2-9E7D822C3279}" type="sibTrans" cxnId="{E5BB4ACB-9545-4CA6-A320-993D42028E20}">
      <dgm:prSet/>
      <dgm:spPr/>
      <dgm:t>
        <a:bodyPr/>
        <a:lstStyle/>
        <a:p>
          <a:endParaRPr lang="en-US"/>
        </a:p>
      </dgm:t>
    </dgm:pt>
    <dgm:pt modelId="{17A2AFEF-0DBD-4B4F-A461-8DF9DCA72684}">
      <dgm:prSet/>
      <dgm:spPr/>
      <dgm:t>
        <a:bodyPr/>
        <a:lstStyle/>
        <a:p>
          <a:r>
            <a:rPr lang="en-US"/>
            <a:t>str(scaled_dataframe)</a:t>
          </a:r>
        </a:p>
      </dgm:t>
    </dgm:pt>
    <dgm:pt modelId="{3174B680-650C-492E-8851-ACF50B1E15B9}" type="parTrans" cxnId="{A5ED63B7-E8A0-48FD-9669-2F083F06A130}">
      <dgm:prSet/>
      <dgm:spPr/>
      <dgm:t>
        <a:bodyPr/>
        <a:lstStyle/>
        <a:p>
          <a:endParaRPr lang="en-US"/>
        </a:p>
      </dgm:t>
    </dgm:pt>
    <dgm:pt modelId="{A8482EC6-E680-4D86-BD51-131492F878D1}" type="sibTrans" cxnId="{A5ED63B7-E8A0-48FD-9669-2F083F06A130}">
      <dgm:prSet/>
      <dgm:spPr/>
      <dgm:t>
        <a:bodyPr/>
        <a:lstStyle/>
        <a:p>
          <a:endParaRPr lang="en-US"/>
        </a:p>
      </dgm:t>
    </dgm:pt>
    <dgm:pt modelId="{672B9B7D-DA4A-4D18-B5F4-ACD60668F125}">
      <dgm:prSet/>
      <dgm:spPr/>
      <dgm:t>
        <a:bodyPr/>
        <a:lstStyle/>
        <a:p>
          <a:r>
            <a:rPr lang="en-US"/>
            <a:t># Print the scaled data frame</a:t>
          </a:r>
        </a:p>
      </dgm:t>
    </dgm:pt>
    <dgm:pt modelId="{9DB6109B-385D-428D-B4FB-D7134401FC62}" type="parTrans" cxnId="{508B88B0-F367-41E3-BCA6-CB28DD059912}">
      <dgm:prSet/>
      <dgm:spPr/>
      <dgm:t>
        <a:bodyPr/>
        <a:lstStyle/>
        <a:p>
          <a:endParaRPr lang="en-US"/>
        </a:p>
      </dgm:t>
    </dgm:pt>
    <dgm:pt modelId="{7610F9CF-A222-4F58-9CF7-0ED9D85001BA}" type="sibTrans" cxnId="{508B88B0-F367-41E3-BCA6-CB28DD059912}">
      <dgm:prSet/>
      <dgm:spPr/>
      <dgm:t>
        <a:bodyPr/>
        <a:lstStyle/>
        <a:p>
          <a:endParaRPr lang="en-US"/>
        </a:p>
      </dgm:t>
    </dgm:pt>
    <dgm:pt modelId="{5454CFCC-4FF5-4F00-B0AE-CBCBA85718D1}">
      <dgm:prSet/>
      <dgm:spPr/>
      <dgm:t>
        <a:bodyPr/>
        <a:lstStyle/>
        <a:p>
          <a:r>
            <a:rPr lang="en-US"/>
            <a:t>print(scaled_dataframe)</a:t>
          </a:r>
        </a:p>
      </dgm:t>
    </dgm:pt>
    <dgm:pt modelId="{17BA1AFB-49BC-438B-B9B0-DCBD39FE8889}" type="parTrans" cxnId="{528946BB-C3A2-47AC-92A3-12B0D15C4213}">
      <dgm:prSet/>
      <dgm:spPr/>
      <dgm:t>
        <a:bodyPr/>
        <a:lstStyle/>
        <a:p>
          <a:endParaRPr lang="en-US"/>
        </a:p>
      </dgm:t>
    </dgm:pt>
    <dgm:pt modelId="{9D191245-8EB3-4764-AA6A-DCF682217C06}" type="sibTrans" cxnId="{528946BB-C3A2-47AC-92A3-12B0D15C4213}">
      <dgm:prSet/>
      <dgm:spPr/>
      <dgm:t>
        <a:bodyPr/>
        <a:lstStyle/>
        <a:p>
          <a:endParaRPr lang="en-US"/>
        </a:p>
      </dgm:t>
    </dgm:pt>
    <dgm:pt modelId="{D8A3E408-76F1-49CE-BB45-DDF7392BBF21}">
      <dgm:prSet/>
      <dgm:spPr/>
      <dgm:t>
        <a:bodyPr/>
        <a:lstStyle/>
        <a:p>
          <a:r>
            <a:rPr lang="en-US"/>
            <a:t>mean(scaled_dataframe$BMI)</a:t>
          </a:r>
        </a:p>
      </dgm:t>
    </dgm:pt>
    <dgm:pt modelId="{81CA671A-9857-4723-A6D6-716BD64BFB87}" type="parTrans" cxnId="{F2F6925A-C9FB-417F-8D72-721A548EAA3F}">
      <dgm:prSet/>
      <dgm:spPr/>
      <dgm:t>
        <a:bodyPr/>
        <a:lstStyle/>
        <a:p>
          <a:endParaRPr lang="en-US"/>
        </a:p>
      </dgm:t>
    </dgm:pt>
    <dgm:pt modelId="{3CC18D47-407E-4C3A-A681-65990BCA36CC}" type="sibTrans" cxnId="{F2F6925A-C9FB-417F-8D72-721A548EAA3F}">
      <dgm:prSet/>
      <dgm:spPr/>
      <dgm:t>
        <a:bodyPr/>
        <a:lstStyle/>
        <a:p>
          <a:endParaRPr lang="en-US"/>
        </a:p>
      </dgm:t>
    </dgm:pt>
    <dgm:pt modelId="{73E86885-2085-43FD-966D-51A2170F944E}">
      <dgm:prSet/>
      <dgm:spPr/>
      <dgm:t>
        <a:bodyPr/>
        <a:lstStyle/>
        <a:p>
          <a:r>
            <a:rPr lang="en-US"/>
            <a:t>sd(scaled_dataframe$BMI)</a:t>
          </a:r>
        </a:p>
      </dgm:t>
    </dgm:pt>
    <dgm:pt modelId="{A92C162C-D25A-4FFA-9465-422108568601}" type="parTrans" cxnId="{6C5F7EFC-A72E-4F5F-A410-FAC1F52DA58A}">
      <dgm:prSet/>
      <dgm:spPr/>
      <dgm:t>
        <a:bodyPr/>
        <a:lstStyle/>
        <a:p>
          <a:endParaRPr lang="en-US"/>
        </a:p>
      </dgm:t>
    </dgm:pt>
    <dgm:pt modelId="{0ED69FB9-3EBE-41F5-B772-62038027080C}" type="sibTrans" cxnId="{6C5F7EFC-A72E-4F5F-A410-FAC1F52DA58A}">
      <dgm:prSet/>
      <dgm:spPr/>
      <dgm:t>
        <a:bodyPr/>
        <a:lstStyle/>
        <a:p>
          <a:endParaRPr lang="en-US"/>
        </a:p>
      </dgm:t>
    </dgm:pt>
    <dgm:pt modelId="{7BCA628B-9B0D-AD49-921D-68DC2C94317E}" type="pres">
      <dgm:prSet presAssocID="{D9E98FAD-329B-4E68-856F-9DF2352328CD}" presName="linear" presStyleCnt="0">
        <dgm:presLayoutVars>
          <dgm:animLvl val="lvl"/>
          <dgm:resizeHandles val="exact"/>
        </dgm:presLayoutVars>
      </dgm:prSet>
      <dgm:spPr/>
    </dgm:pt>
    <dgm:pt modelId="{0D109DDD-BED0-C74E-A7DA-F9114931BB3C}" type="pres">
      <dgm:prSet presAssocID="{B80CFB47-30AC-41CE-B281-6631F587B119}" presName="parentText" presStyleLbl="node1" presStyleIdx="0" presStyleCnt="12">
        <dgm:presLayoutVars>
          <dgm:chMax val="0"/>
          <dgm:bulletEnabled val="1"/>
        </dgm:presLayoutVars>
      </dgm:prSet>
      <dgm:spPr/>
    </dgm:pt>
    <dgm:pt modelId="{5F2466F0-9B2A-EA42-BF34-824D27268D0F}" type="pres">
      <dgm:prSet presAssocID="{E7B97B3F-2191-4D61-BEA7-6B11AF41C8A0}" presName="spacer" presStyleCnt="0"/>
      <dgm:spPr/>
    </dgm:pt>
    <dgm:pt modelId="{AAEBC181-6712-8442-8AD1-2ABE82977075}" type="pres">
      <dgm:prSet presAssocID="{931500B1-4E79-41C1-A218-7D05456B7058}" presName="parentText" presStyleLbl="node1" presStyleIdx="1" presStyleCnt="12">
        <dgm:presLayoutVars>
          <dgm:chMax val="0"/>
          <dgm:bulletEnabled val="1"/>
        </dgm:presLayoutVars>
      </dgm:prSet>
      <dgm:spPr/>
    </dgm:pt>
    <dgm:pt modelId="{824BD5A5-E0BA-0A4E-BB7F-A3D2F4057769}" type="pres">
      <dgm:prSet presAssocID="{B5758DA9-9DCA-4C8F-972F-E7865C34899F}" presName="spacer" presStyleCnt="0"/>
      <dgm:spPr/>
    </dgm:pt>
    <dgm:pt modelId="{87FB1211-1BB3-B842-8740-EF1DD03FE8BB}" type="pres">
      <dgm:prSet presAssocID="{F6C8285B-C737-4950-A117-78D21CDA55BD}" presName="parentText" presStyleLbl="node1" presStyleIdx="2" presStyleCnt="12">
        <dgm:presLayoutVars>
          <dgm:chMax val="0"/>
          <dgm:bulletEnabled val="1"/>
        </dgm:presLayoutVars>
      </dgm:prSet>
      <dgm:spPr/>
    </dgm:pt>
    <dgm:pt modelId="{740ED8CC-8EF1-AB4D-AC8E-CB7FCF60D4DF}" type="pres">
      <dgm:prSet presAssocID="{F2E5A58D-D4DB-49ED-B560-626F5DC56542}" presName="spacer" presStyleCnt="0"/>
      <dgm:spPr/>
    </dgm:pt>
    <dgm:pt modelId="{EB4B0243-F502-6641-9BF4-054F2346D232}" type="pres">
      <dgm:prSet presAssocID="{18F9A8ED-D7D8-4667-89BD-C6A03095ACF8}" presName="parentText" presStyleLbl="node1" presStyleIdx="3" presStyleCnt="12">
        <dgm:presLayoutVars>
          <dgm:chMax val="0"/>
          <dgm:bulletEnabled val="1"/>
        </dgm:presLayoutVars>
      </dgm:prSet>
      <dgm:spPr/>
    </dgm:pt>
    <dgm:pt modelId="{33ED7C52-FB93-2F48-AEC3-98B901BC7D3D}" type="pres">
      <dgm:prSet presAssocID="{488B7A7F-B459-462E-B750-33B84D67068D}" presName="spacer" presStyleCnt="0"/>
      <dgm:spPr/>
    </dgm:pt>
    <dgm:pt modelId="{C8A2FCB3-C3FF-194A-9039-649E9B45AE2F}" type="pres">
      <dgm:prSet presAssocID="{C65C82B4-C95A-43A8-99E9-035F483CAB9B}" presName="parentText" presStyleLbl="node1" presStyleIdx="4" presStyleCnt="12">
        <dgm:presLayoutVars>
          <dgm:chMax val="0"/>
          <dgm:bulletEnabled val="1"/>
        </dgm:presLayoutVars>
      </dgm:prSet>
      <dgm:spPr/>
    </dgm:pt>
    <dgm:pt modelId="{EBCFEBD9-6B1B-DC40-9028-D1FC1D123948}" type="pres">
      <dgm:prSet presAssocID="{7E09A647-88F8-43F8-A995-F45CBCE7F104}" presName="spacer" presStyleCnt="0"/>
      <dgm:spPr/>
    </dgm:pt>
    <dgm:pt modelId="{E8D24ED9-DBEF-7040-82CE-3DD2B4949153}" type="pres">
      <dgm:prSet presAssocID="{D09572AA-8789-4189-8251-C74CC787E8C1}" presName="parentText" presStyleLbl="node1" presStyleIdx="5" presStyleCnt="12">
        <dgm:presLayoutVars>
          <dgm:chMax val="0"/>
          <dgm:bulletEnabled val="1"/>
        </dgm:presLayoutVars>
      </dgm:prSet>
      <dgm:spPr/>
    </dgm:pt>
    <dgm:pt modelId="{E5A3B639-9206-004C-AE90-EEC5CC2D18A0}" type="pres">
      <dgm:prSet presAssocID="{474C8295-E29C-407F-911E-5E68FCE0629E}" presName="spacer" presStyleCnt="0"/>
      <dgm:spPr/>
    </dgm:pt>
    <dgm:pt modelId="{0A96BF2E-A9A3-8A42-8801-39D1F540CD66}" type="pres">
      <dgm:prSet presAssocID="{9ABC16F2-6A86-4622-9FFB-BC5EEE7DAFA3}" presName="parentText" presStyleLbl="node1" presStyleIdx="6" presStyleCnt="12">
        <dgm:presLayoutVars>
          <dgm:chMax val="0"/>
          <dgm:bulletEnabled val="1"/>
        </dgm:presLayoutVars>
      </dgm:prSet>
      <dgm:spPr/>
    </dgm:pt>
    <dgm:pt modelId="{70710042-BEAB-A040-B80F-7EA9B7955649}" type="pres">
      <dgm:prSet presAssocID="{BB0259FA-E7F9-4AFC-92B2-9E7D822C3279}" presName="spacer" presStyleCnt="0"/>
      <dgm:spPr/>
    </dgm:pt>
    <dgm:pt modelId="{D4B68133-BA84-1D4B-9D53-2BCEE9DE65BD}" type="pres">
      <dgm:prSet presAssocID="{17A2AFEF-0DBD-4B4F-A461-8DF9DCA72684}" presName="parentText" presStyleLbl="node1" presStyleIdx="7" presStyleCnt="12">
        <dgm:presLayoutVars>
          <dgm:chMax val="0"/>
          <dgm:bulletEnabled val="1"/>
        </dgm:presLayoutVars>
      </dgm:prSet>
      <dgm:spPr/>
    </dgm:pt>
    <dgm:pt modelId="{075611E5-5CE8-BA41-B522-D21902E922CE}" type="pres">
      <dgm:prSet presAssocID="{A8482EC6-E680-4D86-BD51-131492F878D1}" presName="spacer" presStyleCnt="0"/>
      <dgm:spPr/>
    </dgm:pt>
    <dgm:pt modelId="{C2EE1FD6-054D-5247-8802-D28A9E07194E}" type="pres">
      <dgm:prSet presAssocID="{672B9B7D-DA4A-4D18-B5F4-ACD60668F125}" presName="parentText" presStyleLbl="node1" presStyleIdx="8" presStyleCnt="12">
        <dgm:presLayoutVars>
          <dgm:chMax val="0"/>
          <dgm:bulletEnabled val="1"/>
        </dgm:presLayoutVars>
      </dgm:prSet>
      <dgm:spPr/>
    </dgm:pt>
    <dgm:pt modelId="{0421F6F1-B6C3-2D46-9637-C6AB508B6A65}" type="pres">
      <dgm:prSet presAssocID="{7610F9CF-A222-4F58-9CF7-0ED9D85001BA}" presName="spacer" presStyleCnt="0"/>
      <dgm:spPr/>
    </dgm:pt>
    <dgm:pt modelId="{08DA9952-F75E-974D-A335-808E2D4B5631}" type="pres">
      <dgm:prSet presAssocID="{5454CFCC-4FF5-4F00-B0AE-CBCBA85718D1}" presName="parentText" presStyleLbl="node1" presStyleIdx="9" presStyleCnt="12">
        <dgm:presLayoutVars>
          <dgm:chMax val="0"/>
          <dgm:bulletEnabled val="1"/>
        </dgm:presLayoutVars>
      </dgm:prSet>
      <dgm:spPr/>
    </dgm:pt>
    <dgm:pt modelId="{7F49BB14-C38F-BE4C-9382-FFBB6781E942}" type="pres">
      <dgm:prSet presAssocID="{9D191245-8EB3-4764-AA6A-DCF682217C06}" presName="spacer" presStyleCnt="0"/>
      <dgm:spPr/>
    </dgm:pt>
    <dgm:pt modelId="{D71E5E65-832E-C34A-B0BA-7822B1D2D64E}" type="pres">
      <dgm:prSet presAssocID="{D8A3E408-76F1-49CE-BB45-DDF7392BBF21}" presName="parentText" presStyleLbl="node1" presStyleIdx="10" presStyleCnt="12">
        <dgm:presLayoutVars>
          <dgm:chMax val="0"/>
          <dgm:bulletEnabled val="1"/>
        </dgm:presLayoutVars>
      </dgm:prSet>
      <dgm:spPr/>
    </dgm:pt>
    <dgm:pt modelId="{90894B73-8D7B-584C-9980-3AA0F2FD3AD2}" type="pres">
      <dgm:prSet presAssocID="{3CC18D47-407E-4C3A-A681-65990BCA36CC}" presName="spacer" presStyleCnt="0"/>
      <dgm:spPr/>
    </dgm:pt>
    <dgm:pt modelId="{3549A257-AA7E-D143-A379-60EF2CD5AE42}" type="pres">
      <dgm:prSet presAssocID="{73E86885-2085-43FD-966D-51A2170F944E}" presName="parentText" presStyleLbl="node1" presStyleIdx="11" presStyleCnt="12">
        <dgm:presLayoutVars>
          <dgm:chMax val="0"/>
          <dgm:bulletEnabled val="1"/>
        </dgm:presLayoutVars>
      </dgm:prSet>
      <dgm:spPr/>
    </dgm:pt>
  </dgm:ptLst>
  <dgm:cxnLst>
    <dgm:cxn modelId="{C946B10F-627D-0142-95E3-9540D622DC1D}" type="presOf" srcId="{5454CFCC-4FF5-4F00-B0AE-CBCBA85718D1}" destId="{08DA9952-F75E-974D-A335-808E2D4B5631}" srcOrd="0" destOrd="0" presId="urn:microsoft.com/office/officeart/2005/8/layout/vList2"/>
    <dgm:cxn modelId="{D2B4FF14-60FB-46D2-83EA-56AB9D49C0EA}" srcId="{D9E98FAD-329B-4E68-856F-9DF2352328CD}" destId="{D09572AA-8789-4189-8251-C74CC787E8C1}" srcOrd="5" destOrd="0" parTransId="{B876EB72-5744-4E8A-8E26-909E53183DBB}" sibTransId="{474C8295-E29C-407F-911E-5E68FCE0629E}"/>
    <dgm:cxn modelId="{8F52D840-7C9B-F54C-A591-F9EF5B1DD195}" type="presOf" srcId="{B80CFB47-30AC-41CE-B281-6631F587B119}" destId="{0D109DDD-BED0-C74E-A7DA-F9114931BB3C}" srcOrd="0" destOrd="0" presId="urn:microsoft.com/office/officeart/2005/8/layout/vList2"/>
    <dgm:cxn modelId="{EBB9114A-01CD-DD41-A248-4336DF104E12}" type="presOf" srcId="{672B9B7D-DA4A-4D18-B5F4-ACD60668F125}" destId="{C2EE1FD6-054D-5247-8802-D28A9E07194E}" srcOrd="0" destOrd="0" presId="urn:microsoft.com/office/officeart/2005/8/layout/vList2"/>
    <dgm:cxn modelId="{5999944D-6314-AD44-B3CA-44A9C7B6638E}" type="presOf" srcId="{D9E98FAD-329B-4E68-856F-9DF2352328CD}" destId="{7BCA628B-9B0D-AD49-921D-68DC2C94317E}" srcOrd="0" destOrd="0" presId="urn:microsoft.com/office/officeart/2005/8/layout/vList2"/>
    <dgm:cxn modelId="{30ED8254-3507-4390-9C17-6B07B8054EE3}" srcId="{D9E98FAD-329B-4E68-856F-9DF2352328CD}" destId="{C65C82B4-C95A-43A8-99E9-035F483CAB9B}" srcOrd="4" destOrd="0" parTransId="{02B666DA-D405-460F-A589-A4280FB5D6EE}" sibTransId="{7E09A647-88F8-43F8-A995-F45CBCE7F104}"/>
    <dgm:cxn modelId="{F2F6925A-C9FB-417F-8D72-721A548EAA3F}" srcId="{D9E98FAD-329B-4E68-856F-9DF2352328CD}" destId="{D8A3E408-76F1-49CE-BB45-DDF7392BBF21}" srcOrd="10" destOrd="0" parTransId="{81CA671A-9857-4723-A6D6-716BD64BFB87}" sibTransId="{3CC18D47-407E-4C3A-A681-65990BCA36CC}"/>
    <dgm:cxn modelId="{D2EDCD64-528E-6443-8309-FCAD51113FB7}" type="presOf" srcId="{D09572AA-8789-4189-8251-C74CC787E8C1}" destId="{E8D24ED9-DBEF-7040-82CE-3DD2B4949153}" srcOrd="0" destOrd="0" presId="urn:microsoft.com/office/officeart/2005/8/layout/vList2"/>
    <dgm:cxn modelId="{A6E70F6D-2E25-FB44-8BCE-61475119D785}" type="presOf" srcId="{18F9A8ED-D7D8-4667-89BD-C6A03095ACF8}" destId="{EB4B0243-F502-6641-9BF4-054F2346D232}" srcOrd="0" destOrd="0" presId="urn:microsoft.com/office/officeart/2005/8/layout/vList2"/>
    <dgm:cxn modelId="{97E79A75-5F3B-40B9-B890-6206DE77090C}" srcId="{D9E98FAD-329B-4E68-856F-9DF2352328CD}" destId="{931500B1-4E79-41C1-A218-7D05456B7058}" srcOrd="1" destOrd="0" parTransId="{6C892BB8-5E64-4FF5-B3AF-F8B81A0DFBE2}" sibTransId="{B5758DA9-9DCA-4C8F-972F-E7865C34899F}"/>
    <dgm:cxn modelId="{91716279-4101-47A8-B4EE-9F8DA0288121}" srcId="{D9E98FAD-329B-4E68-856F-9DF2352328CD}" destId="{18F9A8ED-D7D8-4667-89BD-C6A03095ACF8}" srcOrd="3" destOrd="0" parTransId="{25224C15-16CA-4709-8446-BDDFAC3F43F2}" sibTransId="{488B7A7F-B459-462E-B750-33B84D67068D}"/>
    <dgm:cxn modelId="{2B69C981-8633-D446-B04B-DA132F76D065}" type="presOf" srcId="{C65C82B4-C95A-43A8-99E9-035F483CAB9B}" destId="{C8A2FCB3-C3FF-194A-9039-649E9B45AE2F}" srcOrd="0" destOrd="0" presId="urn:microsoft.com/office/officeart/2005/8/layout/vList2"/>
    <dgm:cxn modelId="{6206A9A3-A3AD-1648-A1F1-65112B218FC0}" type="presOf" srcId="{931500B1-4E79-41C1-A218-7D05456B7058}" destId="{AAEBC181-6712-8442-8AD1-2ABE82977075}" srcOrd="0" destOrd="0" presId="urn:microsoft.com/office/officeart/2005/8/layout/vList2"/>
    <dgm:cxn modelId="{EC24D6A6-1D10-A547-8F11-FB1F45B1A318}" type="presOf" srcId="{73E86885-2085-43FD-966D-51A2170F944E}" destId="{3549A257-AA7E-D143-A379-60EF2CD5AE42}" srcOrd="0" destOrd="0" presId="urn:microsoft.com/office/officeart/2005/8/layout/vList2"/>
    <dgm:cxn modelId="{508B88B0-F367-41E3-BCA6-CB28DD059912}" srcId="{D9E98FAD-329B-4E68-856F-9DF2352328CD}" destId="{672B9B7D-DA4A-4D18-B5F4-ACD60668F125}" srcOrd="8" destOrd="0" parTransId="{9DB6109B-385D-428D-B4FB-D7134401FC62}" sibTransId="{7610F9CF-A222-4F58-9CF7-0ED9D85001BA}"/>
    <dgm:cxn modelId="{A5ED63B7-E8A0-48FD-9669-2F083F06A130}" srcId="{D9E98FAD-329B-4E68-856F-9DF2352328CD}" destId="{17A2AFEF-0DBD-4B4F-A461-8DF9DCA72684}" srcOrd="7" destOrd="0" parTransId="{3174B680-650C-492E-8851-ACF50B1E15B9}" sibTransId="{A8482EC6-E680-4D86-BD51-131492F878D1}"/>
    <dgm:cxn modelId="{528946BB-C3A2-47AC-92A3-12B0D15C4213}" srcId="{D9E98FAD-329B-4E68-856F-9DF2352328CD}" destId="{5454CFCC-4FF5-4F00-B0AE-CBCBA85718D1}" srcOrd="9" destOrd="0" parTransId="{17BA1AFB-49BC-438B-B9B0-DCBD39FE8889}" sibTransId="{9D191245-8EB3-4764-AA6A-DCF682217C06}"/>
    <dgm:cxn modelId="{DD4895BF-00DD-A64F-8B31-3A14976A4A81}" type="presOf" srcId="{D8A3E408-76F1-49CE-BB45-DDF7392BBF21}" destId="{D71E5E65-832E-C34A-B0BA-7822B1D2D64E}" srcOrd="0" destOrd="0" presId="urn:microsoft.com/office/officeart/2005/8/layout/vList2"/>
    <dgm:cxn modelId="{109628C9-BF3B-457F-9192-C2D4EE757DEC}" srcId="{D9E98FAD-329B-4E68-856F-9DF2352328CD}" destId="{F6C8285B-C737-4950-A117-78D21CDA55BD}" srcOrd="2" destOrd="0" parTransId="{DA251088-0818-4B82-9AAC-2182696A3281}" sibTransId="{F2E5A58D-D4DB-49ED-B560-626F5DC56542}"/>
    <dgm:cxn modelId="{E5BB4ACB-9545-4CA6-A320-993D42028E20}" srcId="{D9E98FAD-329B-4E68-856F-9DF2352328CD}" destId="{9ABC16F2-6A86-4622-9FFB-BC5EEE7DAFA3}" srcOrd="6" destOrd="0" parTransId="{76165877-B03D-4F3B-A184-0E6624B1ABA7}" sibTransId="{BB0259FA-E7F9-4AFC-92B2-9E7D822C3279}"/>
    <dgm:cxn modelId="{F6E529DA-B738-4111-AA4E-0D6E626DDFB4}" srcId="{D9E98FAD-329B-4E68-856F-9DF2352328CD}" destId="{B80CFB47-30AC-41CE-B281-6631F587B119}" srcOrd="0" destOrd="0" parTransId="{C1D182F7-E754-4965-B6D7-18AF43365833}" sibTransId="{E7B97B3F-2191-4D61-BEA7-6B11AF41C8A0}"/>
    <dgm:cxn modelId="{8FE7C5DA-90C4-144B-A3C8-8F70A81BBCB5}" type="presOf" srcId="{F6C8285B-C737-4950-A117-78D21CDA55BD}" destId="{87FB1211-1BB3-B842-8740-EF1DD03FE8BB}" srcOrd="0" destOrd="0" presId="urn:microsoft.com/office/officeart/2005/8/layout/vList2"/>
    <dgm:cxn modelId="{7C1666F0-99A0-6047-BCF9-A430EAE28C6B}" type="presOf" srcId="{17A2AFEF-0DBD-4B4F-A461-8DF9DCA72684}" destId="{D4B68133-BA84-1D4B-9D53-2BCEE9DE65BD}" srcOrd="0" destOrd="0" presId="urn:microsoft.com/office/officeart/2005/8/layout/vList2"/>
    <dgm:cxn modelId="{0522E0F3-C45B-C24C-B13D-12926F3E18C6}" type="presOf" srcId="{9ABC16F2-6A86-4622-9FFB-BC5EEE7DAFA3}" destId="{0A96BF2E-A9A3-8A42-8801-39D1F540CD66}" srcOrd="0" destOrd="0" presId="urn:microsoft.com/office/officeart/2005/8/layout/vList2"/>
    <dgm:cxn modelId="{6C5F7EFC-A72E-4F5F-A410-FAC1F52DA58A}" srcId="{D9E98FAD-329B-4E68-856F-9DF2352328CD}" destId="{73E86885-2085-43FD-966D-51A2170F944E}" srcOrd="11" destOrd="0" parTransId="{A92C162C-D25A-4FFA-9465-422108568601}" sibTransId="{0ED69FB9-3EBE-41F5-B772-62038027080C}"/>
    <dgm:cxn modelId="{71ED9D35-BAC8-2F42-A709-0723279B8B08}" type="presParOf" srcId="{7BCA628B-9B0D-AD49-921D-68DC2C94317E}" destId="{0D109DDD-BED0-C74E-A7DA-F9114931BB3C}" srcOrd="0" destOrd="0" presId="urn:microsoft.com/office/officeart/2005/8/layout/vList2"/>
    <dgm:cxn modelId="{B2F1258F-4E46-1146-A918-F3CD92529133}" type="presParOf" srcId="{7BCA628B-9B0D-AD49-921D-68DC2C94317E}" destId="{5F2466F0-9B2A-EA42-BF34-824D27268D0F}" srcOrd="1" destOrd="0" presId="urn:microsoft.com/office/officeart/2005/8/layout/vList2"/>
    <dgm:cxn modelId="{63B32A08-6639-C54A-B72E-1C5BFDDEF9B0}" type="presParOf" srcId="{7BCA628B-9B0D-AD49-921D-68DC2C94317E}" destId="{AAEBC181-6712-8442-8AD1-2ABE82977075}" srcOrd="2" destOrd="0" presId="urn:microsoft.com/office/officeart/2005/8/layout/vList2"/>
    <dgm:cxn modelId="{6456F63E-79B2-2546-B406-13EF83DE1919}" type="presParOf" srcId="{7BCA628B-9B0D-AD49-921D-68DC2C94317E}" destId="{824BD5A5-E0BA-0A4E-BB7F-A3D2F4057769}" srcOrd="3" destOrd="0" presId="urn:microsoft.com/office/officeart/2005/8/layout/vList2"/>
    <dgm:cxn modelId="{FA7A7A74-1F84-2B42-97F2-5B4FDE6A23D2}" type="presParOf" srcId="{7BCA628B-9B0D-AD49-921D-68DC2C94317E}" destId="{87FB1211-1BB3-B842-8740-EF1DD03FE8BB}" srcOrd="4" destOrd="0" presId="urn:microsoft.com/office/officeart/2005/8/layout/vList2"/>
    <dgm:cxn modelId="{0350A7E6-BEB1-2B4D-ADCA-D20E969A3094}" type="presParOf" srcId="{7BCA628B-9B0D-AD49-921D-68DC2C94317E}" destId="{740ED8CC-8EF1-AB4D-AC8E-CB7FCF60D4DF}" srcOrd="5" destOrd="0" presId="urn:microsoft.com/office/officeart/2005/8/layout/vList2"/>
    <dgm:cxn modelId="{55F89873-261D-D346-A07C-AFD3315641FB}" type="presParOf" srcId="{7BCA628B-9B0D-AD49-921D-68DC2C94317E}" destId="{EB4B0243-F502-6641-9BF4-054F2346D232}" srcOrd="6" destOrd="0" presId="urn:microsoft.com/office/officeart/2005/8/layout/vList2"/>
    <dgm:cxn modelId="{D54EBB06-4B30-8D4A-B1A2-3F43BD302647}" type="presParOf" srcId="{7BCA628B-9B0D-AD49-921D-68DC2C94317E}" destId="{33ED7C52-FB93-2F48-AEC3-98B901BC7D3D}" srcOrd="7" destOrd="0" presId="urn:microsoft.com/office/officeart/2005/8/layout/vList2"/>
    <dgm:cxn modelId="{568F80AC-E37F-C04E-8086-68A00F713AB2}" type="presParOf" srcId="{7BCA628B-9B0D-AD49-921D-68DC2C94317E}" destId="{C8A2FCB3-C3FF-194A-9039-649E9B45AE2F}" srcOrd="8" destOrd="0" presId="urn:microsoft.com/office/officeart/2005/8/layout/vList2"/>
    <dgm:cxn modelId="{0C185521-2DC8-724D-9D4E-73092D6A074F}" type="presParOf" srcId="{7BCA628B-9B0D-AD49-921D-68DC2C94317E}" destId="{EBCFEBD9-6B1B-DC40-9028-D1FC1D123948}" srcOrd="9" destOrd="0" presId="urn:microsoft.com/office/officeart/2005/8/layout/vList2"/>
    <dgm:cxn modelId="{78E31882-EDFD-CC48-81BE-BBBD519C5417}" type="presParOf" srcId="{7BCA628B-9B0D-AD49-921D-68DC2C94317E}" destId="{E8D24ED9-DBEF-7040-82CE-3DD2B4949153}" srcOrd="10" destOrd="0" presId="urn:microsoft.com/office/officeart/2005/8/layout/vList2"/>
    <dgm:cxn modelId="{F7689893-409C-614E-8E43-3CCE2F30599E}" type="presParOf" srcId="{7BCA628B-9B0D-AD49-921D-68DC2C94317E}" destId="{E5A3B639-9206-004C-AE90-EEC5CC2D18A0}" srcOrd="11" destOrd="0" presId="urn:microsoft.com/office/officeart/2005/8/layout/vList2"/>
    <dgm:cxn modelId="{5940EA64-AAEE-2541-97C3-51166F28E5FC}" type="presParOf" srcId="{7BCA628B-9B0D-AD49-921D-68DC2C94317E}" destId="{0A96BF2E-A9A3-8A42-8801-39D1F540CD66}" srcOrd="12" destOrd="0" presId="urn:microsoft.com/office/officeart/2005/8/layout/vList2"/>
    <dgm:cxn modelId="{F16D5DF8-3D33-6A42-8E23-8BBDD92FA635}" type="presParOf" srcId="{7BCA628B-9B0D-AD49-921D-68DC2C94317E}" destId="{70710042-BEAB-A040-B80F-7EA9B7955649}" srcOrd="13" destOrd="0" presId="urn:microsoft.com/office/officeart/2005/8/layout/vList2"/>
    <dgm:cxn modelId="{F702F8CF-75C1-BD4A-93D6-ADA2D3123C47}" type="presParOf" srcId="{7BCA628B-9B0D-AD49-921D-68DC2C94317E}" destId="{D4B68133-BA84-1D4B-9D53-2BCEE9DE65BD}" srcOrd="14" destOrd="0" presId="urn:microsoft.com/office/officeart/2005/8/layout/vList2"/>
    <dgm:cxn modelId="{10A52A1B-C362-F14D-AC0A-8586266BF489}" type="presParOf" srcId="{7BCA628B-9B0D-AD49-921D-68DC2C94317E}" destId="{075611E5-5CE8-BA41-B522-D21902E922CE}" srcOrd="15" destOrd="0" presId="urn:microsoft.com/office/officeart/2005/8/layout/vList2"/>
    <dgm:cxn modelId="{B14903AF-740B-164B-8F60-3D31DB5183F8}" type="presParOf" srcId="{7BCA628B-9B0D-AD49-921D-68DC2C94317E}" destId="{C2EE1FD6-054D-5247-8802-D28A9E07194E}" srcOrd="16" destOrd="0" presId="urn:microsoft.com/office/officeart/2005/8/layout/vList2"/>
    <dgm:cxn modelId="{ACAF1754-BA80-144B-9340-7E8AC8E43B6C}" type="presParOf" srcId="{7BCA628B-9B0D-AD49-921D-68DC2C94317E}" destId="{0421F6F1-B6C3-2D46-9637-C6AB508B6A65}" srcOrd="17" destOrd="0" presId="urn:microsoft.com/office/officeart/2005/8/layout/vList2"/>
    <dgm:cxn modelId="{390997C9-637D-B24C-BB4B-7565F7782D74}" type="presParOf" srcId="{7BCA628B-9B0D-AD49-921D-68DC2C94317E}" destId="{08DA9952-F75E-974D-A335-808E2D4B5631}" srcOrd="18" destOrd="0" presId="urn:microsoft.com/office/officeart/2005/8/layout/vList2"/>
    <dgm:cxn modelId="{C9692A63-5619-8F4A-834E-BB4CFCA5718F}" type="presParOf" srcId="{7BCA628B-9B0D-AD49-921D-68DC2C94317E}" destId="{7F49BB14-C38F-BE4C-9382-FFBB6781E942}" srcOrd="19" destOrd="0" presId="urn:microsoft.com/office/officeart/2005/8/layout/vList2"/>
    <dgm:cxn modelId="{26CAC177-0BA9-4F43-B629-9B507B090FCC}" type="presParOf" srcId="{7BCA628B-9B0D-AD49-921D-68DC2C94317E}" destId="{D71E5E65-832E-C34A-B0BA-7822B1D2D64E}" srcOrd="20" destOrd="0" presId="urn:microsoft.com/office/officeart/2005/8/layout/vList2"/>
    <dgm:cxn modelId="{4B07F254-5A9C-264D-8DA1-095E6B7A34AF}" type="presParOf" srcId="{7BCA628B-9B0D-AD49-921D-68DC2C94317E}" destId="{90894B73-8D7B-584C-9980-3AA0F2FD3AD2}" srcOrd="21" destOrd="0" presId="urn:microsoft.com/office/officeart/2005/8/layout/vList2"/>
    <dgm:cxn modelId="{B6EB4D8E-F64E-114F-B040-6F6F7AA74504}" type="presParOf" srcId="{7BCA628B-9B0D-AD49-921D-68DC2C94317E}" destId="{3549A257-AA7E-D143-A379-60EF2CD5AE42}" srcOrd="2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4231EA-175A-499F-BB25-9C56CBB9318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F9EE737-E84B-4C16-B6B6-F4F2AAE05CE2}">
      <dgm:prSet/>
      <dgm:spPr/>
      <dgm:t>
        <a:bodyPr/>
        <a:lstStyle/>
        <a:p>
          <a:pPr>
            <a:lnSpc>
              <a:spcPct val="100000"/>
            </a:lnSpc>
          </a:pPr>
          <a:r>
            <a:rPr lang="en-US" dirty="0"/>
            <a:t>RANDOM FOREST</a:t>
          </a:r>
        </a:p>
      </dgm:t>
    </dgm:pt>
    <dgm:pt modelId="{8FE2E56B-9C5F-4CB2-B6F2-D78E02FCB8D2}" type="parTrans" cxnId="{D20BDD38-415B-4330-B3B1-2E4B76AD747F}">
      <dgm:prSet/>
      <dgm:spPr/>
      <dgm:t>
        <a:bodyPr/>
        <a:lstStyle/>
        <a:p>
          <a:endParaRPr lang="en-US"/>
        </a:p>
      </dgm:t>
    </dgm:pt>
    <dgm:pt modelId="{0CF2599F-010E-4026-B625-C95D757BDF2F}" type="sibTrans" cxnId="{D20BDD38-415B-4330-B3B1-2E4B76AD747F}">
      <dgm:prSet/>
      <dgm:spPr/>
      <dgm:t>
        <a:bodyPr/>
        <a:lstStyle/>
        <a:p>
          <a:endParaRPr lang="en-US"/>
        </a:p>
      </dgm:t>
    </dgm:pt>
    <dgm:pt modelId="{158D7FF7-ED51-4E4C-8509-2C989DDF6C91}">
      <dgm:prSet/>
      <dgm:spPr/>
      <dgm:t>
        <a:bodyPr/>
        <a:lstStyle/>
        <a:p>
          <a:pPr>
            <a:lnSpc>
              <a:spcPct val="100000"/>
            </a:lnSpc>
          </a:pPr>
          <a:r>
            <a:rPr lang="en-US" dirty="0"/>
            <a:t>LOGISTIC REGRESSION</a:t>
          </a:r>
        </a:p>
      </dgm:t>
    </dgm:pt>
    <dgm:pt modelId="{985886E3-3335-4337-A22E-182DCBAFFD52}" type="sibTrans" cxnId="{C7493E92-9FB2-4CC0-8EC1-8A08302B802B}">
      <dgm:prSet/>
      <dgm:spPr/>
      <dgm:t>
        <a:bodyPr/>
        <a:lstStyle/>
        <a:p>
          <a:endParaRPr lang="en-US"/>
        </a:p>
      </dgm:t>
    </dgm:pt>
    <dgm:pt modelId="{2ADEB155-6740-4AAC-88B8-6F2718C3B22A}" type="parTrans" cxnId="{C7493E92-9FB2-4CC0-8EC1-8A08302B802B}">
      <dgm:prSet/>
      <dgm:spPr/>
      <dgm:t>
        <a:bodyPr/>
        <a:lstStyle/>
        <a:p>
          <a:endParaRPr lang="en-US"/>
        </a:p>
      </dgm:t>
    </dgm:pt>
    <dgm:pt modelId="{1D13C571-01B0-4BD3-95D0-8B33C33C35FD}">
      <dgm:prSet/>
      <dgm:spPr/>
      <dgm:t>
        <a:bodyPr/>
        <a:lstStyle/>
        <a:p>
          <a:pPr>
            <a:lnSpc>
              <a:spcPct val="100000"/>
            </a:lnSpc>
          </a:pPr>
          <a:r>
            <a:rPr lang="en-US" dirty="0"/>
            <a:t>KNN CLASSIFIER</a:t>
          </a:r>
        </a:p>
      </dgm:t>
    </dgm:pt>
    <dgm:pt modelId="{10016B4F-B661-4B22-B7A2-6FD74EFB16FF}" type="sibTrans" cxnId="{02966304-9898-44FA-9B6D-6C3045766CB3}">
      <dgm:prSet/>
      <dgm:spPr/>
      <dgm:t>
        <a:bodyPr/>
        <a:lstStyle/>
        <a:p>
          <a:endParaRPr lang="en-US"/>
        </a:p>
      </dgm:t>
    </dgm:pt>
    <dgm:pt modelId="{2083F440-E01D-4F68-8AFA-994F94DC5AD5}" type="parTrans" cxnId="{02966304-9898-44FA-9B6D-6C3045766CB3}">
      <dgm:prSet/>
      <dgm:spPr/>
      <dgm:t>
        <a:bodyPr/>
        <a:lstStyle/>
        <a:p>
          <a:endParaRPr lang="en-US"/>
        </a:p>
      </dgm:t>
    </dgm:pt>
    <dgm:pt modelId="{F83CDC62-9832-40AD-BA6C-CDE6F8F64B25}" type="pres">
      <dgm:prSet presAssocID="{524231EA-175A-499F-BB25-9C56CBB93182}" presName="root" presStyleCnt="0">
        <dgm:presLayoutVars>
          <dgm:dir/>
          <dgm:resizeHandles val="exact"/>
        </dgm:presLayoutVars>
      </dgm:prSet>
      <dgm:spPr/>
    </dgm:pt>
    <dgm:pt modelId="{E7F42A31-A141-4ADB-AF47-A7D2B3740371}" type="pres">
      <dgm:prSet presAssocID="{158D7FF7-ED51-4E4C-8509-2C989DDF6C91}" presName="compNode" presStyleCnt="0"/>
      <dgm:spPr/>
    </dgm:pt>
    <dgm:pt modelId="{1EE773E7-5348-4D69-9192-9EC154446C9C}" type="pres">
      <dgm:prSet presAssocID="{158D7FF7-ED51-4E4C-8509-2C989DDF6C91}" presName="bgRect" presStyleLbl="bgShp" presStyleIdx="0" presStyleCnt="3"/>
      <dgm:spPr/>
    </dgm:pt>
    <dgm:pt modelId="{2FEC1D0D-E851-4B71-A18D-440D30FB0C57}" type="pres">
      <dgm:prSet presAssocID="{158D7FF7-ED51-4E4C-8509-2C989DDF6C9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37D5D8C8-3F72-4C2C-AF69-92F815CE05E9}" type="pres">
      <dgm:prSet presAssocID="{158D7FF7-ED51-4E4C-8509-2C989DDF6C91}" presName="spaceRect" presStyleCnt="0"/>
      <dgm:spPr/>
    </dgm:pt>
    <dgm:pt modelId="{48CF93D4-3C50-40B8-91EA-5C4795DF384B}" type="pres">
      <dgm:prSet presAssocID="{158D7FF7-ED51-4E4C-8509-2C989DDF6C91}" presName="parTx" presStyleLbl="revTx" presStyleIdx="0" presStyleCnt="3">
        <dgm:presLayoutVars>
          <dgm:chMax val="0"/>
          <dgm:chPref val="0"/>
        </dgm:presLayoutVars>
      </dgm:prSet>
      <dgm:spPr/>
    </dgm:pt>
    <dgm:pt modelId="{76415DCB-5CB8-F94E-8B83-2D8DCE77CE84}" type="pres">
      <dgm:prSet presAssocID="{985886E3-3335-4337-A22E-182DCBAFFD52}" presName="sibTrans" presStyleCnt="0"/>
      <dgm:spPr/>
    </dgm:pt>
    <dgm:pt modelId="{263F8F9E-A521-42B6-B367-0AC199C3661C}" type="pres">
      <dgm:prSet presAssocID="{1D13C571-01B0-4BD3-95D0-8B33C33C35FD}" presName="compNode" presStyleCnt="0"/>
      <dgm:spPr/>
    </dgm:pt>
    <dgm:pt modelId="{3861919E-B7D1-4EEC-8961-CC6F6459E1F7}" type="pres">
      <dgm:prSet presAssocID="{1D13C571-01B0-4BD3-95D0-8B33C33C35FD}" presName="bgRect" presStyleLbl="bgShp" presStyleIdx="1" presStyleCnt="3"/>
      <dgm:spPr/>
    </dgm:pt>
    <dgm:pt modelId="{16607F27-2145-4F81-95DD-637C40F0DB01}" type="pres">
      <dgm:prSet presAssocID="{1D13C571-01B0-4BD3-95D0-8B33C33C35F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E3120773-5875-4170-962C-5515BEF4678B}" type="pres">
      <dgm:prSet presAssocID="{1D13C571-01B0-4BD3-95D0-8B33C33C35FD}" presName="spaceRect" presStyleCnt="0"/>
      <dgm:spPr/>
    </dgm:pt>
    <dgm:pt modelId="{A79F21BB-2FC0-4715-9C74-4DA88EA3FDD3}" type="pres">
      <dgm:prSet presAssocID="{1D13C571-01B0-4BD3-95D0-8B33C33C35FD}" presName="parTx" presStyleLbl="revTx" presStyleIdx="1" presStyleCnt="3">
        <dgm:presLayoutVars>
          <dgm:chMax val="0"/>
          <dgm:chPref val="0"/>
        </dgm:presLayoutVars>
      </dgm:prSet>
      <dgm:spPr/>
    </dgm:pt>
    <dgm:pt modelId="{EBE7B677-5F7C-446C-B817-E56EBCBA3ABE}" type="pres">
      <dgm:prSet presAssocID="{10016B4F-B661-4B22-B7A2-6FD74EFB16FF}" presName="sibTrans" presStyleCnt="0"/>
      <dgm:spPr/>
    </dgm:pt>
    <dgm:pt modelId="{A04CBE26-E9CD-4493-83B7-DBFF3C3E2A46}" type="pres">
      <dgm:prSet presAssocID="{1F9EE737-E84B-4C16-B6B6-F4F2AAE05CE2}" presName="compNode" presStyleCnt="0"/>
      <dgm:spPr/>
    </dgm:pt>
    <dgm:pt modelId="{3871AEDF-40DC-481B-A96B-3A621A626013}" type="pres">
      <dgm:prSet presAssocID="{1F9EE737-E84B-4C16-B6B6-F4F2AAE05CE2}" presName="bgRect" presStyleLbl="bgShp" presStyleIdx="2" presStyleCnt="3"/>
      <dgm:spPr/>
    </dgm:pt>
    <dgm:pt modelId="{CFFC3802-F8D9-4C7A-A888-54B11A9F00D9}" type="pres">
      <dgm:prSet presAssocID="{1F9EE737-E84B-4C16-B6B6-F4F2AAE05C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3A641332-219F-4484-A8C5-F67BE488B1E5}" type="pres">
      <dgm:prSet presAssocID="{1F9EE737-E84B-4C16-B6B6-F4F2AAE05CE2}" presName="spaceRect" presStyleCnt="0"/>
      <dgm:spPr/>
    </dgm:pt>
    <dgm:pt modelId="{B8E2AC2D-F2AB-4DD4-B870-48C79BE7FD06}" type="pres">
      <dgm:prSet presAssocID="{1F9EE737-E84B-4C16-B6B6-F4F2AAE05CE2}" presName="parTx" presStyleLbl="revTx" presStyleIdx="2" presStyleCnt="3">
        <dgm:presLayoutVars>
          <dgm:chMax val="0"/>
          <dgm:chPref val="0"/>
        </dgm:presLayoutVars>
      </dgm:prSet>
      <dgm:spPr/>
    </dgm:pt>
  </dgm:ptLst>
  <dgm:cxnLst>
    <dgm:cxn modelId="{02966304-9898-44FA-9B6D-6C3045766CB3}" srcId="{524231EA-175A-499F-BB25-9C56CBB93182}" destId="{1D13C571-01B0-4BD3-95D0-8B33C33C35FD}" srcOrd="1" destOrd="0" parTransId="{2083F440-E01D-4F68-8AFA-994F94DC5AD5}" sibTransId="{10016B4F-B661-4B22-B7A2-6FD74EFB16FF}"/>
    <dgm:cxn modelId="{D20BDD38-415B-4330-B3B1-2E4B76AD747F}" srcId="{524231EA-175A-499F-BB25-9C56CBB93182}" destId="{1F9EE737-E84B-4C16-B6B6-F4F2AAE05CE2}" srcOrd="2" destOrd="0" parTransId="{8FE2E56B-9C5F-4CB2-B6F2-D78E02FCB8D2}" sibTransId="{0CF2599F-010E-4026-B625-C95D757BDF2F}"/>
    <dgm:cxn modelId="{74AC045E-999A-D84E-954B-15189DF00CA0}" type="presOf" srcId="{158D7FF7-ED51-4E4C-8509-2C989DDF6C91}" destId="{48CF93D4-3C50-40B8-91EA-5C4795DF384B}" srcOrd="0" destOrd="0" presId="urn:microsoft.com/office/officeart/2018/2/layout/IconVerticalSolidList"/>
    <dgm:cxn modelId="{96F9C590-9189-D94F-8705-6680EA16357B}" type="presOf" srcId="{1D13C571-01B0-4BD3-95D0-8B33C33C35FD}" destId="{A79F21BB-2FC0-4715-9C74-4DA88EA3FDD3}" srcOrd="0" destOrd="0" presId="urn:microsoft.com/office/officeart/2018/2/layout/IconVerticalSolidList"/>
    <dgm:cxn modelId="{C7493E92-9FB2-4CC0-8EC1-8A08302B802B}" srcId="{524231EA-175A-499F-BB25-9C56CBB93182}" destId="{158D7FF7-ED51-4E4C-8509-2C989DDF6C91}" srcOrd="0" destOrd="0" parTransId="{2ADEB155-6740-4AAC-88B8-6F2718C3B22A}" sibTransId="{985886E3-3335-4337-A22E-182DCBAFFD52}"/>
    <dgm:cxn modelId="{18F589A8-F95D-4769-ADC1-4D21712A2002}" type="presOf" srcId="{524231EA-175A-499F-BB25-9C56CBB93182}" destId="{F83CDC62-9832-40AD-BA6C-CDE6F8F64B25}" srcOrd="0" destOrd="0" presId="urn:microsoft.com/office/officeart/2018/2/layout/IconVerticalSolidList"/>
    <dgm:cxn modelId="{4E5424F4-EE83-DB48-ADC6-8CDC10D991BE}" type="presOf" srcId="{1F9EE737-E84B-4C16-B6B6-F4F2AAE05CE2}" destId="{B8E2AC2D-F2AB-4DD4-B870-48C79BE7FD06}" srcOrd="0" destOrd="0" presId="urn:microsoft.com/office/officeart/2018/2/layout/IconVerticalSolidList"/>
    <dgm:cxn modelId="{82D33B88-6864-A346-8469-0BB2110DD5D2}" type="presParOf" srcId="{F83CDC62-9832-40AD-BA6C-CDE6F8F64B25}" destId="{E7F42A31-A141-4ADB-AF47-A7D2B3740371}" srcOrd="0" destOrd="0" presId="urn:microsoft.com/office/officeart/2018/2/layout/IconVerticalSolidList"/>
    <dgm:cxn modelId="{92C71A3D-1693-584F-876E-2D7DEE5F6C4F}" type="presParOf" srcId="{E7F42A31-A141-4ADB-AF47-A7D2B3740371}" destId="{1EE773E7-5348-4D69-9192-9EC154446C9C}" srcOrd="0" destOrd="0" presId="urn:microsoft.com/office/officeart/2018/2/layout/IconVerticalSolidList"/>
    <dgm:cxn modelId="{7F8F4D4B-694E-9844-96F9-C361BC26B949}" type="presParOf" srcId="{E7F42A31-A141-4ADB-AF47-A7D2B3740371}" destId="{2FEC1D0D-E851-4B71-A18D-440D30FB0C57}" srcOrd="1" destOrd="0" presId="urn:microsoft.com/office/officeart/2018/2/layout/IconVerticalSolidList"/>
    <dgm:cxn modelId="{08CAC72C-20F7-E54A-9706-8216353827F3}" type="presParOf" srcId="{E7F42A31-A141-4ADB-AF47-A7D2B3740371}" destId="{37D5D8C8-3F72-4C2C-AF69-92F815CE05E9}" srcOrd="2" destOrd="0" presId="urn:microsoft.com/office/officeart/2018/2/layout/IconVerticalSolidList"/>
    <dgm:cxn modelId="{D00866CE-6D2B-7A49-9E00-534568B7EB39}" type="presParOf" srcId="{E7F42A31-A141-4ADB-AF47-A7D2B3740371}" destId="{48CF93D4-3C50-40B8-91EA-5C4795DF384B}" srcOrd="3" destOrd="0" presId="urn:microsoft.com/office/officeart/2018/2/layout/IconVerticalSolidList"/>
    <dgm:cxn modelId="{8E65C3E4-6707-3B4E-8DC0-9F340FF399A7}" type="presParOf" srcId="{F83CDC62-9832-40AD-BA6C-CDE6F8F64B25}" destId="{76415DCB-5CB8-F94E-8B83-2D8DCE77CE84}" srcOrd="1" destOrd="0" presId="urn:microsoft.com/office/officeart/2018/2/layout/IconVerticalSolidList"/>
    <dgm:cxn modelId="{003BBBB9-82F5-5443-BF4D-EB3FF8C3D274}" type="presParOf" srcId="{F83CDC62-9832-40AD-BA6C-CDE6F8F64B25}" destId="{263F8F9E-A521-42B6-B367-0AC199C3661C}" srcOrd="2" destOrd="0" presId="urn:microsoft.com/office/officeart/2018/2/layout/IconVerticalSolidList"/>
    <dgm:cxn modelId="{E7AA22F7-EDF0-A447-80EE-C0DFBCBE20ED}" type="presParOf" srcId="{263F8F9E-A521-42B6-B367-0AC199C3661C}" destId="{3861919E-B7D1-4EEC-8961-CC6F6459E1F7}" srcOrd="0" destOrd="0" presId="urn:microsoft.com/office/officeart/2018/2/layout/IconVerticalSolidList"/>
    <dgm:cxn modelId="{729D088E-4E38-174A-9D6B-0511B84BF625}" type="presParOf" srcId="{263F8F9E-A521-42B6-B367-0AC199C3661C}" destId="{16607F27-2145-4F81-95DD-637C40F0DB01}" srcOrd="1" destOrd="0" presId="urn:microsoft.com/office/officeart/2018/2/layout/IconVerticalSolidList"/>
    <dgm:cxn modelId="{61D3246A-B78B-314C-81D9-68CA9D438457}" type="presParOf" srcId="{263F8F9E-A521-42B6-B367-0AC199C3661C}" destId="{E3120773-5875-4170-962C-5515BEF4678B}" srcOrd="2" destOrd="0" presId="urn:microsoft.com/office/officeart/2018/2/layout/IconVerticalSolidList"/>
    <dgm:cxn modelId="{5E6976FD-F10C-7C4E-9ADD-43FD77FD1CF2}" type="presParOf" srcId="{263F8F9E-A521-42B6-B367-0AC199C3661C}" destId="{A79F21BB-2FC0-4715-9C74-4DA88EA3FDD3}" srcOrd="3" destOrd="0" presId="urn:microsoft.com/office/officeart/2018/2/layout/IconVerticalSolidList"/>
    <dgm:cxn modelId="{621D7F60-6A0E-E142-A833-22CD6D7415A1}" type="presParOf" srcId="{F83CDC62-9832-40AD-BA6C-CDE6F8F64B25}" destId="{EBE7B677-5F7C-446C-B817-E56EBCBA3ABE}" srcOrd="3" destOrd="0" presId="urn:microsoft.com/office/officeart/2018/2/layout/IconVerticalSolidList"/>
    <dgm:cxn modelId="{BBE0DF55-D421-C24D-8B4E-C23F721D89E5}" type="presParOf" srcId="{F83CDC62-9832-40AD-BA6C-CDE6F8F64B25}" destId="{A04CBE26-E9CD-4493-83B7-DBFF3C3E2A46}" srcOrd="4" destOrd="0" presId="urn:microsoft.com/office/officeart/2018/2/layout/IconVerticalSolidList"/>
    <dgm:cxn modelId="{5FC3D34F-8160-4A4B-8827-9698932A0162}" type="presParOf" srcId="{A04CBE26-E9CD-4493-83B7-DBFF3C3E2A46}" destId="{3871AEDF-40DC-481B-A96B-3A621A626013}" srcOrd="0" destOrd="0" presId="urn:microsoft.com/office/officeart/2018/2/layout/IconVerticalSolidList"/>
    <dgm:cxn modelId="{6D1224B9-7C21-ED48-8804-25045BAA3A3D}" type="presParOf" srcId="{A04CBE26-E9CD-4493-83B7-DBFF3C3E2A46}" destId="{CFFC3802-F8D9-4C7A-A888-54B11A9F00D9}" srcOrd="1" destOrd="0" presId="urn:microsoft.com/office/officeart/2018/2/layout/IconVerticalSolidList"/>
    <dgm:cxn modelId="{CDF28221-2691-0142-BAAC-3A293807A8B4}" type="presParOf" srcId="{A04CBE26-E9CD-4493-83B7-DBFF3C3E2A46}" destId="{3A641332-219F-4484-A8C5-F67BE488B1E5}" srcOrd="2" destOrd="0" presId="urn:microsoft.com/office/officeart/2018/2/layout/IconVerticalSolidList"/>
    <dgm:cxn modelId="{B73F82FD-05D2-E246-97C1-D45914206F3C}" type="presParOf" srcId="{A04CBE26-E9CD-4493-83B7-DBFF3C3E2A46}" destId="{B8E2AC2D-F2AB-4DD4-B870-48C79BE7FD0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DBF434-3F00-A444-B387-5E920A3626F1}">
      <dsp:nvSpPr>
        <dsp:cNvPr id="0" name=""/>
        <dsp:cNvSpPr/>
      </dsp:nvSpPr>
      <dsp:spPr>
        <a:xfrm>
          <a:off x="0" y="21701"/>
          <a:ext cx="5257800" cy="2638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 Perform one-hot encoding for the "Race" column</a:t>
          </a:r>
        </a:p>
      </dsp:txBody>
      <dsp:txXfrm>
        <a:off x="12879" y="34580"/>
        <a:ext cx="5232042" cy="238077"/>
      </dsp:txXfrm>
    </dsp:sp>
    <dsp:sp modelId="{2C525E0F-BADF-2042-B264-0688D73FD41B}">
      <dsp:nvSpPr>
        <dsp:cNvPr id="0" name=""/>
        <dsp:cNvSpPr/>
      </dsp:nvSpPr>
      <dsp:spPr>
        <a:xfrm>
          <a:off x="0" y="317216"/>
          <a:ext cx="5257800" cy="2638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df_encoded &lt;- heartd</a:t>
          </a:r>
        </a:p>
      </dsp:txBody>
      <dsp:txXfrm>
        <a:off x="12879" y="330095"/>
        <a:ext cx="5232042" cy="238077"/>
      </dsp:txXfrm>
    </dsp:sp>
    <dsp:sp modelId="{DBA0469B-E47B-1849-8CA0-1CE830B68750}">
      <dsp:nvSpPr>
        <dsp:cNvPr id="0" name=""/>
        <dsp:cNvSpPr/>
      </dsp:nvSpPr>
      <dsp:spPr>
        <a:xfrm>
          <a:off x="0" y="612731"/>
          <a:ext cx="5257800" cy="2638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 Extract the "Race" column</a:t>
          </a:r>
        </a:p>
      </dsp:txBody>
      <dsp:txXfrm>
        <a:off x="12879" y="625610"/>
        <a:ext cx="5232042" cy="238077"/>
      </dsp:txXfrm>
    </dsp:sp>
    <dsp:sp modelId="{B0F9A76B-3D1B-D843-B1D9-788B75FABDC5}">
      <dsp:nvSpPr>
        <dsp:cNvPr id="0" name=""/>
        <dsp:cNvSpPr/>
      </dsp:nvSpPr>
      <dsp:spPr>
        <a:xfrm>
          <a:off x="0" y="908246"/>
          <a:ext cx="5257800" cy="2638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race_column &lt;- df_encoded$Race</a:t>
          </a:r>
        </a:p>
      </dsp:txBody>
      <dsp:txXfrm>
        <a:off x="12879" y="921125"/>
        <a:ext cx="5232042" cy="238077"/>
      </dsp:txXfrm>
    </dsp:sp>
    <dsp:sp modelId="{FF9A6E55-6D25-FD4C-A35F-2FDF5D5695BF}">
      <dsp:nvSpPr>
        <dsp:cNvPr id="0" name=""/>
        <dsp:cNvSpPr/>
      </dsp:nvSpPr>
      <dsp:spPr>
        <a:xfrm>
          <a:off x="0" y="1203761"/>
          <a:ext cx="5257800" cy="2638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 Perform one-hot encoding for the "Race" column</a:t>
          </a:r>
        </a:p>
      </dsp:txBody>
      <dsp:txXfrm>
        <a:off x="12879" y="1216640"/>
        <a:ext cx="5232042" cy="238077"/>
      </dsp:txXfrm>
    </dsp:sp>
    <dsp:sp modelId="{B806246A-AA40-5F48-B0B0-DC8A5DF914A5}">
      <dsp:nvSpPr>
        <dsp:cNvPr id="0" name=""/>
        <dsp:cNvSpPr/>
      </dsp:nvSpPr>
      <dsp:spPr>
        <a:xfrm>
          <a:off x="0" y="1499276"/>
          <a:ext cx="5257800" cy="2638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encoded_cols &lt;- model.matrix(~ 0 + factor(race_column))</a:t>
          </a:r>
        </a:p>
      </dsp:txBody>
      <dsp:txXfrm>
        <a:off x="12879" y="1512155"/>
        <a:ext cx="5232042" cy="238077"/>
      </dsp:txXfrm>
    </dsp:sp>
    <dsp:sp modelId="{18938FE8-379E-0C46-978A-1BA4A2589439}">
      <dsp:nvSpPr>
        <dsp:cNvPr id="0" name=""/>
        <dsp:cNvSpPr/>
      </dsp:nvSpPr>
      <dsp:spPr>
        <a:xfrm>
          <a:off x="0" y="1794791"/>
          <a:ext cx="5257800" cy="2638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colnames(encoded_cols) &lt;- paste("Race", colnames(encoded_cols), sep = "_")</a:t>
          </a:r>
        </a:p>
      </dsp:txBody>
      <dsp:txXfrm>
        <a:off x="12879" y="1807670"/>
        <a:ext cx="5232042" cy="238077"/>
      </dsp:txXfrm>
    </dsp:sp>
    <dsp:sp modelId="{0C9C1202-7E0B-1C4C-BCA5-7EEF273BDE2E}">
      <dsp:nvSpPr>
        <dsp:cNvPr id="0" name=""/>
        <dsp:cNvSpPr/>
      </dsp:nvSpPr>
      <dsp:spPr>
        <a:xfrm>
          <a:off x="0" y="2090306"/>
          <a:ext cx="5257800" cy="2638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 Add the encoded columns to the data set</a:t>
          </a:r>
        </a:p>
      </dsp:txBody>
      <dsp:txXfrm>
        <a:off x="12879" y="2103185"/>
        <a:ext cx="5232042" cy="238077"/>
      </dsp:txXfrm>
    </dsp:sp>
    <dsp:sp modelId="{1CD57FFB-F4A0-224A-BE7C-527F6415A318}">
      <dsp:nvSpPr>
        <dsp:cNvPr id="0" name=""/>
        <dsp:cNvSpPr/>
      </dsp:nvSpPr>
      <dsp:spPr>
        <a:xfrm>
          <a:off x="0" y="2385821"/>
          <a:ext cx="5257800" cy="2638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df_encoded &lt;- cbind(df_encoded, encoded_cols)</a:t>
          </a:r>
        </a:p>
      </dsp:txBody>
      <dsp:txXfrm>
        <a:off x="12879" y="2398700"/>
        <a:ext cx="5232042" cy="238077"/>
      </dsp:txXfrm>
    </dsp:sp>
    <dsp:sp modelId="{BA4DF09C-1462-A94F-BC6E-4A511A94E955}">
      <dsp:nvSpPr>
        <dsp:cNvPr id="0" name=""/>
        <dsp:cNvSpPr/>
      </dsp:nvSpPr>
      <dsp:spPr>
        <a:xfrm>
          <a:off x="0" y="2681336"/>
          <a:ext cx="5257800" cy="2638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 Remove the original "Race" column</a:t>
          </a:r>
        </a:p>
      </dsp:txBody>
      <dsp:txXfrm>
        <a:off x="12879" y="2694215"/>
        <a:ext cx="5232042" cy="238077"/>
      </dsp:txXfrm>
    </dsp:sp>
    <dsp:sp modelId="{8FA718C7-F928-2541-9E69-0B1183259322}">
      <dsp:nvSpPr>
        <dsp:cNvPr id="0" name=""/>
        <dsp:cNvSpPr/>
      </dsp:nvSpPr>
      <dsp:spPr>
        <a:xfrm>
          <a:off x="0" y="2976851"/>
          <a:ext cx="5257800" cy="2638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df_encoded &lt;- df_encoded[, !names(df_encoded) %in% "Race"]</a:t>
          </a:r>
        </a:p>
      </dsp:txBody>
      <dsp:txXfrm>
        <a:off x="12879" y="2989730"/>
        <a:ext cx="5232042" cy="238077"/>
      </dsp:txXfrm>
    </dsp:sp>
    <dsp:sp modelId="{CCF759A4-57F7-E74A-9CB1-3F83DF7423A8}">
      <dsp:nvSpPr>
        <dsp:cNvPr id="0" name=""/>
        <dsp:cNvSpPr/>
      </dsp:nvSpPr>
      <dsp:spPr>
        <a:xfrm>
          <a:off x="0" y="3272366"/>
          <a:ext cx="5257800" cy="2638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 Print the encoded data set</a:t>
          </a:r>
        </a:p>
      </dsp:txBody>
      <dsp:txXfrm>
        <a:off x="12879" y="3285245"/>
        <a:ext cx="5232042" cy="238077"/>
      </dsp:txXfrm>
    </dsp:sp>
    <dsp:sp modelId="{8895B09A-CFC7-AB4F-A3D9-463E2C1C5D62}">
      <dsp:nvSpPr>
        <dsp:cNvPr id="0" name=""/>
        <dsp:cNvSpPr/>
      </dsp:nvSpPr>
      <dsp:spPr>
        <a:xfrm>
          <a:off x="0" y="3567881"/>
          <a:ext cx="5257800" cy="2638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print(df_encoded)</a:t>
          </a:r>
        </a:p>
      </dsp:txBody>
      <dsp:txXfrm>
        <a:off x="12879" y="3580760"/>
        <a:ext cx="5232042" cy="238077"/>
      </dsp:txXfrm>
    </dsp:sp>
    <dsp:sp modelId="{3F4EC76C-1897-8549-8C17-51FE09FF148D}">
      <dsp:nvSpPr>
        <dsp:cNvPr id="0" name=""/>
        <dsp:cNvSpPr/>
      </dsp:nvSpPr>
      <dsp:spPr>
        <a:xfrm>
          <a:off x="0" y="3863396"/>
          <a:ext cx="5257800" cy="2638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str(df_encoded)</a:t>
          </a:r>
        </a:p>
      </dsp:txBody>
      <dsp:txXfrm>
        <a:off x="12879" y="3876275"/>
        <a:ext cx="5232042" cy="2380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09DDD-BED0-C74E-A7DA-F9114931BB3C}">
      <dsp:nvSpPr>
        <dsp:cNvPr id="0" name=""/>
        <dsp:cNvSpPr/>
      </dsp:nvSpPr>
      <dsp:spPr>
        <a:xfrm>
          <a:off x="0" y="313388"/>
          <a:ext cx="5529146" cy="239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 Scale the numeric variables </a:t>
          </a:r>
        </a:p>
      </dsp:txBody>
      <dsp:txXfrm>
        <a:off x="11709" y="325097"/>
        <a:ext cx="5505728" cy="216432"/>
      </dsp:txXfrm>
    </dsp:sp>
    <dsp:sp modelId="{AAEBC181-6712-8442-8AD1-2ABE82977075}">
      <dsp:nvSpPr>
        <dsp:cNvPr id="0" name=""/>
        <dsp:cNvSpPr/>
      </dsp:nvSpPr>
      <dsp:spPr>
        <a:xfrm>
          <a:off x="0" y="582038"/>
          <a:ext cx="5529146" cy="239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 Apply min-max scaling to the numerical variables</a:t>
          </a:r>
        </a:p>
      </dsp:txBody>
      <dsp:txXfrm>
        <a:off x="11709" y="593747"/>
        <a:ext cx="5505728" cy="216432"/>
      </dsp:txXfrm>
    </dsp:sp>
    <dsp:sp modelId="{87FB1211-1BB3-B842-8740-EF1DD03FE8BB}">
      <dsp:nvSpPr>
        <dsp:cNvPr id="0" name=""/>
        <dsp:cNvSpPr/>
      </dsp:nvSpPr>
      <dsp:spPr>
        <a:xfrm>
          <a:off x="0" y="850688"/>
          <a:ext cx="5529146" cy="239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scaled_data &lt;- apply(df_encoded[, numeric_vars], 2, function(x) (x - min(x)) / (max(x) - min(x)))</a:t>
          </a:r>
        </a:p>
      </dsp:txBody>
      <dsp:txXfrm>
        <a:off x="11709" y="862397"/>
        <a:ext cx="5505728" cy="216432"/>
      </dsp:txXfrm>
    </dsp:sp>
    <dsp:sp modelId="{EB4B0243-F502-6641-9BF4-054F2346D232}">
      <dsp:nvSpPr>
        <dsp:cNvPr id="0" name=""/>
        <dsp:cNvSpPr/>
      </dsp:nvSpPr>
      <dsp:spPr>
        <a:xfrm>
          <a:off x="0" y="1119338"/>
          <a:ext cx="5529146" cy="239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 Print the scaled data</a:t>
          </a:r>
        </a:p>
      </dsp:txBody>
      <dsp:txXfrm>
        <a:off x="11709" y="1131047"/>
        <a:ext cx="5505728" cy="216432"/>
      </dsp:txXfrm>
    </dsp:sp>
    <dsp:sp modelId="{C8A2FCB3-C3FF-194A-9039-649E9B45AE2F}">
      <dsp:nvSpPr>
        <dsp:cNvPr id="0" name=""/>
        <dsp:cNvSpPr/>
      </dsp:nvSpPr>
      <dsp:spPr>
        <a:xfrm>
          <a:off x="0" y="1387988"/>
          <a:ext cx="5529146" cy="239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print(scaled_data)</a:t>
          </a:r>
        </a:p>
      </dsp:txBody>
      <dsp:txXfrm>
        <a:off x="11709" y="1399697"/>
        <a:ext cx="5505728" cy="216432"/>
      </dsp:txXfrm>
    </dsp:sp>
    <dsp:sp modelId="{E8D24ED9-DBEF-7040-82CE-3DD2B4949153}">
      <dsp:nvSpPr>
        <dsp:cNvPr id="0" name=""/>
        <dsp:cNvSpPr/>
      </dsp:nvSpPr>
      <dsp:spPr>
        <a:xfrm>
          <a:off x="0" y="1656638"/>
          <a:ext cx="5529146" cy="239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 Combine the scaled numeric variables with the non-numeric variables</a:t>
          </a:r>
        </a:p>
      </dsp:txBody>
      <dsp:txXfrm>
        <a:off x="11709" y="1668347"/>
        <a:ext cx="5505728" cy="216432"/>
      </dsp:txXfrm>
    </dsp:sp>
    <dsp:sp modelId="{0A96BF2E-A9A3-8A42-8801-39D1F540CD66}">
      <dsp:nvSpPr>
        <dsp:cNvPr id="0" name=""/>
        <dsp:cNvSpPr/>
      </dsp:nvSpPr>
      <dsp:spPr>
        <a:xfrm>
          <a:off x="0" y="1925288"/>
          <a:ext cx="5529146" cy="239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scaled_dataframe &lt;- cbind(scaled_data, df_encoded[!numeric_vars])</a:t>
          </a:r>
        </a:p>
      </dsp:txBody>
      <dsp:txXfrm>
        <a:off x="11709" y="1936997"/>
        <a:ext cx="5505728" cy="216432"/>
      </dsp:txXfrm>
    </dsp:sp>
    <dsp:sp modelId="{D4B68133-BA84-1D4B-9D53-2BCEE9DE65BD}">
      <dsp:nvSpPr>
        <dsp:cNvPr id="0" name=""/>
        <dsp:cNvSpPr/>
      </dsp:nvSpPr>
      <dsp:spPr>
        <a:xfrm>
          <a:off x="0" y="2193938"/>
          <a:ext cx="5529146" cy="239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str(scaled_dataframe)</a:t>
          </a:r>
        </a:p>
      </dsp:txBody>
      <dsp:txXfrm>
        <a:off x="11709" y="2205647"/>
        <a:ext cx="5505728" cy="216432"/>
      </dsp:txXfrm>
    </dsp:sp>
    <dsp:sp modelId="{C2EE1FD6-054D-5247-8802-D28A9E07194E}">
      <dsp:nvSpPr>
        <dsp:cNvPr id="0" name=""/>
        <dsp:cNvSpPr/>
      </dsp:nvSpPr>
      <dsp:spPr>
        <a:xfrm>
          <a:off x="0" y="2462589"/>
          <a:ext cx="5529146" cy="239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 Print the scaled data frame</a:t>
          </a:r>
        </a:p>
      </dsp:txBody>
      <dsp:txXfrm>
        <a:off x="11709" y="2474298"/>
        <a:ext cx="5505728" cy="216432"/>
      </dsp:txXfrm>
    </dsp:sp>
    <dsp:sp modelId="{08DA9952-F75E-974D-A335-808E2D4B5631}">
      <dsp:nvSpPr>
        <dsp:cNvPr id="0" name=""/>
        <dsp:cNvSpPr/>
      </dsp:nvSpPr>
      <dsp:spPr>
        <a:xfrm>
          <a:off x="0" y="2731239"/>
          <a:ext cx="5529146" cy="239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print(scaled_dataframe)</a:t>
          </a:r>
        </a:p>
      </dsp:txBody>
      <dsp:txXfrm>
        <a:off x="11709" y="2742948"/>
        <a:ext cx="5505728" cy="216432"/>
      </dsp:txXfrm>
    </dsp:sp>
    <dsp:sp modelId="{D71E5E65-832E-C34A-B0BA-7822B1D2D64E}">
      <dsp:nvSpPr>
        <dsp:cNvPr id="0" name=""/>
        <dsp:cNvSpPr/>
      </dsp:nvSpPr>
      <dsp:spPr>
        <a:xfrm>
          <a:off x="0" y="2999889"/>
          <a:ext cx="5529146" cy="239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mean(scaled_dataframe$BMI)</a:t>
          </a:r>
        </a:p>
      </dsp:txBody>
      <dsp:txXfrm>
        <a:off x="11709" y="3011598"/>
        <a:ext cx="5505728" cy="216432"/>
      </dsp:txXfrm>
    </dsp:sp>
    <dsp:sp modelId="{3549A257-AA7E-D143-A379-60EF2CD5AE42}">
      <dsp:nvSpPr>
        <dsp:cNvPr id="0" name=""/>
        <dsp:cNvSpPr/>
      </dsp:nvSpPr>
      <dsp:spPr>
        <a:xfrm>
          <a:off x="0" y="3268539"/>
          <a:ext cx="5529146" cy="239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sd(scaled_dataframe$BMI)</a:t>
          </a:r>
        </a:p>
      </dsp:txBody>
      <dsp:txXfrm>
        <a:off x="11709" y="3280248"/>
        <a:ext cx="5505728" cy="2164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E773E7-5348-4D69-9192-9EC154446C9C}">
      <dsp:nvSpPr>
        <dsp:cNvPr id="0" name=""/>
        <dsp:cNvSpPr/>
      </dsp:nvSpPr>
      <dsp:spPr>
        <a:xfrm>
          <a:off x="0" y="646"/>
          <a:ext cx="5826934" cy="15131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EC1D0D-E851-4B71-A18D-440D30FB0C57}">
      <dsp:nvSpPr>
        <dsp:cNvPr id="0" name=""/>
        <dsp:cNvSpPr/>
      </dsp:nvSpPr>
      <dsp:spPr>
        <a:xfrm>
          <a:off x="457716" y="341097"/>
          <a:ext cx="832212" cy="8322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CF93D4-3C50-40B8-91EA-5C4795DF384B}">
      <dsp:nvSpPr>
        <dsp:cNvPr id="0" name=""/>
        <dsp:cNvSpPr/>
      </dsp:nvSpPr>
      <dsp:spPr>
        <a:xfrm>
          <a:off x="1747646" y="646"/>
          <a:ext cx="4079287" cy="1513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138" tIns="160138" rIns="160138" bIns="160138" numCol="1" spcCol="1270" anchor="ctr" anchorCtr="0">
          <a:noAutofit/>
        </a:bodyPr>
        <a:lstStyle/>
        <a:p>
          <a:pPr marL="0" lvl="0" indent="0" algn="l" defTabSz="1111250">
            <a:lnSpc>
              <a:spcPct val="100000"/>
            </a:lnSpc>
            <a:spcBef>
              <a:spcPct val="0"/>
            </a:spcBef>
            <a:spcAft>
              <a:spcPct val="35000"/>
            </a:spcAft>
            <a:buNone/>
          </a:pPr>
          <a:r>
            <a:rPr lang="en-US" sz="2500" kern="1200" dirty="0"/>
            <a:t>LOGISTIC REGRESSION</a:t>
          </a:r>
        </a:p>
      </dsp:txBody>
      <dsp:txXfrm>
        <a:off x="1747646" y="646"/>
        <a:ext cx="4079287" cy="1513113"/>
      </dsp:txXfrm>
    </dsp:sp>
    <dsp:sp modelId="{3861919E-B7D1-4EEC-8961-CC6F6459E1F7}">
      <dsp:nvSpPr>
        <dsp:cNvPr id="0" name=""/>
        <dsp:cNvSpPr/>
      </dsp:nvSpPr>
      <dsp:spPr>
        <a:xfrm>
          <a:off x="0" y="1892039"/>
          <a:ext cx="5826934" cy="15131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607F27-2145-4F81-95DD-637C40F0DB01}">
      <dsp:nvSpPr>
        <dsp:cNvPr id="0" name=""/>
        <dsp:cNvSpPr/>
      </dsp:nvSpPr>
      <dsp:spPr>
        <a:xfrm>
          <a:off x="457716" y="2232489"/>
          <a:ext cx="832212" cy="8322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9F21BB-2FC0-4715-9C74-4DA88EA3FDD3}">
      <dsp:nvSpPr>
        <dsp:cNvPr id="0" name=""/>
        <dsp:cNvSpPr/>
      </dsp:nvSpPr>
      <dsp:spPr>
        <a:xfrm>
          <a:off x="1747646" y="1892039"/>
          <a:ext cx="4079287" cy="1513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138" tIns="160138" rIns="160138" bIns="160138" numCol="1" spcCol="1270" anchor="ctr" anchorCtr="0">
          <a:noAutofit/>
        </a:bodyPr>
        <a:lstStyle/>
        <a:p>
          <a:pPr marL="0" lvl="0" indent="0" algn="l" defTabSz="1111250">
            <a:lnSpc>
              <a:spcPct val="100000"/>
            </a:lnSpc>
            <a:spcBef>
              <a:spcPct val="0"/>
            </a:spcBef>
            <a:spcAft>
              <a:spcPct val="35000"/>
            </a:spcAft>
            <a:buNone/>
          </a:pPr>
          <a:r>
            <a:rPr lang="en-US" sz="2500" kern="1200" dirty="0"/>
            <a:t>KNN CLASSIFIER</a:t>
          </a:r>
        </a:p>
      </dsp:txBody>
      <dsp:txXfrm>
        <a:off x="1747646" y="1892039"/>
        <a:ext cx="4079287" cy="1513113"/>
      </dsp:txXfrm>
    </dsp:sp>
    <dsp:sp modelId="{3871AEDF-40DC-481B-A96B-3A621A626013}">
      <dsp:nvSpPr>
        <dsp:cNvPr id="0" name=""/>
        <dsp:cNvSpPr/>
      </dsp:nvSpPr>
      <dsp:spPr>
        <a:xfrm>
          <a:off x="0" y="3783431"/>
          <a:ext cx="5826934" cy="15131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FC3802-F8D9-4C7A-A888-54B11A9F00D9}">
      <dsp:nvSpPr>
        <dsp:cNvPr id="0" name=""/>
        <dsp:cNvSpPr/>
      </dsp:nvSpPr>
      <dsp:spPr>
        <a:xfrm>
          <a:off x="457716" y="4123882"/>
          <a:ext cx="832212" cy="8322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E2AC2D-F2AB-4DD4-B870-48C79BE7FD06}">
      <dsp:nvSpPr>
        <dsp:cNvPr id="0" name=""/>
        <dsp:cNvSpPr/>
      </dsp:nvSpPr>
      <dsp:spPr>
        <a:xfrm>
          <a:off x="1747646" y="3783431"/>
          <a:ext cx="4079287" cy="1513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138" tIns="160138" rIns="160138" bIns="160138" numCol="1" spcCol="1270" anchor="ctr" anchorCtr="0">
          <a:noAutofit/>
        </a:bodyPr>
        <a:lstStyle/>
        <a:p>
          <a:pPr marL="0" lvl="0" indent="0" algn="l" defTabSz="1111250">
            <a:lnSpc>
              <a:spcPct val="100000"/>
            </a:lnSpc>
            <a:spcBef>
              <a:spcPct val="0"/>
            </a:spcBef>
            <a:spcAft>
              <a:spcPct val="35000"/>
            </a:spcAft>
            <a:buNone/>
          </a:pPr>
          <a:r>
            <a:rPr lang="en-US" sz="2500" kern="1200" dirty="0"/>
            <a:t>RANDOM FOREST</a:t>
          </a:r>
        </a:p>
      </dsp:txBody>
      <dsp:txXfrm>
        <a:off x="1747646" y="3783431"/>
        <a:ext cx="4079287" cy="151311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5B5FF0-D578-4B1E-7511-D5E9AF6D361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4D6556C-7331-BB02-A76E-349CF03F1D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21A4FC-5184-544B-82C1-F8D209AE7D26}" type="datetimeFigureOut">
              <a:rPr lang="en-US" smtClean="0"/>
              <a:t>6/6/23</a:t>
            </a:fld>
            <a:endParaRPr lang="en-US"/>
          </a:p>
        </p:txBody>
      </p:sp>
      <p:sp>
        <p:nvSpPr>
          <p:cNvPr id="4" name="Footer Placeholder 3">
            <a:extLst>
              <a:ext uri="{FF2B5EF4-FFF2-40B4-BE49-F238E27FC236}">
                <a16:creationId xmlns:a16="http://schemas.microsoft.com/office/drawing/2014/main" id="{D78D9B8B-B1C4-264D-92BE-AB94C31DF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43306EF-285B-638A-5393-8B9CA2E4CB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074EB8-3A7C-7348-950C-AE7FB10F038D}" type="slidenum">
              <a:rPr lang="en-US" smtClean="0"/>
              <a:t>‹#›</a:t>
            </a:fld>
            <a:endParaRPr lang="en-US"/>
          </a:p>
        </p:txBody>
      </p:sp>
    </p:spTree>
    <p:extLst>
      <p:ext uri="{BB962C8B-B14F-4D97-AF65-F5344CB8AC3E}">
        <p14:creationId xmlns:p14="http://schemas.microsoft.com/office/powerpoint/2010/main" val="23184016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7D85E3-2979-C74B-8902-FEAF13C1E3A6}" type="datetimeFigureOut">
              <a:rPr lang="en-US" smtClean="0"/>
              <a:t>6/6/23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B2D4EE-CD05-D840-B35A-309A55156B73}" type="slidenum">
              <a:rPr lang="en-US" smtClean="0"/>
              <a:t>‹#›</a:t>
            </a:fld>
            <a:endParaRPr lang="en-US"/>
          </a:p>
        </p:txBody>
      </p:sp>
    </p:spTree>
    <p:extLst>
      <p:ext uri="{BB962C8B-B14F-4D97-AF65-F5344CB8AC3E}">
        <p14:creationId xmlns:p14="http://schemas.microsoft.com/office/powerpoint/2010/main" val="61458837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85B5C3ED-04BC-4441-82C2-6DFE28E8ED08}" type="datetime1">
              <a:rPr lang="en-US" smtClean="0"/>
              <a:t>6/6/23</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5423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4D97273-84A9-E942-88E6-CD0E73CACD15}" type="datetime1">
              <a:rPr lang="en-US" smtClean="0"/>
              <a:t>6/6/23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601773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CA7C31A5-9E01-AC4C-97B1-0E10D1EFF93E}" type="datetime1">
              <a:rPr lang="en-US" smtClean="0"/>
              <a:t>6/6/23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5303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A25DDDBA-115D-CB42-85F9-82101C957BF2}" type="datetime1">
              <a:rPr lang="en-US" smtClean="0"/>
              <a:t>6/6/23</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124196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ACC3B831-956E-3648-A087-572B3B28D08A}" type="datetime1">
              <a:rPr lang="en-US" smtClean="0"/>
              <a:t>6/6/23</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1433119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061A8F2E-3671-A743-954E-DE62A1EF522A}" type="datetime1">
              <a:rPr lang="en-US" smtClean="0"/>
              <a:t>6/6/23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198266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2A81F4C1-E6F9-A741-9AAC-61B7818BC2F8}" type="datetime1">
              <a:rPr lang="en-US" smtClean="0"/>
              <a:t>6/6/23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905537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44D5015D-B6E8-D04F-934D-C31D224A684C}" type="datetime1">
              <a:rPr lang="en-US" smtClean="0"/>
              <a:t>6/6/23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646936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BF7D0992-E38A-8E4D-9E42-DFC08E787E2C}" type="datetime1">
              <a:rPr lang="en-US" smtClean="0"/>
              <a:t>6/6/23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645924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697933E5-BF1A-F648-BA1A-E5AED2D9D058}" type="datetime1">
              <a:rPr lang="en-US" smtClean="0"/>
              <a:t>6/6/23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346986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C8085304-D85C-9647-8936-7C4EF2A74F24}" type="datetime1">
              <a:rPr lang="en-US" smtClean="0"/>
              <a:t>6/6/23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253428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63099820-F550-294F-B4F2-1C199CF8AABF}" type="datetime1">
              <a:rPr lang="en-US" smtClean="0"/>
              <a:t>6/6/23</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396440656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kamilpytlak/personal-key-indicators-of-heart-disease" TargetMode="External"/><Relationship Id="rId2" Type="http://schemas.openxmlformats.org/officeDocument/2006/relationships/hyperlink" Target="https://www.cdc.gov/heartdisease/risk_factors.ht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3D purple chromosome design">
            <a:extLst>
              <a:ext uri="{FF2B5EF4-FFF2-40B4-BE49-F238E27FC236}">
                <a16:creationId xmlns:a16="http://schemas.microsoft.com/office/drawing/2014/main" id="{A8AA4BA7-630A-AADE-7E46-125180D00679}"/>
              </a:ext>
            </a:extLst>
          </p:cNvPr>
          <p:cNvPicPr>
            <a:picLocks noChangeAspect="1"/>
          </p:cNvPicPr>
          <p:nvPr/>
        </p:nvPicPr>
        <p:blipFill rotWithShape="1">
          <a:blip r:embed="rId2">
            <a:alphaModFix/>
          </a:blip>
          <a:srcRect t="21975" b="21775"/>
          <a:stretch/>
        </p:blipFill>
        <p:spPr>
          <a:xfrm>
            <a:off x="20" y="278790"/>
            <a:ext cx="12191980" cy="6857990"/>
          </a:xfrm>
          <a:prstGeom prst="rect">
            <a:avLst/>
          </a:prstGeom>
        </p:spPr>
      </p:pic>
      <p:sp>
        <p:nvSpPr>
          <p:cNvPr id="26" name="Rectangle 25">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52153" y="-1181847"/>
            <a:ext cx="6858000" cy="92216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D6312D-CB91-8846-C757-8EF7760DB809}"/>
              </a:ext>
            </a:extLst>
          </p:cNvPr>
          <p:cNvSpPr>
            <a:spLocks noGrp="1"/>
          </p:cNvSpPr>
          <p:nvPr>
            <p:ph type="ctrTitle"/>
          </p:nvPr>
        </p:nvSpPr>
        <p:spPr>
          <a:xfrm>
            <a:off x="3182175" y="721407"/>
            <a:ext cx="5770281" cy="3617644"/>
          </a:xfrm>
        </p:spPr>
        <p:txBody>
          <a:bodyPr anchor="b">
            <a:normAutofit/>
          </a:bodyPr>
          <a:lstStyle/>
          <a:p>
            <a:pPr algn="ctr"/>
            <a:r>
              <a:rPr lang="en-US" sz="6600" b="1" i="0" dirty="0">
                <a:solidFill>
                  <a:srgbClr val="FFACFA"/>
                </a:solidFill>
                <a:effectLst/>
                <a:latin typeface="zeitung"/>
              </a:rPr>
              <a:t>Personal Key Indicators of Heart Disease</a:t>
            </a:r>
            <a:endParaRPr lang="en-US" sz="6600" dirty="0">
              <a:solidFill>
                <a:srgbClr val="FFACFA"/>
              </a:solidFill>
            </a:endParaRPr>
          </a:p>
        </p:txBody>
      </p:sp>
      <p:sp>
        <p:nvSpPr>
          <p:cNvPr id="3" name="Subtitle 2">
            <a:extLst>
              <a:ext uri="{FF2B5EF4-FFF2-40B4-BE49-F238E27FC236}">
                <a16:creationId xmlns:a16="http://schemas.microsoft.com/office/drawing/2014/main" id="{399AE5A1-9FF8-3ED4-B9BF-02BD131B4BD7}"/>
              </a:ext>
            </a:extLst>
          </p:cNvPr>
          <p:cNvSpPr>
            <a:spLocks noGrp="1"/>
          </p:cNvSpPr>
          <p:nvPr>
            <p:ph type="subTitle" idx="1"/>
          </p:nvPr>
        </p:nvSpPr>
        <p:spPr>
          <a:xfrm>
            <a:off x="2671052" y="4595539"/>
            <a:ext cx="6846848" cy="1327420"/>
          </a:xfrm>
        </p:spPr>
        <p:txBody>
          <a:bodyPr anchor="t">
            <a:normAutofit fontScale="85000" lnSpcReduction="20000"/>
          </a:bodyPr>
          <a:lstStyle/>
          <a:p>
            <a:pPr algn="ctr">
              <a:lnSpc>
                <a:spcPct val="100000"/>
              </a:lnSpc>
              <a:spcBef>
                <a:spcPct val="0"/>
              </a:spcBef>
            </a:pPr>
            <a:r>
              <a:rPr lang="en-US" sz="2800" b="1" dirty="0">
                <a:solidFill>
                  <a:srgbClr val="FFACFA"/>
                </a:solidFill>
                <a:latin typeface="zeitung"/>
                <a:ea typeface="+mj-ea"/>
                <a:cs typeface="+mj-cs"/>
              </a:rPr>
              <a:t>DBDA.X404.(34) Data Analysis Introduction</a:t>
            </a:r>
          </a:p>
          <a:p>
            <a:pPr algn="ctr">
              <a:lnSpc>
                <a:spcPct val="100000"/>
              </a:lnSpc>
              <a:spcBef>
                <a:spcPct val="0"/>
              </a:spcBef>
            </a:pPr>
            <a:r>
              <a:rPr lang="en-US" sz="2800" b="1" dirty="0">
                <a:solidFill>
                  <a:srgbClr val="FFACFA"/>
                </a:solidFill>
                <a:latin typeface="zeitung"/>
                <a:ea typeface="+mj-ea"/>
                <a:cs typeface="+mj-cs"/>
              </a:rPr>
              <a:t>UCSC Extension Program- Data Science </a:t>
            </a:r>
          </a:p>
          <a:p>
            <a:pPr>
              <a:lnSpc>
                <a:spcPct val="100000"/>
              </a:lnSpc>
              <a:spcBef>
                <a:spcPct val="0"/>
              </a:spcBef>
            </a:pPr>
            <a:endParaRPr lang="en-US" sz="2800" b="1" dirty="0">
              <a:solidFill>
                <a:srgbClr val="FFACFA"/>
              </a:solidFill>
              <a:latin typeface="zeitung"/>
              <a:ea typeface="+mj-ea"/>
              <a:cs typeface="+mj-cs"/>
            </a:endParaRPr>
          </a:p>
          <a:p>
            <a:pPr algn="ctr">
              <a:lnSpc>
                <a:spcPct val="100000"/>
              </a:lnSpc>
              <a:spcBef>
                <a:spcPct val="0"/>
              </a:spcBef>
            </a:pPr>
            <a:r>
              <a:rPr lang="en-US" sz="2800" b="1" dirty="0">
                <a:solidFill>
                  <a:srgbClr val="FFACFA"/>
                </a:solidFill>
                <a:latin typeface="zeitung"/>
                <a:ea typeface="+mj-ea"/>
                <a:cs typeface="+mj-cs"/>
              </a:rPr>
              <a:t>by Sena KAYA</a:t>
            </a:r>
          </a:p>
        </p:txBody>
      </p:sp>
    </p:spTree>
    <p:extLst>
      <p:ext uri="{BB962C8B-B14F-4D97-AF65-F5344CB8AC3E}">
        <p14:creationId xmlns:p14="http://schemas.microsoft.com/office/powerpoint/2010/main" val="1222500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25">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 name="Group 2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29" name="Straight Connector 28">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3"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34"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50" name="Rectangle 35">
            <a:extLst>
              <a:ext uri="{FF2B5EF4-FFF2-40B4-BE49-F238E27FC236}">
                <a16:creationId xmlns:a16="http://schemas.microsoft.com/office/drawing/2014/main" id="{916F6374-2300-41FF-BA7E-22FADCD95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37">
            <a:extLst>
              <a:ext uri="{FF2B5EF4-FFF2-40B4-BE49-F238E27FC236}">
                <a16:creationId xmlns:a16="http://schemas.microsoft.com/office/drawing/2014/main" id="{90864D9E-0A0C-482E-86DE-9C4E729C3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B8FED5-51D5-E797-364B-A046950F9333}"/>
              </a:ext>
            </a:extLst>
          </p:cNvPr>
          <p:cNvSpPr>
            <a:spLocks noGrp="1"/>
          </p:cNvSpPr>
          <p:nvPr>
            <p:ph type="title"/>
          </p:nvPr>
        </p:nvSpPr>
        <p:spPr>
          <a:xfrm>
            <a:off x="847726" y="579694"/>
            <a:ext cx="3910046" cy="4120891"/>
          </a:xfrm>
        </p:spPr>
        <p:txBody>
          <a:bodyPr vert="horz" lIns="91440" tIns="45720" rIns="91440" bIns="45720" rtlCol="0" anchor="b">
            <a:normAutofit/>
          </a:bodyPr>
          <a:lstStyle/>
          <a:p>
            <a:pPr algn="ctr"/>
            <a:r>
              <a:rPr lang="en-US" sz="5200" dirty="0" err="1"/>
              <a:t>Corrolation</a:t>
            </a:r>
            <a:r>
              <a:rPr lang="en-US" sz="5200" dirty="0"/>
              <a:t> Matrix</a:t>
            </a:r>
            <a:br>
              <a:rPr lang="en-US" sz="5200" dirty="0"/>
            </a:br>
            <a:br>
              <a:rPr lang="en-US" sz="5200" dirty="0"/>
            </a:br>
            <a:r>
              <a:rPr lang="en-US" sz="2400" dirty="0"/>
              <a:t>No correlations above 0.75 found.</a:t>
            </a:r>
            <a:endParaRPr lang="en-US" sz="5200" dirty="0"/>
          </a:p>
        </p:txBody>
      </p:sp>
      <p:grpSp>
        <p:nvGrpSpPr>
          <p:cNvPr id="52" name="Group 39">
            <a:extLst>
              <a:ext uri="{FF2B5EF4-FFF2-40B4-BE49-F238E27FC236}">
                <a16:creationId xmlns:a16="http://schemas.microsoft.com/office/drawing/2014/main" id="{859EF20D-5821-4F54-BD14-AB7D16330F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41" name="Straight Connector 40">
              <a:extLst>
                <a:ext uri="{FF2B5EF4-FFF2-40B4-BE49-F238E27FC236}">
                  <a16:creationId xmlns:a16="http://schemas.microsoft.com/office/drawing/2014/main" id="{658C3964-BF34-4211-835A-24B827B779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81337"/>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C498194-83A5-4CCE-AA0B-12C3FE68EE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76734"/>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B125AC6-B711-4F7C-B0D2-8369A8D67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5171535"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543B8FC-DC9A-4AC0-BF25-85AF5B4944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8" name="Picture 7" descr="A picture containing text, screenshot, pattern, design&#10;&#10;Description automatically generated">
            <a:extLst>
              <a:ext uri="{FF2B5EF4-FFF2-40B4-BE49-F238E27FC236}">
                <a16:creationId xmlns:a16="http://schemas.microsoft.com/office/drawing/2014/main" id="{651BAE6E-BCF1-8988-76B0-1F3ED4BF08DA}"/>
              </a:ext>
            </a:extLst>
          </p:cNvPr>
          <p:cNvPicPr>
            <a:picLocks noChangeAspect="1"/>
          </p:cNvPicPr>
          <p:nvPr/>
        </p:nvPicPr>
        <p:blipFill>
          <a:blip r:embed="rId2"/>
          <a:stretch>
            <a:fillRect/>
          </a:stretch>
        </p:blipFill>
        <p:spPr>
          <a:xfrm>
            <a:off x="5252228" y="1714621"/>
            <a:ext cx="6166206" cy="4072857"/>
          </a:xfrm>
          <a:prstGeom prst="rect">
            <a:avLst/>
          </a:prstGeom>
        </p:spPr>
      </p:pic>
      <p:sp>
        <p:nvSpPr>
          <p:cNvPr id="4" name="Slide Number Placeholder 3">
            <a:extLst>
              <a:ext uri="{FF2B5EF4-FFF2-40B4-BE49-F238E27FC236}">
                <a16:creationId xmlns:a16="http://schemas.microsoft.com/office/drawing/2014/main" id="{3AF48F51-4D41-B9A8-C5E8-D921D413B1A5}"/>
              </a:ext>
            </a:extLst>
          </p:cNvPr>
          <p:cNvSpPr>
            <a:spLocks noGrp="1"/>
          </p:cNvSpPr>
          <p:nvPr>
            <p:ph type="sldNum" sz="quarter" idx="12"/>
          </p:nvPr>
        </p:nvSpPr>
        <p:spPr>
          <a:xfrm>
            <a:off x="11563467" y="3246434"/>
            <a:ext cx="628533" cy="365125"/>
          </a:xfrm>
        </p:spPr>
        <p:txBody>
          <a:bodyPr vert="horz" lIns="91440" tIns="45720" rIns="91440" bIns="45720" rtlCol="0" anchor="ctr">
            <a:normAutofit/>
          </a:bodyPr>
          <a:lstStyle/>
          <a:p>
            <a:pPr>
              <a:spcAft>
                <a:spcPts val="600"/>
              </a:spcAft>
            </a:pPr>
            <a:fld id="{273BAE12-D270-459D-897B-6833652BB167}" type="slidenum">
              <a:rPr lang="en-US" smtClean="0"/>
              <a:pPr>
                <a:spcAft>
                  <a:spcPts val="600"/>
                </a:spcAft>
              </a:pPr>
              <a:t>10</a:t>
            </a:fld>
            <a:endParaRPr lang="en-US"/>
          </a:p>
        </p:txBody>
      </p:sp>
    </p:spTree>
    <p:extLst>
      <p:ext uri="{BB962C8B-B14F-4D97-AF65-F5344CB8AC3E}">
        <p14:creationId xmlns:p14="http://schemas.microsoft.com/office/powerpoint/2010/main" val="3319825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B094A-4216-BB63-C3C5-6B96B14BB3DF}"/>
              </a:ext>
            </a:extLst>
          </p:cNvPr>
          <p:cNvSpPr>
            <a:spLocks noGrp="1"/>
          </p:cNvSpPr>
          <p:nvPr>
            <p:ph type="title"/>
          </p:nvPr>
        </p:nvSpPr>
        <p:spPr/>
        <p:txBody>
          <a:bodyPr>
            <a:normAutofit/>
          </a:bodyPr>
          <a:lstStyle/>
          <a:p>
            <a:r>
              <a:rPr lang="en-US" dirty="0"/>
              <a:t>ONE-HOT ENCODING</a:t>
            </a:r>
          </a:p>
        </p:txBody>
      </p:sp>
      <p:graphicFrame>
        <p:nvGraphicFramePr>
          <p:cNvPr id="7" name="Content Placeholder 2">
            <a:extLst>
              <a:ext uri="{FF2B5EF4-FFF2-40B4-BE49-F238E27FC236}">
                <a16:creationId xmlns:a16="http://schemas.microsoft.com/office/drawing/2014/main" id="{86E60DF7-69A7-6F82-0BAC-70C60D506614}"/>
              </a:ext>
            </a:extLst>
          </p:cNvPr>
          <p:cNvGraphicFramePr>
            <a:graphicFrameLocks noGrp="1"/>
          </p:cNvGraphicFramePr>
          <p:nvPr>
            <p:ph idx="1"/>
          </p:nvPr>
        </p:nvGraphicFramePr>
        <p:xfrm>
          <a:off x="838200" y="1862254"/>
          <a:ext cx="5257800" cy="4148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498F7F75-E989-00B3-4183-45F2794E578B}"/>
              </a:ext>
            </a:extLst>
          </p:cNvPr>
          <p:cNvSpPr>
            <a:spLocks noGrp="1"/>
          </p:cNvSpPr>
          <p:nvPr>
            <p:ph type="sldNum" sz="quarter" idx="12"/>
          </p:nvPr>
        </p:nvSpPr>
        <p:spPr/>
        <p:txBody>
          <a:bodyPr/>
          <a:lstStyle/>
          <a:p>
            <a:fld id="{273BAE12-D270-459D-897B-6833652BB167}" type="slidenum">
              <a:rPr lang="en-US" smtClean="0"/>
              <a:t>11</a:t>
            </a:fld>
            <a:endParaRPr lang="en-US"/>
          </a:p>
        </p:txBody>
      </p:sp>
      <p:sp>
        <p:nvSpPr>
          <p:cNvPr id="5" name="TextBox 4">
            <a:extLst>
              <a:ext uri="{FF2B5EF4-FFF2-40B4-BE49-F238E27FC236}">
                <a16:creationId xmlns:a16="http://schemas.microsoft.com/office/drawing/2014/main" id="{6DC19970-B886-0F3F-3204-8A2E6F3C73AA}"/>
              </a:ext>
            </a:extLst>
          </p:cNvPr>
          <p:cNvSpPr txBox="1"/>
          <p:nvPr/>
        </p:nvSpPr>
        <p:spPr>
          <a:xfrm>
            <a:off x="6096001" y="2440365"/>
            <a:ext cx="5345150" cy="2503249"/>
          </a:xfrm>
          <a:prstGeom prst="rect">
            <a:avLst/>
          </a:prstGeom>
          <a:noFill/>
        </p:spPr>
        <p:txBody>
          <a:bodyPr wrap="square" rtlCol="0">
            <a:spAutoFit/>
          </a:bodyPr>
          <a:lstStyle/>
          <a:p>
            <a:pPr marL="228600" indent="-228600">
              <a:lnSpc>
                <a:spcPct val="90000"/>
              </a:lnSpc>
              <a:spcBef>
                <a:spcPts val="1000"/>
              </a:spcBef>
              <a:buFont typeface="Arial" panose="020B0604020202020204" pitchFamily="34" charset="0"/>
              <a:buChar char="•"/>
            </a:pPr>
            <a:r>
              <a:rPr lang="en-US" sz="1000" dirty="0">
                <a:solidFill>
                  <a:schemeClr val="tx2">
                    <a:lumMod val="60000"/>
                    <a:lumOff val="40000"/>
                  </a:schemeClr>
                </a:solidFill>
              </a:rPr>
              <a:t>&gt; str(</a:t>
            </a:r>
            <a:r>
              <a:rPr lang="en-US" sz="1000" dirty="0" err="1">
                <a:solidFill>
                  <a:schemeClr val="tx2">
                    <a:lumMod val="60000"/>
                    <a:lumOff val="40000"/>
                  </a:schemeClr>
                </a:solidFill>
              </a:rPr>
              <a:t>df_encoded</a:t>
            </a:r>
            <a:r>
              <a:rPr lang="en-US" sz="1000" dirty="0">
                <a:solidFill>
                  <a:schemeClr val="tx2">
                    <a:lumMod val="60000"/>
                    <a:lumOff val="40000"/>
                  </a:schemeClr>
                </a:solidFill>
              </a:rPr>
              <a:t>)</a:t>
            </a:r>
          </a:p>
          <a:p>
            <a:pPr marL="228600" indent="-228600">
              <a:lnSpc>
                <a:spcPct val="90000"/>
              </a:lnSpc>
              <a:spcBef>
                <a:spcPts val="1000"/>
              </a:spcBef>
              <a:buFont typeface="Arial" panose="020B0604020202020204" pitchFamily="34" charset="0"/>
              <a:buChar char="•"/>
            </a:pPr>
            <a:r>
              <a:rPr lang="en-US" sz="1000" dirty="0">
                <a:solidFill>
                  <a:schemeClr val="tx2">
                    <a:lumMod val="60000"/>
                    <a:lumOff val="40000"/>
                  </a:schemeClr>
                </a:solidFill>
              </a:rPr>
              <a:t>'</a:t>
            </a:r>
            <a:r>
              <a:rPr lang="en-US" sz="1000" dirty="0" err="1">
                <a:solidFill>
                  <a:schemeClr val="tx2">
                    <a:lumMod val="60000"/>
                    <a:lumOff val="40000"/>
                  </a:schemeClr>
                </a:solidFill>
              </a:rPr>
              <a:t>data.frame</a:t>
            </a:r>
            <a:r>
              <a:rPr lang="en-US" sz="1000" dirty="0">
                <a:solidFill>
                  <a:schemeClr val="tx2">
                    <a:lumMod val="60000"/>
                    <a:lumOff val="40000"/>
                  </a:schemeClr>
                </a:solidFill>
              </a:rPr>
              <a:t>':	319795 obs. of  23 variables:</a:t>
            </a:r>
          </a:p>
          <a:p>
            <a:pPr marL="228600" indent="-228600">
              <a:lnSpc>
                <a:spcPct val="90000"/>
              </a:lnSpc>
              <a:spcBef>
                <a:spcPts val="1000"/>
              </a:spcBef>
              <a:buFont typeface="Arial" panose="020B0604020202020204" pitchFamily="34" charset="0"/>
              <a:buChar char="•"/>
            </a:pPr>
            <a:r>
              <a:rPr lang="en-US" sz="1000" dirty="0">
                <a:solidFill>
                  <a:schemeClr val="tx2">
                    <a:lumMod val="60000"/>
                    <a:lumOff val="40000"/>
                  </a:schemeClr>
                </a:solidFill>
              </a:rPr>
              <a:t>…..</a:t>
            </a:r>
          </a:p>
          <a:p>
            <a:pPr marL="228600" indent="-228600">
              <a:lnSpc>
                <a:spcPct val="90000"/>
              </a:lnSpc>
              <a:spcBef>
                <a:spcPts val="1000"/>
              </a:spcBef>
              <a:buFont typeface="Arial" panose="020B0604020202020204" pitchFamily="34" charset="0"/>
              <a:buChar char="•"/>
            </a:pPr>
            <a:r>
              <a:rPr lang="en-US" sz="1000" dirty="0">
                <a:solidFill>
                  <a:schemeClr val="tx2">
                    <a:lumMod val="60000"/>
                    <a:lumOff val="40000"/>
                  </a:schemeClr>
                </a:solidFill>
              </a:rPr>
              <a:t> $ $ </a:t>
            </a:r>
            <a:r>
              <a:rPr lang="en-US" sz="1000" dirty="0" err="1">
                <a:solidFill>
                  <a:schemeClr val="tx2">
                    <a:lumMod val="60000"/>
                    <a:lumOff val="40000"/>
                  </a:schemeClr>
                </a:solidFill>
              </a:rPr>
              <a:t>Race_factor</a:t>
            </a:r>
            <a:r>
              <a:rPr lang="en-US" sz="1000" dirty="0">
                <a:solidFill>
                  <a:schemeClr val="tx2">
                    <a:lumMod val="60000"/>
                    <a:lumOff val="40000"/>
                  </a:schemeClr>
                </a:solidFill>
              </a:rPr>
              <a:t>(</a:t>
            </a:r>
            <a:r>
              <a:rPr lang="en-US" sz="1000" dirty="0" err="1">
                <a:solidFill>
                  <a:schemeClr val="tx2">
                    <a:lumMod val="60000"/>
                    <a:lumOff val="40000"/>
                  </a:schemeClr>
                </a:solidFill>
              </a:rPr>
              <a:t>race_column</a:t>
            </a:r>
            <a:r>
              <a:rPr lang="en-US" sz="1000" dirty="0">
                <a:solidFill>
                  <a:schemeClr val="tx2">
                    <a:lumMod val="60000"/>
                    <a:lumOff val="40000"/>
                  </a:schemeClr>
                </a:solidFill>
              </a:rPr>
              <a:t>)American Indian/Alaskan Native: num  0 0 0 0 0 0 0 0 0 0 ...</a:t>
            </a:r>
          </a:p>
          <a:p>
            <a:pPr marL="228600" indent="-228600">
              <a:lnSpc>
                <a:spcPct val="90000"/>
              </a:lnSpc>
              <a:spcBef>
                <a:spcPts val="1000"/>
              </a:spcBef>
              <a:buFont typeface="Arial" panose="020B0604020202020204" pitchFamily="34" charset="0"/>
              <a:buChar char="•"/>
            </a:pPr>
            <a:r>
              <a:rPr lang="en-US" sz="1000" dirty="0">
                <a:solidFill>
                  <a:schemeClr val="tx2">
                    <a:lumMod val="60000"/>
                    <a:lumOff val="40000"/>
                  </a:schemeClr>
                </a:solidFill>
              </a:rPr>
              <a:t> $ </a:t>
            </a:r>
            <a:r>
              <a:rPr lang="en-US" sz="1000" dirty="0" err="1">
                <a:solidFill>
                  <a:schemeClr val="tx2">
                    <a:lumMod val="60000"/>
                    <a:lumOff val="40000"/>
                  </a:schemeClr>
                </a:solidFill>
              </a:rPr>
              <a:t>Race_factor</a:t>
            </a:r>
            <a:r>
              <a:rPr lang="en-US" sz="1000" dirty="0">
                <a:solidFill>
                  <a:schemeClr val="tx2">
                    <a:lumMod val="60000"/>
                    <a:lumOff val="40000"/>
                  </a:schemeClr>
                </a:solidFill>
              </a:rPr>
              <a:t>(</a:t>
            </a:r>
            <a:r>
              <a:rPr lang="en-US" sz="1000" dirty="0" err="1">
                <a:solidFill>
                  <a:schemeClr val="tx2">
                    <a:lumMod val="60000"/>
                    <a:lumOff val="40000"/>
                  </a:schemeClr>
                </a:solidFill>
              </a:rPr>
              <a:t>race_column</a:t>
            </a:r>
            <a:r>
              <a:rPr lang="en-US" sz="1000" dirty="0">
                <a:solidFill>
                  <a:schemeClr val="tx2">
                    <a:lumMod val="60000"/>
                    <a:lumOff val="40000"/>
                  </a:schemeClr>
                </a:solidFill>
              </a:rPr>
              <a:t>)Asian                         : num  0 0 0 0 0 0 0 0 0 0 ...</a:t>
            </a:r>
          </a:p>
          <a:p>
            <a:pPr marL="228600" indent="-228600">
              <a:lnSpc>
                <a:spcPct val="90000"/>
              </a:lnSpc>
              <a:spcBef>
                <a:spcPts val="1000"/>
              </a:spcBef>
              <a:buFont typeface="Arial" panose="020B0604020202020204" pitchFamily="34" charset="0"/>
              <a:buChar char="•"/>
            </a:pPr>
            <a:r>
              <a:rPr lang="en-US" sz="1000" dirty="0">
                <a:solidFill>
                  <a:schemeClr val="tx2">
                    <a:lumMod val="60000"/>
                    <a:lumOff val="40000"/>
                  </a:schemeClr>
                </a:solidFill>
              </a:rPr>
              <a:t> $ </a:t>
            </a:r>
            <a:r>
              <a:rPr lang="en-US" sz="1000" dirty="0" err="1">
                <a:solidFill>
                  <a:schemeClr val="tx2">
                    <a:lumMod val="60000"/>
                    <a:lumOff val="40000"/>
                  </a:schemeClr>
                </a:solidFill>
              </a:rPr>
              <a:t>Race_factor</a:t>
            </a:r>
            <a:r>
              <a:rPr lang="en-US" sz="1000" dirty="0">
                <a:solidFill>
                  <a:schemeClr val="tx2">
                    <a:lumMod val="60000"/>
                    <a:lumOff val="40000"/>
                  </a:schemeClr>
                </a:solidFill>
              </a:rPr>
              <a:t>(</a:t>
            </a:r>
            <a:r>
              <a:rPr lang="en-US" sz="1000" dirty="0" err="1">
                <a:solidFill>
                  <a:schemeClr val="tx2">
                    <a:lumMod val="60000"/>
                    <a:lumOff val="40000"/>
                  </a:schemeClr>
                </a:solidFill>
              </a:rPr>
              <a:t>race_column</a:t>
            </a:r>
            <a:r>
              <a:rPr lang="en-US" sz="1000" dirty="0">
                <a:solidFill>
                  <a:schemeClr val="tx2">
                    <a:lumMod val="60000"/>
                    <a:lumOff val="40000"/>
                  </a:schemeClr>
                </a:solidFill>
              </a:rPr>
              <a:t>)Black                         : num  0 0 0 0 0 1 0 0 0 0 ...</a:t>
            </a:r>
          </a:p>
          <a:p>
            <a:pPr marL="228600" indent="-228600">
              <a:lnSpc>
                <a:spcPct val="90000"/>
              </a:lnSpc>
              <a:spcBef>
                <a:spcPts val="1000"/>
              </a:spcBef>
              <a:buFont typeface="Arial" panose="020B0604020202020204" pitchFamily="34" charset="0"/>
              <a:buChar char="•"/>
            </a:pPr>
            <a:r>
              <a:rPr lang="en-US" sz="1000" dirty="0">
                <a:solidFill>
                  <a:schemeClr val="tx2">
                    <a:lumMod val="60000"/>
                    <a:lumOff val="40000"/>
                  </a:schemeClr>
                </a:solidFill>
              </a:rPr>
              <a:t> $ </a:t>
            </a:r>
            <a:r>
              <a:rPr lang="en-US" sz="1000" dirty="0" err="1">
                <a:solidFill>
                  <a:schemeClr val="tx2">
                    <a:lumMod val="60000"/>
                    <a:lumOff val="40000"/>
                  </a:schemeClr>
                </a:solidFill>
              </a:rPr>
              <a:t>Race_factor</a:t>
            </a:r>
            <a:r>
              <a:rPr lang="en-US" sz="1000" dirty="0">
                <a:solidFill>
                  <a:schemeClr val="tx2">
                    <a:lumMod val="60000"/>
                    <a:lumOff val="40000"/>
                  </a:schemeClr>
                </a:solidFill>
              </a:rPr>
              <a:t>(</a:t>
            </a:r>
            <a:r>
              <a:rPr lang="en-US" sz="1000" dirty="0" err="1">
                <a:solidFill>
                  <a:schemeClr val="tx2">
                    <a:lumMod val="60000"/>
                    <a:lumOff val="40000"/>
                  </a:schemeClr>
                </a:solidFill>
              </a:rPr>
              <a:t>race_column</a:t>
            </a:r>
            <a:r>
              <a:rPr lang="en-US" sz="1000" dirty="0">
                <a:solidFill>
                  <a:schemeClr val="tx2">
                    <a:lumMod val="60000"/>
                    <a:lumOff val="40000"/>
                  </a:schemeClr>
                </a:solidFill>
              </a:rPr>
              <a:t>)Hispanic                      : num  0 0 0 0 0 0 0 0 0 0 ...</a:t>
            </a:r>
          </a:p>
          <a:p>
            <a:pPr marL="228600" indent="-228600">
              <a:lnSpc>
                <a:spcPct val="90000"/>
              </a:lnSpc>
              <a:spcBef>
                <a:spcPts val="1000"/>
              </a:spcBef>
              <a:buFont typeface="Arial" panose="020B0604020202020204" pitchFamily="34" charset="0"/>
              <a:buChar char="•"/>
            </a:pPr>
            <a:r>
              <a:rPr lang="en-US" sz="1000" dirty="0">
                <a:solidFill>
                  <a:schemeClr val="tx2">
                    <a:lumMod val="60000"/>
                    <a:lumOff val="40000"/>
                  </a:schemeClr>
                </a:solidFill>
              </a:rPr>
              <a:t> $ </a:t>
            </a:r>
            <a:r>
              <a:rPr lang="en-US" sz="1000" dirty="0" err="1">
                <a:solidFill>
                  <a:schemeClr val="tx2">
                    <a:lumMod val="60000"/>
                    <a:lumOff val="40000"/>
                  </a:schemeClr>
                </a:solidFill>
              </a:rPr>
              <a:t>Race_factor</a:t>
            </a:r>
            <a:r>
              <a:rPr lang="en-US" sz="1000" dirty="0">
                <a:solidFill>
                  <a:schemeClr val="tx2">
                    <a:lumMod val="60000"/>
                    <a:lumOff val="40000"/>
                  </a:schemeClr>
                </a:solidFill>
              </a:rPr>
              <a:t>(</a:t>
            </a:r>
            <a:r>
              <a:rPr lang="en-US" sz="1000" dirty="0" err="1">
                <a:solidFill>
                  <a:schemeClr val="tx2">
                    <a:lumMod val="60000"/>
                    <a:lumOff val="40000"/>
                  </a:schemeClr>
                </a:solidFill>
              </a:rPr>
              <a:t>race_column</a:t>
            </a:r>
            <a:r>
              <a:rPr lang="en-US" sz="1000" dirty="0">
                <a:solidFill>
                  <a:schemeClr val="tx2">
                    <a:lumMod val="60000"/>
                    <a:lumOff val="40000"/>
                  </a:schemeClr>
                </a:solidFill>
              </a:rPr>
              <a:t>)Other                         : num  0 0 0 0 0 0 0 0 0 0 ...</a:t>
            </a:r>
          </a:p>
          <a:p>
            <a:pPr marL="228600" indent="-228600">
              <a:lnSpc>
                <a:spcPct val="90000"/>
              </a:lnSpc>
              <a:spcBef>
                <a:spcPts val="1000"/>
              </a:spcBef>
              <a:buFont typeface="Arial" panose="020B0604020202020204" pitchFamily="34" charset="0"/>
              <a:buChar char="•"/>
            </a:pPr>
            <a:r>
              <a:rPr lang="en-US" sz="1000" dirty="0">
                <a:solidFill>
                  <a:schemeClr val="tx2">
                    <a:lumMod val="60000"/>
                    <a:lumOff val="40000"/>
                  </a:schemeClr>
                </a:solidFill>
              </a:rPr>
              <a:t> $ </a:t>
            </a:r>
            <a:r>
              <a:rPr lang="en-US" sz="1000" dirty="0" err="1">
                <a:solidFill>
                  <a:schemeClr val="tx2">
                    <a:lumMod val="60000"/>
                    <a:lumOff val="40000"/>
                  </a:schemeClr>
                </a:solidFill>
              </a:rPr>
              <a:t>Race_factor</a:t>
            </a:r>
            <a:r>
              <a:rPr lang="en-US" sz="1000" dirty="0">
                <a:solidFill>
                  <a:schemeClr val="tx2">
                    <a:lumMod val="60000"/>
                    <a:lumOff val="40000"/>
                  </a:schemeClr>
                </a:solidFill>
              </a:rPr>
              <a:t>(</a:t>
            </a:r>
            <a:r>
              <a:rPr lang="en-US" sz="1000" dirty="0" err="1">
                <a:solidFill>
                  <a:schemeClr val="tx2">
                    <a:lumMod val="60000"/>
                    <a:lumOff val="40000"/>
                  </a:schemeClr>
                </a:solidFill>
              </a:rPr>
              <a:t>race_column</a:t>
            </a:r>
            <a:r>
              <a:rPr lang="en-US" sz="1000" dirty="0">
                <a:solidFill>
                  <a:schemeClr val="tx2">
                    <a:lumMod val="60000"/>
                    <a:lumOff val="40000"/>
                  </a:schemeClr>
                </a:solidFill>
              </a:rPr>
              <a:t>)White                         : num  1 1 1 1 1 0 1 1 1 1 ...</a:t>
            </a:r>
          </a:p>
        </p:txBody>
      </p:sp>
    </p:spTree>
    <p:extLst>
      <p:ext uri="{BB962C8B-B14F-4D97-AF65-F5344CB8AC3E}">
        <p14:creationId xmlns:p14="http://schemas.microsoft.com/office/powerpoint/2010/main" val="2800262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20DCC-6FF3-F666-796B-4744239B1583}"/>
              </a:ext>
            </a:extLst>
          </p:cNvPr>
          <p:cNvSpPr>
            <a:spLocks noGrp="1"/>
          </p:cNvSpPr>
          <p:nvPr>
            <p:ph type="title"/>
          </p:nvPr>
        </p:nvSpPr>
        <p:spPr/>
        <p:txBody>
          <a:bodyPr>
            <a:normAutofit/>
          </a:bodyPr>
          <a:lstStyle/>
          <a:p>
            <a:r>
              <a:rPr lang="en-US" dirty="0"/>
              <a:t>SCALING</a:t>
            </a:r>
          </a:p>
        </p:txBody>
      </p:sp>
      <p:graphicFrame>
        <p:nvGraphicFramePr>
          <p:cNvPr id="7" name="Content Placeholder 2">
            <a:extLst>
              <a:ext uri="{FF2B5EF4-FFF2-40B4-BE49-F238E27FC236}">
                <a16:creationId xmlns:a16="http://schemas.microsoft.com/office/drawing/2014/main" id="{1C6624D6-1F41-28EE-404F-1AED52E3B053}"/>
              </a:ext>
            </a:extLst>
          </p:cNvPr>
          <p:cNvGraphicFramePr>
            <a:graphicFrameLocks noGrp="1"/>
          </p:cNvGraphicFramePr>
          <p:nvPr>
            <p:ph idx="1"/>
          </p:nvPr>
        </p:nvGraphicFramePr>
        <p:xfrm>
          <a:off x="838201" y="2189408"/>
          <a:ext cx="5529146" cy="38217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A05E6C82-F3F1-AEC5-A172-C03EF9345579}"/>
              </a:ext>
            </a:extLst>
          </p:cNvPr>
          <p:cNvSpPr>
            <a:spLocks noGrp="1"/>
          </p:cNvSpPr>
          <p:nvPr>
            <p:ph type="sldNum" sz="quarter" idx="12"/>
          </p:nvPr>
        </p:nvSpPr>
        <p:spPr/>
        <p:txBody>
          <a:bodyPr/>
          <a:lstStyle/>
          <a:p>
            <a:fld id="{273BAE12-D270-459D-897B-6833652BB167}" type="slidenum">
              <a:rPr lang="en-US" smtClean="0"/>
              <a:t>12</a:t>
            </a:fld>
            <a:endParaRPr lang="en-US"/>
          </a:p>
        </p:txBody>
      </p:sp>
      <p:sp>
        <p:nvSpPr>
          <p:cNvPr id="5" name="TextBox 4">
            <a:extLst>
              <a:ext uri="{FF2B5EF4-FFF2-40B4-BE49-F238E27FC236}">
                <a16:creationId xmlns:a16="http://schemas.microsoft.com/office/drawing/2014/main" id="{1A5A25D9-B5CD-D44A-BE80-00BF0DE94447}"/>
              </a:ext>
            </a:extLst>
          </p:cNvPr>
          <p:cNvSpPr txBox="1"/>
          <p:nvPr/>
        </p:nvSpPr>
        <p:spPr>
          <a:xfrm>
            <a:off x="7312762" y="3329308"/>
            <a:ext cx="3914078" cy="1363450"/>
          </a:xfrm>
          <a:prstGeom prst="rect">
            <a:avLst/>
          </a:prstGeom>
          <a:noFill/>
        </p:spPr>
        <p:txBody>
          <a:bodyPr wrap="square" rtlCol="0">
            <a:spAutoFit/>
          </a:bodyPr>
          <a:lstStyle/>
          <a:p>
            <a:pPr marL="228600" indent="-228600">
              <a:lnSpc>
                <a:spcPct val="90000"/>
              </a:lnSpc>
              <a:spcBef>
                <a:spcPts val="1000"/>
              </a:spcBef>
              <a:buFont typeface="Arial" panose="020B0604020202020204" pitchFamily="34" charset="0"/>
              <a:buChar char="•"/>
            </a:pPr>
            <a:r>
              <a:rPr lang="en-US" sz="1100" dirty="0">
                <a:solidFill>
                  <a:schemeClr val="tx2">
                    <a:lumMod val="60000"/>
                    <a:lumOff val="40000"/>
                  </a:schemeClr>
                </a:solidFill>
              </a:rPr>
              <a:t>&gt; mean(</a:t>
            </a:r>
            <a:r>
              <a:rPr lang="en-US" sz="1100" dirty="0" err="1">
                <a:solidFill>
                  <a:schemeClr val="tx2">
                    <a:lumMod val="60000"/>
                    <a:lumOff val="40000"/>
                  </a:schemeClr>
                </a:solidFill>
              </a:rPr>
              <a:t>scaled_dataframe$BMI</a:t>
            </a:r>
            <a:r>
              <a:rPr lang="en-US" sz="1100" dirty="0">
                <a:solidFill>
                  <a:schemeClr val="tx2">
                    <a:lumMod val="60000"/>
                    <a:lumOff val="40000"/>
                  </a:schemeClr>
                </a:solidFill>
              </a:rPr>
              <a:t>)</a:t>
            </a:r>
          </a:p>
          <a:p>
            <a:pPr marL="228600" indent="-228600">
              <a:lnSpc>
                <a:spcPct val="90000"/>
              </a:lnSpc>
              <a:spcBef>
                <a:spcPts val="1000"/>
              </a:spcBef>
              <a:buFont typeface="Arial" panose="020B0604020202020204" pitchFamily="34" charset="0"/>
              <a:buChar char="•"/>
            </a:pPr>
            <a:r>
              <a:rPr lang="en-US" sz="1100" dirty="0">
                <a:solidFill>
                  <a:schemeClr val="tx2">
                    <a:lumMod val="60000"/>
                    <a:lumOff val="40000"/>
                  </a:schemeClr>
                </a:solidFill>
              </a:rPr>
              <a:t>[1] 0.1968538</a:t>
            </a:r>
          </a:p>
          <a:p>
            <a:pPr marL="228600" indent="-228600">
              <a:lnSpc>
                <a:spcPct val="90000"/>
              </a:lnSpc>
              <a:spcBef>
                <a:spcPts val="1000"/>
              </a:spcBef>
              <a:buFont typeface="Arial" panose="020B0604020202020204" pitchFamily="34" charset="0"/>
              <a:buChar char="•"/>
            </a:pPr>
            <a:r>
              <a:rPr lang="en-US" sz="1100" dirty="0">
                <a:solidFill>
                  <a:schemeClr val="tx2">
                    <a:lumMod val="60000"/>
                    <a:lumOff val="40000"/>
                  </a:schemeClr>
                </a:solidFill>
              </a:rPr>
              <a:t>&gt; </a:t>
            </a:r>
            <a:r>
              <a:rPr lang="en-US" sz="1100" dirty="0" err="1">
                <a:solidFill>
                  <a:schemeClr val="tx2">
                    <a:lumMod val="60000"/>
                    <a:lumOff val="40000"/>
                  </a:schemeClr>
                </a:solidFill>
              </a:rPr>
              <a:t>sd</a:t>
            </a:r>
            <a:r>
              <a:rPr lang="en-US" sz="1100" dirty="0">
                <a:solidFill>
                  <a:schemeClr val="tx2">
                    <a:lumMod val="60000"/>
                    <a:lumOff val="40000"/>
                  </a:schemeClr>
                </a:solidFill>
              </a:rPr>
              <a:t>(</a:t>
            </a:r>
            <a:r>
              <a:rPr lang="en-US" sz="1100" dirty="0" err="1">
                <a:solidFill>
                  <a:schemeClr val="tx2">
                    <a:lumMod val="60000"/>
                    <a:lumOff val="40000"/>
                  </a:schemeClr>
                </a:solidFill>
              </a:rPr>
              <a:t>scaled_dataframe$BMI</a:t>
            </a:r>
            <a:r>
              <a:rPr lang="en-US" sz="1100" dirty="0">
                <a:solidFill>
                  <a:schemeClr val="tx2">
                    <a:lumMod val="60000"/>
                    <a:lumOff val="40000"/>
                  </a:schemeClr>
                </a:solidFill>
              </a:rPr>
              <a:t>)</a:t>
            </a:r>
          </a:p>
          <a:p>
            <a:pPr marL="228600" indent="-228600">
              <a:lnSpc>
                <a:spcPct val="90000"/>
              </a:lnSpc>
              <a:spcBef>
                <a:spcPts val="1000"/>
              </a:spcBef>
              <a:buFont typeface="Arial" panose="020B0604020202020204" pitchFamily="34" charset="0"/>
              <a:buChar char="•"/>
            </a:pPr>
            <a:r>
              <a:rPr lang="en-US" sz="1100" dirty="0">
                <a:solidFill>
                  <a:schemeClr val="tx2">
                    <a:lumMod val="60000"/>
                    <a:lumOff val="40000"/>
                  </a:schemeClr>
                </a:solidFill>
              </a:rPr>
              <a:t>[1] 0.07673669</a:t>
            </a:r>
          </a:p>
          <a:p>
            <a:endParaRPr lang="en-US" dirty="0"/>
          </a:p>
        </p:txBody>
      </p:sp>
    </p:spTree>
    <p:extLst>
      <p:ext uri="{BB962C8B-B14F-4D97-AF65-F5344CB8AC3E}">
        <p14:creationId xmlns:p14="http://schemas.microsoft.com/office/powerpoint/2010/main" val="3348515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52515-07B1-10E2-0AF5-B06819D1D134}"/>
              </a:ext>
            </a:extLst>
          </p:cNvPr>
          <p:cNvSpPr>
            <a:spLocks noGrp="1"/>
          </p:cNvSpPr>
          <p:nvPr>
            <p:ph type="title"/>
          </p:nvPr>
        </p:nvSpPr>
        <p:spPr/>
        <p:txBody>
          <a:bodyPr/>
          <a:lstStyle/>
          <a:p>
            <a:r>
              <a:rPr lang="en-US" sz="4400" dirty="0" err="1">
                <a:solidFill>
                  <a:schemeClr val="tx2">
                    <a:lumMod val="60000"/>
                    <a:lumOff val="40000"/>
                  </a:schemeClr>
                </a:solidFill>
              </a:rPr>
              <a:t>scaled_dataframe</a:t>
            </a:r>
            <a:endParaRPr lang="en-US" dirty="0"/>
          </a:p>
        </p:txBody>
      </p:sp>
      <p:sp>
        <p:nvSpPr>
          <p:cNvPr id="4" name="Slide Number Placeholder 3">
            <a:extLst>
              <a:ext uri="{FF2B5EF4-FFF2-40B4-BE49-F238E27FC236}">
                <a16:creationId xmlns:a16="http://schemas.microsoft.com/office/drawing/2014/main" id="{D4000246-1384-8A6F-6B80-130831CB92D9}"/>
              </a:ext>
            </a:extLst>
          </p:cNvPr>
          <p:cNvSpPr>
            <a:spLocks noGrp="1"/>
          </p:cNvSpPr>
          <p:nvPr>
            <p:ph type="sldNum" sz="quarter" idx="12"/>
          </p:nvPr>
        </p:nvSpPr>
        <p:spPr/>
        <p:txBody>
          <a:bodyPr/>
          <a:lstStyle/>
          <a:p>
            <a:fld id="{273BAE12-D270-459D-897B-6833652BB167}" type="slidenum">
              <a:rPr lang="en-US" smtClean="0"/>
              <a:t>13</a:t>
            </a:fld>
            <a:endParaRPr lang="en-US"/>
          </a:p>
        </p:txBody>
      </p:sp>
      <p:sp>
        <p:nvSpPr>
          <p:cNvPr id="5" name="Content Placeholder 4">
            <a:extLst>
              <a:ext uri="{FF2B5EF4-FFF2-40B4-BE49-F238E27FC236}">
                <a16:creationId xmlns:a16="http://schemas.microsoft.com/office/drawing/2014/main" id="{4036611B-2145-B1BD-72A5-57B0DA343366}"/>
              </a:ext>
            </a:extLst>
          </p:cNvPr>
          <p:cNvSpPr txBox="1">
            <a:spLocks noGrp="1"/>
          </p:cNvSpPr>
          <p:nvPr>
            <p:ph idx="1"/>
          </p:nvPr>
        </p:nvSpPr>
        <p:spPr>
          <a:xfrm>
            <a:off x="559421" y="1765662"/>
            <a:ext cx="5536580" cy="4044697"/>
          </a:xfrm>
          <a:prstGeom prst="rect">
            <a:avLst/>
          </a:prstGeom>
          <a:noFill/>
        </p:spPr>
        <p:txBody>
          <a:bodyPr wrap="square" rtlCol="0">
            <a:spAutoFit/>
          </a:bodyPr>
          <a:lstStyle/>
          <a:p>
            <a:pPr marL="228600" indent="-228600">
              <a:lnSpc>
                <a:spcPct val="90000"/>
              </a:lnSpc>
              <a:spcBef>
                <a:spcPts val="1000"/>
              </a:spcBef>
              <a:buFont typeface="Arial" panose="020B0604020202020204" pitchFamily="34" charset="0"/>
              <a:buChar char="•"/>
            </a:pPr>
            <a:r>
              <a:rPr lang="en-US" sz="1100" dirty="0">
                <a:solidFill>
                  <a:schemeClr val="tx2">
                    <a:lumMod val="60000"/>
                    <a:lumOff val="40000"/>
                  </a:schemeClr>
                </a:solidFill>
              </a:rPr>
              <a:t>&gt; str(</a:t>
            </a:r>
            <a:r>
              <a:rPr lang="en-US" sz="1100" dirty="0" err="1">
                <a:solidFill>
                  <a:schemeClr val="tx2">
                    <a:lumMod val="60000"/>
                    <a:lumOff val="40000"/>
                  </a:schemeClr>
                </a:solidFill>
              </a:rPr>
              <a:t>scaled_dataframe</a:t>
            </a:r>
            <a:r>
              <a:rPr lang="en-US" sz="1100" dirty="0">
                <a:solidFill>
                  <a:schemeClr val="tx2">
                    <a:lumMod val="60000"/>
                    <a:lumOff val="40000"/>
                  </a:schemeClr>
                </a:solidFill>
              </a:rPr>
              <a:t>)</a:t>
            </a:r>
          </a:p>
          <a:p>
            <a:pPr marL="228600" indent="-228600">
              <a:lnSpc>
                <a:spcPct val="90000"/>
              </a:lnSpc>
              <a:spcBef>
                <a:spcPts val="1000"/>
              </a:spcBef>
              <a:buFont typeface="Arial" panose="020B0604020202020204" pitchFamily="34" charset="0"/>
              <a:buChar char="•"/>
            </a:pPr>
            <a:r>
              <a:rPr lang="en-US" sz="1100" dirty="0">
                <a:solidFill>
                  <a:schemeClr val="tx2">
                    <a:lumMod val="60000"/>
                    <a:lumOff val="40000"/>
                  </a:schemeClr>
                </a:solidFill>
              </a:rPr>
              <a:t>'</a:t>
            </a:r>
            <a:r>
              <a:rPr lang="en-US" sz="1100" dirty="0" err="1">
                <a:solidFill>
                  <a:schemeClr val="tx2">
                    <a:lumMod val="60000"/>
                    <a:lumOff val="40000"/>
                  </a:schemeClr>
                </a:solidFill>
              </a:rPr>
              <a:t>data.frame</a:t>
            </a:r>
            <a:r>
              <a:rPr lang="en-US" sz="1100" dirty="0">
                <a:solidFill>
                  <a:schemeClr val="tx2">
                    <a:lumMod val="60000"/>
                    <a:lumOff val="40000"/>
                  </a:schemeClr>
                </a:solidFill>
              </a:rPr>
              <a:t>':	319795 obs. of  23 variables:</a:t>
            </a:r>
          </a:p>
          <a:p>
            <a:pPr marL="228600" indent="-228600">
              <a:lnSpc>
                <a:spcPct val="90000"/>
              </a:lnSpc>
              <a:spcBef>
                <a:spcPts val="1000"/>
              </a:spcBef>
              <a:buFont typeface="Arial" panose="020B0604020202020204" pitchFamily="34" charset="0"/>
              <a:buChar char="•"/>
            </a:pPr>
            <a:r>
              <a:rPr lang="en-US" sz="1100" dirty="0">
                <a:solidFill>
                  <a:schemeClr val="tx2">
                    <a:lumMod val="60000"/>
                    <a:lumOff val="40000"/>
                  </a:schemeClr>
                </a:solidFill>
              </a:rPr>
              <a:t> $ BMI                                                  : num  0.0553 0.1004 0.1758 0.1472 0.1411 ...</a:t>
            </a:r>
          </a:p>
          <a:p>
            <a:pPr marL="228600" indent="-228600">
              <a:lnSpc>
                <a:spcPct val="90000"/>
              </a:lnSpc>
              <a:spcBef>
                <a:spcPts val="1000"/>
              </a:spcBef>
              <a:buFont typeface="Arial" panose="020B0604020202020204" pitchFamily="34" charset="0"/>
              <a:buChar char="•"/>
            </a:pPr>
            <a:r>
              <a:rPr lang="en-US" sz="1100" dirty="0">
                <a:solidFill>
                  <a:schemeClr val="tx2">
                    <a:lumMod val="60000"/>
                    <a:lumOff val="40000"/>
                  </a:schemeClr>
                </a:solidFill>
              </a:rPr>
              <a:t> $ Smoking                                         : num  1 0 1 0 0 1 0 1 0 0 ...</a:t>
            </a:r>
          </a:p>
          <a:p>
            <a:pPr marL="228600" indent="-228600">
              <a:lnSpc>
                <a:spcPct val="90000"/>
              </a:lnSpc>
              <a:spcBef>
                <a:spcPts val="1000"/>
              </a:spcBef>
              <a:buFont typeface="Arial" panose="020B0604020202020204" pitchFamily="34" charset="0"/>
              <a:buChar char="•"/>
            </a:pPr>
            <a:r>
              <a:rPr lang="en-US" sz="1100" dirty="0">
                <a:solidFill>
                  <a:schemeClr val="tx2">
                    <a:lumMod val="60000"/>
                    <a:lumOff val="40000"/>
                  </a:schemeClr>
                </a:solidFill>
              </a:rPr>
              <a:t> $ </a:t>
            </a:r>
            <a:r>
              <a:rPr lang="en-US" sz="1100" dirty="0" err="1">
                <a:solidFill>
                  <a:schemeClr val="tx2">
                    <a:lumMod val="60000"/>
                    <a:lumOff val="40000"/>
                  </a:schemeClr>
                </a:solidFill>
              </a:rPr>
              <a:t>AlcoholDrinking</a:t>
            </a:r>
            <a:r>
              <a:rPr lang="en-US" sz="1100" dirty="0">
                <a:solidFill>
                  <a:schemeClr val="tx2">
                    <a:lumMod val="60000"/>
                    <a:lumOff val="40000"/>
                  </a:schemeClr>
                </a:solidFill>
              </a:rPr>
              <a:t>                           : num  0 0 0 0 0 0 0 0 0 0 ...</a:t>
            </a:r>
          </a:p>
          <a:p>
            <a:pPr marL="228600" indent="-228600">
              <a:lnSpc>
                <a:spcPct val="90000"/>
              </a:lnSpc>
              <a:spcBef>
                <a:spcPts val="1000"/>
              </a:spcBef>
              <a:buFont typeface="Arial" panose="020B0604020202020204" pitchFamily="34" charset="0"/>
              <a:buChar char="•"/>
            </a:pPr>
            <a:r>
              <a:rPr lang="en-US" sz="1100" dirty="0">
                <a:solidFill>
                  <a:schemeClr val="tx2">
                    <a:lumMod val="60000"/>
                    <a:lumOff val="40000"/>
                  </a:schemeClr>
                </a:solidFill>
              </a:rPr>
              <a:t> $ Stroke                                             : num  0 1 0 0 0 0 0 0 0 0 ...</a:t>
            </a:r>
          </a:p>
          <a:p>
            <a:pPr marL="228600" indent="-228600">
              <a:lnSpc>
                <a:spcPct val="90000"/>
              </a:lnSpc>
              <a:spcBef>
                <a:spcPts val="1000"/>
              </a:spcBef>
              <a:buFont typeface="Arial" panose="020B0604020202020204" pitchFamily="34" charset="0"/>
              <a:buChar char="•"/>
            </a:pPr>
            <a:r>
              <a:rPr lang="en-US" sz="1100" dirty="0">
                <a:solidFill>
                  <a:schemeClr val="tx2">
                    <a:lumMod val="60000"/>
                    <a:lumOff val="40000"/>
                  </a:schemeClr>
                </a:solidFill>
              </a:rPr>
              <a:t> $ </a:t>
            </a:r>
            <a:r>
              <a:rPr lang="en-US" sz="1100" dirty="0" err="1">
                <a:solidFill>
                  <a:schemeClr val="tx2">
                    <a:lumMod val="60000"/>
                    <a:lumOff val="40000"/>
                  </a:schemeClr>
                </a:solidFill>
              </a:rPr>
              <a:t>PhysicalHealth</a:t>
            </a:r>
            <a:r>
              <a:rPr lang="en-US" sz="1100" dirty="0">
                <a:solidFill>
                  <a:schemeClr val="tx2">
                    <a:lumMod val="60000"/>
                    <a:lumOff val="40000"/>
                  </a:schemeClr>
                </a:solidFill>
              </a:rPr>
              <a:t>                               : num  0.1 0 0.667 0 0.933 ...</a:t>
            </a:r>
          </a:p>
          <a:p>
            <a:pPr marL="228600" indent="-228600">
              <a:lnSpc>
                <a:spcPct val="90000"/>
              </a:lnSpc>
              <a:spcBef>
                <a:spcPts val="1000"/>
              </a:spcBef>
              <a:buFont typeface="Arial" panose="020B0604020202020204" pitchFamily="34" charset="0"/>
              <a:buChar char="•"/>
            </a:pPr>
            <a:r>
              <a:rPr lang="en-US" sz="1100" dirty="0">
                <a:solidFill>
                  <a:schemeClr val="tx2">
                    <a:lumMod val="60000"/>
                    <a:lumOff val="40000"/>
                  </a:schemeClr>
                </a:solidFill>
              </a:rPr>
              <a:t> $ </a:t>
            </a:r>
            <a:r>
              <a:rPr lang="en-US" sz="1100" dirty="0" err="1">
                <a:solidFill>
                  <a:schemeClr val="tx2">
                    <a:lumMod val="60000"/>
                    <a:lumOff val="40000"/>
                  </a:schemeClr>
                </a:solidFill>
              </a:rPr>
              <a:t>MentalHealth</a:t>
            </a:r>
            <a:r>
              <a:rPr lang="en-US" sz="1100" dirty="0">
                <a:solidFill>
                  <a:schemeClr val="tx2">
                    <a:lumMod val="60000"/>
                    <a:lumOff val="40000"/>
                  </a:schemeClr>
                </a:solidFill>
              </a:rPr>
              <a:t>                                 : num  1 0 1 0 0 0 0 0 0 0 ...</a:t>
            </a:r>
          </a:p>
          <a:p>
            <a:pPr marL="228600" indent="-228600">
              <a:lnSpc>
                <a:spcPct val="90000"/>
              </a:lnSpc>
              <a:spcBef>
                <a:spcPts val="1000"/>
              </a:spcBef>
              <a:buFont typeface="Arial" panose="020B0604020202020204" pitchFamily="34" charset="0"/>
              <a:buChar char="•"/>
            </a:pPr>
            <a:r>
              <a:rPr lang="en-US" sz="1100" dirty="0">
                <a:solidFill>
                  <a:schemeClr val="tx2">
                    <a:lumMod val="60000"/>
                    <a:lumOff val="40000"/>
                  </a:schemeClr>
                </a:solidFill>
              </a:rPr>
              <a:t> $ </a:t>
            </a:r>
            <a:r>
              <a:rPr lang="en-US" sz="1100" dirty="0" err="1">
                <a:solidFill>
                  <a:schemeClr val="tx2">
                    <a:lumMod val="60000"/>
                    <a:lumOff val="40000"/>
                  </a:schemeClr>
                </a:solidFill>
              </a:rPr>
              <a:t>DiffWalking</a:t>
            </a:r>
            <a:r>
              <a:rPr lang="en-US" sz="1100" dirty="0">
                <a:solidFill>
                  <a:schemeClr val="tx2">
                    <a:lumMod val="60000"/>
                    <a:lumOff val="40000"/>
                  </a:schemeClr>
                </a:solidFill>
              </a:rPr>
              <a:t>                                    : num  0 0 0 0 1 1 0 1 0 1 ...</a:t>
            </a:r>
          </a:p>
          <a:p>
            <a:pPr marL="228600" indent="-228600">
              <a:lnSpc>
                <a:spcPct val="90000"/>
              </a:lnSpc>
              <a:spcBef>
                <a:spcPts val="1000"/>
              </a:spcBef>
              <a:buFont typeface="Arial" panose="020B0604020202020204" pitchFamily="34" charset="0"/>
              <a:buChar char="•"/>
            </a:pPr>
            <a:r>
              <a:rPr lang="en-US" sz="1100" dirty="0">
                <a:solidFill>
                  <a:schemeClr val="tx2">
                    <a:lumMod val="60000"/>
                    <a:lumOff val="40000"/>
                  </a:schemeClr>
                </a:solidFill>
              </a:rPr>
              <a:t> $ Sex                                                   : num  0 0 1 0 0 0 0 0 0 1 ...</a:t>
            </a:r>
          </a:p>
          <a:p>
            <a:pPr marL="228600" indent="-228600">
              <a:lnSpc>
                <a:spcPct val="90000"/>
              </a:lnSpc>
              <a:spcBef>
                <a:spcPts val="1000"/>
              </a:spcBef>
              <a:buFont typeface="Arial" panose="020B0604020202020204" pitchFamily="34" charset="0"/>
              <a:buChar char="•"/>
            </a:pPr>
            <a:r>
              <a:rPr lang="en-US" sz="1100" dirty="0">
                <a:solidFill>
                  <a:schemeClr val="tx2">
                    <a:lumMod val="60000"/>
                    <a:lumOff val="40000"/>
                  </a:schemeClr>
                </a:solidFill>
              </a:rPr>
              <a:t> $ </a:t>
            </a:r>
            <a:r>
              <a:rPr lang="en-US" sz="1100" dirty="0" err="1">
                <a:solidFill>
                  <a:schemeClr val="tx2">
                    <a:lumMod val="60000"/>
                    <a:lumOff val="40000"/>
                  </a:schemeClr>
                </a:solidFill>
              </a:rPr>
              <a:t>AgeCategor</a:t>
            </a:r>
            <a:r>
              <a:rPr lang="en-US" sz="1100" dirty="0">
                <a:solidFill>
                  <a:schemeClr val="tx2">
                    <a:lumMod val="60000"/>
                    <a:lumOff val="40000"/>
                  </a:schemeClr>
                </a:solidFill>
              </a:rPr>
              <a:t>                                   : num  0.597 1 0.758 0.919 0.355 ...</a:t>
            </a:r>
          </a:p>
          <a:p>
            <a:pPr marL="228600" indent="-228600">
              <a:lnSpc>
                <a:spcPct val="90000"/>
              </a:lnSpc>
              <a:spcBef>
                <a:spcPts val="1000"/>
              </a:spcBef>
              <a:buFont typeface="Arial" panose="020B0604020202020204" pitchFamily="34" charset="0"/>
              <a:buChar char="•"/>
            </a:pPr>
            <a:r>
              <a:rPr lang="en-US" sz="1100" dirty="0">
                <a:solidFill>
                  <a:schemeClr val="tx2">
                    <a:lumMod val="60000"/>
                    <a:lumOff val="40000"/>
                  </a:schemeClr>
                </a:solidFill>
              </a:rPr>
              <a:t> $ Diabetic                                           : num  1 0 1 0 0 0 0 1 0 0 ...</a:t>
            </a:r>
          </a:p>
          <a:p>
            <a:pPr marL="228600" indent="-228600">
              <a:lnSpc>
                <a:spcPct val="90000"/>
              </a:lnSpc>
              <a:spcBef>
                <a:spcPts val="1000"/>
              </a:spcBef>
              <a:buFont typeface="Arial" panose="020B0604020202020204" pitchFamily="34" charset="0"/>
              <a:buChar char="•"/>
            </a:pPr>
            <a:r>
              <a:rPr lang="en-US" sz="1100" dirty="0">
                <a:solidFill>
                  <a:schemeClr val="tx2">
                    <a:lumMod val="60000"/>
                    <a:lumOff val="40000"/>
                  </a:schemeClr>
                </a:solidFill>
              </a:rPr>
              <a:t> $ </a:t>
            </a:r>
            <a:r>
              <a:rPr lang="en-US" sz="1100" dirty="0" err="1">
                <a:solidFill>
                  <a:schemeClr val="tx2">
                    <a:lumMod val="60000"/>
                    <a:lumOff val="40000"/>
                  </a:schemeClr>
                </a:solidFill>
              </a:rPr>
              <a:t>PhysicalActivity</a:t>
            </a:r>
            <a:r>
              <a:rPr lang="en-US" sz="1100" dirty="0">
                <a:solidFill>
                  <a:schemeClr val="tx2">
                    <a:lumMod val="60000"/>
                    <a:lumOff val="40000"/>
                  </a:schemeClr>
                </a:solidFill>
              </a:rPr>
              <a:t>                               : num  1 1 1 0 1 0 1 0 0 1 ...</a:t>
            </a:r>
          </a:p>
          <a:p>
            <a:pPr marL="228600" indent="-228600">
              <a:lnSpc>
                <a:spcPct val="90000"/>
              </a:lnSpc>
              <a:spcBef>
                <a:spcPts val="1000"/>
              </a:spcBef>
              <a:buFont typeface="Arial" panose="020B0604020202020204" pitchFamily="34" charset="0"/>
              <a:buChar char="•"/>
            </a:pPr>
            <a:r>
              <a:rPr lang="en-US" sz="1100" dirty="0">
                <a:solidFill>
                  <a:schemeClr val="tx2">
                    <a:lumMod val="60000"/>
                    <a:lumOff val="40000"/>
                  </a:schemeClr>
                </a:solidFill>
              </a:rPr>
              <a:t> $ </a:t>
            </a:r>
            <a:r>
              <a:rPr lang="en-US" sz="1100" dirty="0" err="1">
                <a:solidFill>
                  <a:schemeClr val="tx2">
                    <a:lumMod val="60000"/>
                    <a:lumOff val="40000"/>
                  </a:schemeClr>
                </a:solidFill>
              </a:rPr>
              <a:t>GenHealth</a:t>
            </a:r>
            <a:r>
              <a:rPr lang="en-US" sz="1100" dirty="0">
                <a:solidFill>
                  <a:schemeClr val="tx2">
                    <a:lumMod val="60000"/>
                    <a:lumOff val="40000"/>
                  </a:schemeClr>
                </a:solidFill>
              </a:rPr>
              <a:t>                                      : num  0.75 0.75 0.25 0.5 0.75 0.25 0.25 0.5 0.25 0.5 ...</a:t>
            </a:r>
          </a:p>
        </p:txBody>
      </p:sp>
      <p:sp>
        <p:nvSpPr>
          <p:cNvPr id="6" name="Content Placeholder 4">
            <a:extLst>
              <a:ext uri="{FF2B5EF4-FFF2-40B4-BE49-F238E27FC236}">
                <a16:creationId xmlns:a16="http://schemas.microsoft.com/office/drawing/2014/main" id="{0299A6A2-941F-CC85-667C-01F185CD1542}"/>
              </a:ext>
            </a:extLst>
          </p:cNvPr>
          <p:cNvSpPr txBox="1">
            <a:spLocks/>
          </p:cNvSpPr>
          <p:nvPr/>
        </p:nvSpPr>
        <p:spPr>
          <a:xfrm>
            <a:off x="5956610" y="1899474"/>
            <a:ext cx="6097859" cy="3050579"/>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sz="1100" dirty="0"/>
              <a:t>$ </a:t>
            </a:r>
            <a:r>
              <a:rPr lang="en-US" sz="1100" dirty="0" err="1"/>
              <a:t>SleepTime</a:t>
            </a:r>
            <a:r>
              <a:rPr lang="en-US" sz="1100" dirty="0"/>
              <a:t>                                                             : num  0.174 0.261 0.304 0.217 0.304 ...</a:t>
            </a:r>
          </a:p>
          <a:p>
            <a:pPr>
              <a:lnSpc>
                <a:spcPct val="90000"/>
              </a:lnSpc>
            </a:pPr>
            <a:r>
              <a:rPr lang="en-US" sz="1100" dirty="0"/>
              <a:t> $ Asthma                                                                 : num  1 0 1 0 0 0 1 1 0 0 ...</a:t>
            </a:r>
          </a:p>
          <a:p>
            <a:pPr>
              <a:lnSpc>
                <a:spcPct val="90000"/>
              </a:lnSpc>
            </a:pPr>
            <a:r>
              <a:rPr lang="en-US" sz="1100" dirty="0"/>
              <a:t> $ </a:t>
            </a:r>
            <a:r>
              <a:rPr lang="en-US" sz="1100" dirty="0" err="1"/>
              <a:t>KidneyDisease</a:t>
            </a:r>
            <a:r>
              <a:rPr lang="en-US" sz="1100" dirty="0"/>
              <a:t>                                                    : num  0 0 0 0 0 0 0 0 1 0 ...</a:t>
            </a:r>
          </a:p>
          <a:p>
            <a:pPr>
              <a:lnSpc>
                <a:spcPct val="90000"/>
              </a:lnSpc>
            </a:pPr>
            <a:r>
              <a:rPr lang="en-US" sz="1100" dirty="0"/>
              <a:t> $ </a:t>
            </a:r>
            <a:r>
              <a:rPr lang="en-US" sz="1100" dirty="0" err="1"/>
              <a:t>SkinCancer</a:t>
            </a:r>
            <a:r>
              <a:rPr lang="en-US" sz="1100" dirty="0"/>
              <a:t>                                                           : num  1 0 0 1 0 0 1 0 0 0 ...</a:t>
            </a:r>
          </a:p>
          <a:p>
            <a:pPr>
              <a:lnSpc>
                <a:spcPct val="90000"/>
              </a:lnSpc>
            </a:pPr>
            <a:r>
              <a:rPr lang="en-US" sz="1100" dirty="0"/>
              <a:t> $ </a:t>
            </a:r>
            <a:r>
              <a:rPr lang="en-US" sz="1100" dirty="0" err="1"/>
              <a:t>Race_factor</a:t>
            </a:r>
            <a:r>
              <a:rPr lang="en-US" sz="1100" dirty="0"/>
              <a:t>(</a:t>
            </a:r>
            <a:r>
              <a:rPr lang="en-US" sz="1100" dirty="0" err="1"/>
              <a:t>race_column</a:t>
            </a:r>
            <a:r>
              <a:rPr lang="en-US" sz="1100" dirty="0"/>
              <a:t>)American Indian/Alaskan Native: num  0 0 0 0 0 0 0 0 0 0 ...</a:t>
            </a:r>
          </a:p>
          <a:p>
            <a:pPr>
              <a:lnSpc>
                <a:spcPct val="90000"/>
              </a:lnSpc>
            </a:pPr>
            <a:r>
              <a:rPr lang="en-US" sz="1100" dirty="0"/>
              <a:t> $ </a:t>
            </a:r>
            <a:r>
              <a:rPr lang="en-US" sz="1100" dirty="0" err="1"/>
              <a:t>Race_factor</a:t>
            </a:r>
            <a:r>
              <a:rPr lang="en-US" sz="1100" dirty="0"/>
              <a:t>(</a:t>
            </a:r>
            <a:r>
              <a:rPr lang="en-US" sz="1100" dirty="0" err="1"/>
              <a:t>race_column</a:t>
            </a:r>
            <a:r>
              <a:rPr lang="en-US" sz="1100" dirty="0"/>
              <a:t>)Asian                         : num  0 0 0 0 0 0 0 0 0 0 ...</a:t>
            </a:r>
          </a:p>
          <a:p>
            <a:pPr>
              <a:lnSpc>
                <a:spcPct val="90000"/>
              </a:lnSpc>
            </a:pPr>
            <a:r>
              <a:rPr lang="en-US" sz="1100" dirty="0"/>
              <a:t> $ </a:t>
            </a:r>
            <a:r>
              <a:rPr lang="en-US" sz="1100" dirty="0" err="1"/>
              <a:t>Race_factor</a:t>
            </a:r>
            <a:r>
              <a:rPr lang="en-US" sz="1100" dirty="0"/>
              <a:t>(</a:t>
            </a:r>
            <a:r>
              <a:rPr lang="en-US" sz="1100" dirty="0" err="1"/>
              <a:t>race_column</a:t>
            </a:r>
            <a:r>
              <a:rPr lang="en-US" sz="1100" dirty="0"/>
              <a:t>)Black                         : num  0 0 0 0 0 1 0 0 0 0 ...</a:t>
            </a:r>
          </a:p>
          <a:p>
            <a:pPr>
              <a:lnSpc>
                <a:spcPct val="90000"/>
              </a:lnSpc>
            </a:pPr>
            <a:r>
              <a:rPr lang="en-US" sz="1100" dirty="0"/>
              <a:t> $ </a:t>
            </a:r>
            <a:r>
              <a:rPr lang="en-US" sz="1100" dirty="0" err="1"/>
              <a:t>Race_factor</a:t>
            </a:r>
            <a:r>
              <a:rPr lang="en-US" sz="1100" dirty="0"/>
              <a:t>(</a:t>
            </a:r>
            <a:r>
              <a:rPr lang="en-US" sz="1100" dirty="0" err="1"/>
              <a:t>race_column</a:t>
            </a:r>
            <a:r>
              <a:rPr lang="en-US" sz="1100" dirty="0"/>
              <a:t>)Hispanic                      : num  0 0 0 0 0 0 0 0 0 0 ...</a:t>
            </a:r>
          </a:p>
          <a:p>
            <a:pPr>
              <a:lnSpc>
                <a:spcPct val="90000"/>
              </a:lnSpc>
            </a:pPr>
            <a:r>
              <a:rPr lang="en-US" sz="1100" dirty="0"/>
              <a:t> $ </a:t>
            </a:r>
            <a:r>
              <a:rPr lang="en-US" sz="1100" dirty="0" err="1"/>
              <a:t>Race_factor</a:t>
            </a:r>
            <a:r>
              <a:rPr lang="en-US" sz="1100" dirty="0"/>
              <a:t>(</a:t>
            </a:r>
            <a:r>
              <a:rPr lang="en-US" sz="1100" dirty="0" err="1"/>
              <a:t>race_column</a:t>
            </a:r>
            <a:r>
              <a:rPr lang="en-US" sz="1100" dirty="0"/>
              <a:t>)Other                         : num  0 0 0 0 0 0 0 0 0 0 ...</a:t>
            </a:r>
          </a:p>
          <a:p>
            <a:pPr>
              <a:lnSpc>
                <a:spcPct val="90000"/>
              </a:lnSpc>
            </a:pPr>
            <a:r>
              <a:rPr lang="en-US" sz="1100" dirty="0"/>
              <a:t> $ </a:t>
            </a:r>
            <a:r>
              <a:rPr lang="en-US" sz="1100" dirty="0" err="1"/>
              <a:t>Race_factor</a:t>
            </a:r>
            <a:r>
              <a:rPr lang="en-US" sz="1100" dirty="0"/>
              <a:t>(</a:t>
            </a:r>
            <a:r>
              <a:rPr lang="en-US" sz="1100" dirty="0" err="1"/>
              <a:t>race_column</a:t>
            </a:r>
            <a:r>
              <a:rPr lang="en-US" sz="1100" dirty="0"/>
              <a:t>)White                         : num  1 1 1 1 1 0 1 1 1 1 ...</a:t>
            </a:r>
          </a:p>
          <a:p>
            <a:pPr>
              <a:lnSpc>
                <a:spcPct val="90000"/>
              </a:lnSpc>
            </a:pPr>
            <a:r>
              <a:rPr lang="en-US" sz="1100" dirty="0"/>
              <a:t> $ </a:t>
            </a:r>
            <a:r>
              <a:rPr lang="en-US" sz="1100" dirty="0" err="1"/>
              <a:t>HeartDisease</a:t>
            </a:r>
            <a:r>
              <a:rPr lang="en-US" sz="1100" dirty="0"/>
              <a:t>                                                            : chr  "0" "0" "0" "0" ...</a:t>
            </a:r>
          </a:p>
        </p:txBody>
      </p:sp>
    </p:spTree>
    <p:extLst>
      <p:ext uri="{BB962C8B-B14F-4D97-AF65-F5344CB8AC3E}">
        <p14:creationId xmlns:p14="http://schemas.microsoft.com/office/powerpoint/2010/main" val="2653262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5DFB-824B-DFCA-67A2-17CDC26EEC05}"/>
              </a:ext>
            </a:extLst>
          </p:cNvPr>
          <p:cNvSpPr>
            <a:spLocks noGrp="1"/>
          </p:cNvSpPr>
          <p:nvPr>
            <p:ph type="title"/>
          </p:nvPr>
        </p:nvSpPr>
        <p:spPr/>
        <p:txBody>
          <a:bodyPr/>
          <a:lstStyle/>
          <a:p>
            <a:r>
              <a:rPr lang="en-US" dirty="0"/>
              <a:t>SPLITING TEST AND TRAIN DATA SET</a:t>
            </a:r>
          </a:p>
        </p:txBody>
      </p:sp>
      <p:sp>
        <p:nvSpPr>
          <p:cNvPr id="3" name="Content Placeholder 2">
            <a:extLst>
              <a:ext uri="{FF2B5EF4-FFF2-40B4-BE49-F238E27FC236}">
                <a16:creationId xmlns:a16="http://schemas.microsoft.com/office/drawing/2014/main" id="{26F48C9C-603D-FAFC-E77C-18E52EE1757C}"/>
              </a:ext>
            </a:extLst>
          </p:cNvPr>
          <p:cNvSpPr>
            <a:spLocks noGrp="1"/>
          </p:cNvSpPr>
          <p:nvPr>
            <p:ph idx="1"/>
          </p:nvPr>
        </p:nvSpPr>
        <p:spPr>
          <a:xfrm>
            <a:off x="838200" y="2189408"/>
            <a:ext cx="5257800" cy="3821778"/>
          </a:xfrm>
        </p:spPr>
        <p:txBody>
          <a:bodyPr>
            <a:normAutofit fontScale="55000" lnSpcReduction="20000"/>
          </a:bodyPr>
          <a:lstStyle/>
          <a:p>
            <a:endParaRPr lang="en-US" dirty="0"/>
          </a:p>
          <a:p>
            <a:r>
              <a:rPr lang="en-US" dirty="0"/>
              <a:t># Set the random seed for reproducibility</a:t>
            </a:r>
          </a:p>
          <a:p>
            <a:r>
              <a:rPr lang="en-US" dirty="0" err="1"/>
              <a:t>set.seed</a:t>
            </a:r>
            <a:r>
              <a:rPr lang="en-US" dirty="0"/>
              <a:t>(123)</a:t>
            </a:r>
          </a:p>
          <a:p>
            <a:r>
              <a:rPr lang="en-US" dirty="0"/>
              <a:t># Specify the proportion of data to be allocated for the test set</a:t>
            </a:r>
          </a:p>
          <a:p>
            <a:r>
              <a:rPr lang="en-US" dirty="0" err="1"/>
              <a:t>test_size</a:t>
            </a:r>
            <a:r>
              <a:rPr lang="en-US" dirty="0"/>
              <a:t> &lt;- 0.2</a:t>
            </a:r>
          </a:p>
          <a:p>
            <a:r>
              <a:rPr lang="en-US" dirty="0"/>
              <a:t># Create the train and test split</a:t>
            </a:r>
          </a:p>
          <a:p>
            <a:r>
              <a:rPr lang="en-US" dirty="0"/>
              <a:t>split &lt;- </a:t>
            </a:r>
            <a:r>
              <a:rPr lang="en-US" dirty="0" err="1"/>
              <a:t>createDataPartition</a:t>
            </a:r>
            <a:r>
              <a:rPr lang="en-US" dirty="0"/>
              <a:t>(</a:t>
            </a:r>
            <a:r>
              <a:rPr lang="en-US" dirty="0" err="1"/>
              <a:t>scaled_dataframe$HeartDisease</a:t>
            </a:r>
            <a:r>
              <a:rPr lang="en-US" dirty="0"/>
              <a:t>, p = </a:t>
            </a:r>
            <a:r>
              <a:rPr lang="en-US" dirty="0" err="1"/>
              <a:t>test_size</a:t>
            </a:r>
            <a:r>
              <a:rPr lang="en-US" dirty="0"/>
              <a:t>, list = FALSE)</a:t>
            </a:r>
          </a:p>
          <a:p>
            <a:r>
              <a:rPr lang="en-US" dirty="0"/>
              <a:t># Create the train set</a:t>
            </a:r>
          </a:p>
          <a:p>
            <a:r>
              <a:rPr lang="en-US" dirty="0"/>
              <a:t> </a:t>
            </a:r>
            <a:r>
              <a:rPr lang="en-US" dirty="0" err="1"/>
              <a:t>test_set</a:t>
            </a:r>
            <a:r>
              <a:rPr lang="en-US" dirty="0"/>
              <a:t>&lt;- </a:t>
            </a:r>
            <a:r>
              <a:rPr lang="en-US" dirty="0" err="1"/>
              <a:t>scaled_dataframe</a:t>
            </a:r>
            <a:r>
              <a:rPr lang="en-US" dirty="0"/>
              <a:t>[split, ]</a:t>
            </a:r>
          </a:p>
          <a:p>
            <a:r>
              <a:rPr lang="en-US" dirty="0"/>
              <a:t># Create the test set</a:t>
            </a:r>
          </a:p>
          <a:p>
            <a:r>
              <a:rPr lang="en-US" dirty="0"/>
              <a:t> </a:t>
            </a:r>
            <a:r>
              <a:rPr lang="en-US" dirty="0" err="1"/>
              <a:t>train_set</a:t>
            </a:r>
            <a:r>
              <a:rPr lang="en-US" dirty="0"/>
              <a:t> &lt;- </a:t>
            </a:r>
            <a:r>
              <a:rPr lang="en-US" dirty="0" err="1"/>
              <a:t>scaled_dataframe</a:t>
            </a:r>
            <a:r>
              <a:rPr lang="en-US" dirty="0"/>
              <a:t>[-split, ]</a:t>
            </a:r>
          </a:p>
          <a:p>
            <a:r>
              <a:rPr lang="en-US" dirty="0"/>
              <a:t>#dimension of test and train set</a:t>
            </a:r>
          </a:p>
          <a:p>
            <a:r>
              <a:rPr lang="en-US" dirty="0"/>
              <a:t>dim(</a:t>
            </a:r>
            <a:r>
              <a:rPr lang="en-US" dirty="0" err="1"/>
              <a:t>test_set</a:t>
            </a:r>
            <a:r>
              <a:rPr lang="en-US" dirty="0"/>
              <a:t>)</a:t>
            </a:r>
          </a:p>
          <a:p>
            <a:r>
              <a:rPr lang="en-US" dirty="0"/>
              <a:t>dim(</a:t>
            </a:r>
            <a:r>
              <a:rPr lang="en-US" dirty="0" err="1"/>
              <a:t>train_set</a:t>
            </a:r>
            <a:r>
              <a:rPr lang="en-US" dirty="0"/>
              <a:t>)</a:t>
            </a:r>
          </a:p>
          <a:p>
            <a:endParaRPr lang="en-US" dirty="0"/>
          </a:p>
        </p:txBody>
      </p:sp>
      <p:sp>
        <p:nvSpPr>
          <p:cNvPr id="4" name="Slide Number Placeholder 3">
            <a:extLst>
              <a:ext uri="{FF2B5EF4-FFF2-40B4-BE49-F238E27FC236}">
                <a16:creationId xmlns:a16="http://schemas.microsoft.com/office/drawing/2014/main" id="{8A329821-F195-12DF-2589-139B23C6F760}"/>
              </a:ext>
            </a:extLst>
          </p:cNvPr>
          <p:cNvSpPr>
            <a:spLocks noGrp="1"/>
          </p:cNvSpPr>
          <p:nvPr>
            <p:ph type="sldNum" sz="quarter" idx="12"/>
          </p:nvPr>
        </p:nvSpPr>
        <p:spPr/>
        <p:txBody>
          <a:bodyPr/>
          <a:lstStyle/>
          <a:p>
            <a:fld id="{273BAE12-D270-459D-897B-6833652BB167}" type="slidenum">
              <a:rPr lang="en-US" smtClean="0"/>
              <a:t>14</a:t>
            </a:fld>
            <a:endParaRPr lang="en-US"/>
          </a:p>
        </p:txBody>
      </p:sp>
      <p:sp>
        <p:nvSpPr>
          <p:cNvPr id="5" name="TextBox 4">
            <a:extLst>
              <a:ext uri="{FF2B5EF4-FFF2-40B4-BE49-F238E27FC236}">
                <a16:creationId xmlns:a16="http://schemas.microsoft.com/office/drawing/2014/main" id="{1DB6DEE2-1B00-4075-2EC1-D2B5A8EF1AA8}"/>
              </a:ext>
            </a:extLst>
          </p:cNvPr>
          <p:cNvSpPr txBox="1"/>
          <p:nvPr/>
        </p:nvSpPr>
        <p:spPr>
          <a:xfrm>
            <a:off x="7047570" y="2802506"/>
            <a:ext cx="2955074" cy="1297791"/>
          </a:xfrm>
          <a:prstGeom prst="rect">
            <a:avLst/>
          </a:prstGeom>
          <a:noFill/>
        </p:spPr>
        <p:txBody>
          <a:bodyPr wrap="square" rtlCol="0">
            <a:spAutoFit/>
          </a:bodyPr>
          <a:lstStyle/>
          <a:p>
            <a:pPr marL="228600" indent="-228600">
              <a:lnSpc>
                <a:spcPct val="90000"/>
              </a:lnSpc>
              <a:spcBef>
                <a:spcPts val="1000"/>
              </a:spcBef>
              <a:buFont typeface="Arial" panose="020B0604020202020204" pitchFamily="34" charset="0"/>
              <a:buChar char="•"/>
            </a:pPr>
            <a:r>
              <a:rPr lang="en-US" sz="1000" dirty="0">
                <a:solidFill>
                  <a:schemeClr val="tx2">
                    <a:lumMod val="60000"/>
                    <a:lumOff val="40000"/>
                  </a:schemeClr>
                </a:solidFill>
              </a:rPr>
              <a:t>&gt; #dimension of test and train set</a:t>
            </a:r>
          </a:p>
          <a:p>
            <a:pPr marL="228600" indent="-228600">
              <a:lnSpc>
                <a:spcPct val="90000"/>
              </a:lnSpc>
              <a:spcBef>
                <a:spcPts val="1000"/>
              </a:spcBef>
              <a:buFont typeface="Arial" panose="020B0604020202020204" pitchFamily="34" charset="0"/>
              <a:buChar char="•"/>
            </a:pPr>
            <a:r>
              <a:rPr lang="en-US" sz="1000" dirty="0">
                <a:solidFill>
                  <a:schemeClr val="tx2">
                    <a:lumMod val="60000"/>
                    <a:lumOff val="40000"/>
                  </a:schemeClr>
                </a:solidFill>
              </a:rPr>
              <a:t>&gt; dim(</a:t>
            </a:r>
            <a:r>
              <a:rPr lang="en-US" sz="1000" dirty="0" err="1">
                <a:solidFill>
                  <a:schemeClr val="tx2">
                    <a:lumMod val="60000"/>
                    <a:lumOff val="40000"/>
                  </a:schemeClr>
                </a:solidFill>
              </a:rPr>
              <a:t>test_set</a:t>
            </a:r>
            <a:r>
              <a:rPr lang="en-US" sz="1000" dirty="0">
                <a:solidFill>
                  <a:schemeClr val="tx2">
                    <a:lumMod val="60000"/>
                    <a:lumOff val="40000"/>
                  </a:schemeClr>
                </a:solidFill>
              </a:rPr>
              <a:t>)</a:t>
            </a:r>
          </a:p>
          <a:p>
            <a:pPr marL="228600" indent="-228600">
              <a:lnSpc>
                <a:spcPct val="90000"/>
              </a:lnSpc>
              <a:spcBef>
                <a:spcPts val="1000"/>
              </a:spcBef>
              <a:buFont typeface="Arial" panose="020B0604020202020204" pitchFamily="34" charset="0"/>
              <a:buChar char="•"/>
            </a:pPr>
            <a:r>
              <a:rPr lang="en-US" sz="1000" dirty="0">
                <a:solidFill>
                  <a:schemeClr val="tx2">
                    <a:lumMod val="60000"/>
                    <a:lumOff val="40000"/>
                  </a:schemeClr>
                </a:solidFill>
              </a:rPr>
              <a:t>[1] 63960    23</a:t>
            </a:r>
          </a:p>
          <a:p>
            <a:pPr marL="228600" indent="-228600">
              <a:lnSpc>
                <a:spcPct val="90000"/>
              </a:lnSpc>
              <a:spcBef>
                <a:spcPts val="1000"/>
              </a:spcBef>
              <a:buFont typeface="Arial" panose="020B0604020202020204" pitchFamily="34" charset="0"/>
              <a:buChar char="•"/>
            </a:pPr>
            <a:r>
              <a:rPr lang="en-US" sz="1000" dirty="0">
                <a:solidFill>
                  <a:schemeClr val="tx2">
                    <a:lumMod val="60000"/>
                    <a:lumOff val="40000"/>
                  </a:schemeClr>
                </a:solidFill>
              </a:rPr>
              <a:t>&gt; dim(</a:t>
            </a:r>
            <a:r>
              <a:rPr lang="en-US" sz="1000" dirty="0" err="1">
                <a:solidFill>
                  <a:schemeClr val="tx2">
                    <a:lumMod val="60000"/>
                    <a:lumOff val="40000"/>
                  </a:schemeClr>
                </a:solidFill>
              </a:rPr>
              <a:t>train_set</a:t>
            </a:r>
            <a:r>
              <a:rPr lang="en-US" sz="1000" dirty="0">
                <a:solidFill>
                  <a:schemeClr val="tx2">
                    <a:lumMod val="60000"/>
                    <a:lumOff val="40000"/>
                  </a:schemeClr>
                </a:solidFill>
              </a:rPr>
              <a:t>)</a:t>
            </a:r>
          </a:p>
          <a:p>
            <a:pPr marL="228600" indent="-228600">
              <a:lnSpc>
                <a:spcPct val="90000"/>
              </a:lnSpc>
              <a:spcBef>
                <a:spcPts val="1000"/>
              </a:spcBef>
              <a:buFont typeface="Arial" panose="020B0604020202020204" pitchFamily="34" charset="0"/>
              <a:buChar char="•"/>
            </a:pPr>
            <a:r>
              <a:rPr lang="en-US" sz="1000" dirty="0">
                <a:solidFill>
                  <a:schemeClr val="tx2">
                    <a:lumMod val="60000"/>
                    <a:lumOff val="40000"/>
                  </a:schemeClr>
                </a:solidFill>
              </a:rPr>
              <a:t>[1] 255835     23</a:t>
            </a:r>
          </a:p>
        </p:txBody>
      </p:sp>
    </p:spTree>
    <p:extLst>
      <p:ext uri="{BB962C8B-B14F-4D97-AF65-F5344CB8AC3E}">
        <p14:creationId xmlns:p14="http://schemas.microsoft.com/office/powerpoint/2010/main" val="2175965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2E0F97-3B68-4A9A-81FD-184E8051D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9C0995-256A-4F90-97D6-FB8958A5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500853-8935-A239-D02C-BE9FEEB28FB4}"/>
              </a:ext>
            </a:extLst>
          </p:cNvPr>
          <p:cNvSpPr>
            <a:spLocks noGrp="1"/>
          </p:cNvSpPr>
          <p:nvPr>
            <p:ph type="title"/>
          </p:nvPr>
        </p:nvSpPr>
        <p:spPr>
          <a:xfrm>
            <a:off x="838201" y="581336"/>
            <a:ext cx="4076910" cy="5695389"/>
          </a:xfrm>
        </p:spPr>
        <p:txBody>
          <a:bodyPr anchor="ctr">
            <a:normAutofit/>
          </a:bodyPr>
          <a:lstStyle/>
          <a:p>
            <a:r>
              <a:rPr lang="en-US" sz="5200"/>
              <a:t>MODELLING</a:t>
            </a:r>
          </a:p>
        </p:txBody>
      </p:sp>
      <p:grpSp>
        <p:nvGrpSpPr>
          <p:cNvPr id="14" name="Group 13">
            <a:extLst>
              <a:ext uri="{FF2B5EF4-FFF2-40B4-BE49-F238E27FC236}">
                <a16:creationId xmlns:a16="http://schemas.microsoft.com/office/drawing/2014/main" id="{2C500373-6BCD-49C7-86D2-7DC695C43C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15" name="Straight Connector 14">
              <a:extLst>
                <a:ext uri="{FF2B5EF4-FFF2-40B4-BE49-F238E27FC236}">
                  <a16:creationId xmlns:a16="http://schemas.microsoft.com/office/drawing/2014/main" id="{4C05CF5C-D74E-48AF-AAE5-61AEFB2C77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67246"/>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5A6A4E3-DB84-4A86-933F-10273F0AEE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62643"/>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3928F34-C1F4-426C-A393-E2052F48D4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990DE79-7D3C-40C4-926C-026AE2773C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a:extLst>
              <a:ext uri="{FF2B5EF4-FFF2-40B4-BE49-F238E27FC236}">
                <a16:creationId xmlns:a16="http://schemas.microsoft.com/office/drawing/2014/main" id="{54E10029-60A9-8D29-7302-A626E47DFE7F}"/>
              </a:ext>
            </a:extLst>
          </p:cNvPr>
          <p:cNvSpPr>
            <a:spLocks noGrp="1"/>
          </p:cNvSpPr>
          <p:nvPr>
            <p:ph type="sldNum" sz="quarter" idx="12"/>
          </p:nvPr>
        </p:nvSpPr>
        <p:spPr>
          <a:xfrm>
            <a:off x="11563467" y="3246434"/>
            <a:ext cx="628533" cy="365125"/>
          </a:xfrm>
        </p:spPr>
        <p:txBody>
          <a:bodyPr>
            <a:normAutofit/>
          </a:bodyPr>
          <a:lstStyle/>
          <a:p>
            <a:pPr>
              <a:spcAft>
                <a:spcPts val="600"/>
              </a:spcAft>
            </a:pPr>
            <a:fld id="{273BAE12-D270-459D-897B-6833652BB167}" type="slidenum">
              <a:rPr lang="en-US" smtClean="0"/>
              <a:pPr>
                <a:spcAft>
                  <a:spcPts val="600"/>
                </a:spcAft>
              </a:pPr>
              <a:t>15</a:t>
            </a:fld>
            <a:endParaRPr lang="en-US"/>
          </a:p>
        </p:txBody>
      </p:sp>
      <p:graphicFrame>
        <p:nvGraphicFramePr>
          <p:cNvPr id="6" name="Content Placeholder 2">
            <a:extLst>
              <a:ext uri="{FF2B5EF4-FFF2-40B4-BE49-F238E27FC236}">
                <a16:creationId xmlns:a16="http://schemas.microsoft.com/office/drawing/2014/main" id="{08505E06-0FCC-5F51-E4C6-DCCBAA707497}"/>
              </a:ext>
            </a:extLst>
          </p:cNvPr>
          <p:cNvGraphicFramePr>
            <a:graphicFrameLocks noGrp="1"/>
          </p:cNvGraphicFramePr>
          <p:nvPr>
            <p:ph idx="1"/>
            <p:extLst>
              <p:ext uri="{D42A27DB-BD31-4B8C-83A1-F6EECF244321}">
                <p14:modId xmlns:p14="http://schemas.microsoft.com/office/powerpoint/2010/main" val="649295518"/>
              </p:ext>
            </p:extLst>
          </p:nvPr>
        </p:nvGraphicFramePr>
        <p:xfrm>
          <a:off x="5461176" y="788282"/>
          <a:ext cx="5826934" cy="5297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9351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62E0F97-3B68-4A9A-81FD-184E8051D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A9C0995-256A-4F90-97D6-FB8958A5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8C4A48C-F8E4-40F0-B8C7-796C50B4C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123" y="2794702"/>
            <a:ext cx="10928970" cy="345118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93ECDB61-C78E-49AB-9D9C-862EAA5FFC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40" y="6472"/>
            <a:ext cx="12201012" cy="6866993"/>
            <a:chOff x="-8440" y="6472"/>
            <a:chExt cx="12201012" cy="6866993"/>
          </a:xfrm>
        </p:grpSpPr>
        <p:grpSp>
          <p:nvGrpSpPr>
            <p:cNvPr id="18" name="Group 17">
              <a:extLst>
                <a:ext uri="{FF2B5EF4-FFF2-40B4-BE49-F238E27FC236}">
                  <a16:creationId xmlns:a16="http://schemas.microsoft.com/office/drawing/2014/main" id="{8A84E4F0-03F3-4373-BC08-F3420C4DD37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440" y="6472"/>
              <a:ext cx="12201012" cy="6866993"/>
              <a:chOff x="-8440" y="6472"/>
              <a:chExt cx="12201012" cy="6866993"/>
            </a:xfrm>
          </p:grpSpPr>
          <p:grpSp>
            <p:nvGrpSpPr>
              <p:cNvPr id="20" name="Group 19">
                <a:extLst>
                  <a:ext uri="{FF2B5EF4-FFF2-40B4-BE49-F238E27FC236}">
                    <a16:creationId xmlns:a16="http://schemas.microsoft.com/office/drawing/2014/main" id="{7DF65987-4A36-4202-998C-5ADCB2FB947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557299" y="2794702"/>
                <a:ext cx="634699" cy="1268599"/>
                <a:chOff x="11597128" y="2762119"/>
                <a:chExt cx="594872" cy="1268599"/>
              </a:xfrm>
            </p:grpSpPr>
            <p:cxnSp>
              <p:nvCxnSpPr>
                <p:cNvPr id="29" name="Straight Connector 28">
                  <a:extLst>
                    <a:ext uri="{FF2B5EF4-FFF2-40B4-BE49-F238E27FC236}">
                      <a16:creationId xmlns:a16="http://schemas.microsoft.com/office/drawing/2014/main" id="{F4238A89-F61E-46B4-A16C-1B27EEE4BD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1597128" y="2762119"/>
                  <a:ext cx="59434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F870BE-1537-4939-A7CB-36BD77781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97653" y="4030718"/>
                  <a:ext cx="59434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92D909DC-9CB0-43B2-BFFB-48C8D4B1A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440" y="2794702"/>
                <a:ext cx="648551" cy="1268599"/>
                <a:chOff x="11597131" y="2762119"/>
                <a:chExt cx="594869" cy="1268599"/>
              </a:xfrm>
            </p:grpSpPr>
            <p:cxnSp>
              <p:nvCxnSpPr>
                <p:cNvPr id="27" name="Straight Connector 26">
                  <a:extLst>
                    <a:ext uri="{FF2B5EF4-FFF2-40B4-BE49-F238E27FC236}">
                      <a16:creationId xmlns:a16="http://schemas.microsoft.com/office/drawing/2014/main" id="{1EABC700-4E95-4450-BE4B-1149BC0126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1597131" y="2762119"/>
                  <a:ext cx="59434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35CD64B-F95D-4CF3-B317-37DAF82F2E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97653" y="4030718"/>
                  <a:ext cx="59434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E5E01DCE-5018-4BED-8C6B-73E056494C1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 y="6472"/>
                <a:ext cx="12192000" cy="6866993"/>
                <a:chOff x="572" y="6472"/>
                <a:chExt cx="12192000" cy="6866993"/>
              </a:xfrm>
            </p:grpSpPr>
            <p:cxnSp>
              <p:nvCxnSpPr>
                <p:cNvPr id="23" name="Straight Connector 22">
                  <a:extLst>
                    <a:ext uri="{FF2B5EF4-FFF2-40B4-BE49-F238E27FC236}">
                      <a16:creationId xmlns:a16="http://schemas.microsoft.com/office/drawing/2014/main" id="{25A04438-598C-4217-B5F5-3982C30626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45884"/>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4B43FA3-78DB-4F9F-B889-D8B65C922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96465"/>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69B4323-32F6-4DCF-94B4-36D8197761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44509"/>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4214668-F898-4859-87D6-23D6EF067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cxnSp>
          <p:nvCxnSpPr>
            <p:cNvPr id="19" name="Straight Connector 18">
              <a:extLst>
                <a:ext uri="{FF2B5EF4-FFF2-40B4-BE49-F238E27FC236}">
                  <a16:creationId xmlns:a16="http://schemas.microsoft.com/office/drawing/2014/main" id="{38F98E24-E208-40BF-B555-7B8DCEA31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34123" y="2794702"/>
              <a:ext cx="1092317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E9EECB1-507F-7FEA-FDF8-81F8AA2A6EB4}"/>
              </a:ext>
            </a:extLst>
          </p:cNvPr>
          <p:cNvSpPr>
            <a:spLocks noGrp="1"/>
          </p:cNvSpPr>
          <p:nvPr>
            <p:ph type="title"/>
          </p:nvPr>
        </p:nvSpPr>
        <p:spPr>
          <a:xfrm>
            <a:off x="838200" y="706522"/>
            <a:ext cx="10515588" cy="1984671"/>
          </a:xfrm>
        </p:spPr>
        <p:txBody>
          <a:bodyPr anchor="ctr">
            <a:normAutofit/>
          </a:bodyPr>
          <a:lstStyle/>
          <a:p>
            <a:r>
              <a:rPr lang="en-US" sz="5200"/>
              <a:t>Logistic Regression</a:t>
            </a:r>
          </a:p>
        </p:txBody>
      </p:sp>
      <p:sp>
        <p:nvSpPr>
          <p:cNvPr id="12" name="Content Placeholder 2">
            <a:extLst>
              <a:ext uri="{FF2B5EF4-FFF2-40B4-BE49-F238E27FC236}">
                <a16:creationId xmlns:a16="http://schemas.microsoft.com/office/drawing/2014/main" id="{3410F66E-6392-3A96-269F-8DD1E170877F}"/>
              </a:ext>
            </a:extLst>
          </p:cNvPr>
          <p:cNvSpPr>
            <a:spLocks noGrp="1"/>
          </p:cNvSpPr>
          <p:nvPr>
            <p:ph idx="1"/>
          </p:nvPr>
        </p:nvSpPr>
        <p:spPr>
          <a:xfrm>
            <a:off x="1182032" y="3206992"/>
            <a:ext cx="4772719" cy="2944482"/>
          </a:xfrm>
        </p:spPr>
        <p:txBody>
          <a:bodyPr>
            <a:noAutofit/>
          </a:bodyPr>
          <a:lstStyle/>
          <a:p>
            <a:pPr marL="141732" indent="-141732" defTabSz="566928">
              <a:spcBef>
                <a:spcPts val="620"/>
              </a:spcBef>
            </a:pPr>
            <a:r>
              <a:rPr lang="en-US" sz="1200" kern="1200" dirty="0">
                <a:solidFill>
                  <a:schemeClr val="tx2">
                    <a:lumMod val="60000"/>
                    <a:lumOff val="40000"/>
                  </a:schemeClr>
                </a:solidFill>
                <a:latin typeface="+mn-lt"/>
                <a:ea typeface="+mn-ea"/>
                <a:cs typeface="+mn-cs"/>
              </a:rPr>
              <a:t># Create the formula for logistic regression</a:t>
            </a:r>
          </a:p>
          <a:p>
            <a:pPr marL="141732" indent="-141732" defTabSz="566928">
              <a:spcBef>
                <a:spcPts val="620"/>
              </a:spcBef>
            </a:pPr>
            <a:r>
              <a:rPr lang="en-US" sz="1200" kern="1200" dirty="0">
                <a:solidFill>
                  <a:schemeClr val="tx2">
                    <a:lumMod val="60000"/>
                    <a:lumOff val="40000"/>
                  </a:schemeClr>
                </a:solidFill>
                <a:latin typeface="+mn-lt"/>
                <a:ea typeface="+mn-ea"/>
                <a:cs typeface="+mn-cs"/>
              </a:rPr>
              <a:t>formula &lt;- </a:t>
            </a:r>
            <a:r>
              <a:rPr lang="en-US" sz="1200" kern="1200" dirty="0" err="1">
                <a:solidFill>
                  <a:schemeClr val="tx2">
                    <a:lumMod val="60000"/>
                    <a:lumOff val="40000"/>
                  </a:schemeClr>
                </a:solidFill>
                <a:latin typeface="+mn-lt"/>
                <a:ea typeface="+mn-ea"/>
                <a:cs typeface="+mn-cs"/>
              </a:rPr>
              <a:t>as.formula</a:t>
            </a:r>
            <a:r>
              <a:rPr lang="en-US" sz="1200" kern="1200" dirty="0">
                <a:solidFill>
                  <a:schemeClr val="tx2">
                    <a:lumMod val="60000"/>
                    <a:lumOff val="40000"/>
                  </a:schemeClr>
                </a:solidFill>
                <a:latin typeface="+mn-lt"/>
                <a:ea typeface="+mn-ea"/>
                <a:cs typeface="+mn-cs"/>
              </a:rPr>
              <a:t>( </a:t>
            </a:r>
            <a:r>
              <a:rPr lang="en-US" sz="1200" kern="1200" dirty="0" err="1">
                <a:solidFill>
                  <a:schemeClr val="tx2">
                    <a:lumMod val="60000"/>
                    <a:lumOff val="40000"/>
                  </a:schemeClr>
                </a:solidFill>
                <a:latin typeface="+mn-lt"/>
                <a:ea typeface="+mn-ea"/>
                <a:cs typeface="+mn-cs"/>
              </a:rPr>
              <a:t>HeartDisease</a:t>
            </a:r>
            <a:r>
              <a:rPr lang="en-US" sz="1200" kern="1200" dirty="0">
                <a:solidFill>
                  <a:schemeClr val="tx2">
                    <a:lumMod val="60000"/>
                    <a:lumOff val="40000"/>
                  </a:schemeClr>
                </a:solidFill>
                <a:latin typeface="+mn-lt"/>
                <a:ea typeface="+mn-ea"/>
                <a:cs typeface="+mn-cs"/>
              </a:rPr>
              <a:t> ~ .)</a:t>
            </a:r>
          </a:p>
          <a:p>
            <a:pPr marL="141732" indent="-141732" defTabSz="566928">
              <a:spcBef>
                <a:spcPts val="620"/>
              </a:spcBef>
            </a:pPr>
            <a:r>
              <a:rPr lang="en-US" sz="1200" kern="1200" dirty="0">
                <a:solidFill>
                  <a:schemeClr val="tx2">
                    <a:lumMod val="60000"/>
                    <a:lumOff val="40000"/>
                  </a:schemeClr>
                </a:solidFill>
                <a:latin typeface="+mn-lt"/>
                <a:ea typeface="+mn-ea"/>
                <a:cs typeface="+mn-cs"/>
              </a:rPr>
              <a:t># Convert the "</a:t>
            </a:r>
            <a:r>
              <a:rPr lang="en-US" sz="1200" kern="1200" dirty="0" err="1">
                <a:solidFill>
                  <a:schemeClr val="tx2">
                    <a:lumMod val="60000"/>
                    <a:lumOff val="40000"/>
                  </a:schemeClr>
                </a:solidFill>
                <a:latin typeface="+mn-lt"/>
                <a:ea typeface="+mn-ea"/>
                <a:cs typeface="+mn-cs"/>
              </a:rPr>
              <a:t>HeartDisease</a:t>
            </a:r>
            <a:r>
              <a:rPr lang="en-US" sz="1200" kern="1200" dirty="0">
                <a:solidFill>
                  <a:schemeClr val="tx2">
                    <a:lumMod val="60000"/>
                    <a:lumOff val="40000"/>
                  </a:schemeClr>
                </a:solidFill>
                <a:latin typeface="+mn-lt"/>
                <a:ea typeface="+mn-ea"/>
                <a:cs typeface="+mn-cs"/>
              </a:rPr>
              <a:t>" column to factor in both </a:t>
            </a:r>
            <a:r>
              <a:rPr lang="en-US" sz="1200" kern="1200" dirty="0" err="1">
                <a:solidFill>
                  <a:schemeClr val="tx2">
                    <a:lumMod val="60000"/>
                    <a:lumOff val="40000"/>
                  </a:schemeClr>
                </a:solidFill>
                <a:latin typeface="+mn-lt"/>
                <a:ea typeface="+mn-ea"/>
                <a:cs typeface="+mn-cs"/>
              </a:rPr>
              <a:t>train_set</a:t>
            </a:r>
            <a:r>
              <a:rPr lang="en-US" sz="1200" kern="1200" dirty="0">
                <a:solidFill>
                  <a:schemeClr val="tx2">
                    <a:lumMod val="60000"/>
                    <a:lumOff val="40000"/>
                  </a:schemeClr>
                </a:solidFill>
                <a:latin typeface="+mn-lt"/>
                <a:ea typeface="+mn-ea"/>
                <a:cs typeface="+mn-cs"/>
              </a:rPr>
              <a:t> and </a:t>
            </a:r>
            <a:r>
              <a:rPr lang="en-US" sz="1200" kern="1200" dirty="0" err="1">
                <a:solidFill>
                  <a:schemeClr val="tx2">
                    <a:lumMod val="60000"/>
                    <a:lumOff val="40000"/>
                  </a:schemeClr>
                </a:solidFill>
                <a:latin typeface="+mn-lt"/>
                <a:ea typeface="+mn-ea"/>
                <a:cs typeface="+mn-cs"/>
              </a:rPr>
              <a:t>test_set</a:t>
            </a:r>
            <a:endParaRPr lang="en-US" sz="1200" kern="1200" dirty="0">
              <a:solidFill>
                <a:schemeClr val="tx2">
                  <a:lumMod val="60000"/>
                  <a:lumOff val="40000"/>
                </a:schemeClr>
              </a:solidFill>
              <a:latin typeface="+mn-lt"/>
              <a:ea typeface="+mn-ea"/>
              <a:cs typeface="+mn-cs"/>
            </a:endParaRPr>
          </a:p>
          <a:p>
            <a:pPr marL="141732" indent="-141732" defTabSz="566928">
              <a:spcBef>
                <a:spcPts val="620"/>
              </a:spcBef>
            </a:pPr>
            <a:r>
              <a:rPr lang="en-US" sz="1200" kern="1200" dirty="0" err="1">
                <a:solidFill>
                  <a:schemeClr val="tx2">
                    <a:lumMod val="60000"/>
                    <a:lumOff val="40000"/>
                  </a:schemeClr>
                </a:solidFill>
                <a:latin typeface="+mn-lt"/>
                <a:ea typeface="+mn-ea"/>
                <a:cs typeface="+mn-cs"/>
              </a:rPr>
              <a:t>train_set$HeartDisease</a:t>
            </a:r>
            <a:r>
              <a:rPr lang="en-US" sz="1200" kern="1200" dirty="0">
                <a:solidFill>
                  <a:schemeClr val="tx2">
                    <a:lumMod val="60000"/>
                    <a:lumOff val="40000"/>
                  </a:schemeClr>
                </a:solidFill>
                <a:latin typeface="+mn-lt"/>
                <a:ea typeface="+mn-ea"/>
                <a:cs typeface="+mn-cs"/>
              </a:rPr>
              <a:t> &lt;- factor(</a:t>
            </a:r>
            <a:r>
              <a:rPr lang="en-US" sz="1200" kern="1200" dirty="0" err="1">
                <a:solidFill>
                  <a:schemeClr val="tx2">
                    <a:lumMod val="60000"/>
                    <a:lumOff val="40000"/>
                  </a:schemeClr>
                </a:solidFill>
                <a:latin typeface="+mn-lt"/>
                <a:ea typeface="+mn-ea"/>
                <a:cs typeface="+mn-cs"/>
              </a:rPr>
              <a:t>train_set$HeartDisease</a:t>
            </a:r>
            <a:r>
              <a:rPr lang="en-US" sz="1200" kern="1200" dirty="0">
                <a:solidFill>
                  <a:schemeClr val="tx2">
                    <a:lumMod val="60000"/>
                    <a:lumOff val="40000"/>
                  </a:schemeClr>
                </a:solidFill>
                <a:latin typeface="+mn-lt"/>
                <a:ea typeface="+mn-ea"/>
                <a:cs typeface="+mn-cs"/>
              </a:rPr>
              <a:t>)</a:t>
            </a:r>
          </a:p>
          <a:p>
            <a:pPr marL="141732" indent="-141732" defTabSz="566928">
              <a:spcBef>
                <a:spcPts val="620"/>
              </a:spcBef>
            </a:pPr>
            <a:r>
              <a:rPr lang="en-US" sz="1200" kern="1200" dirty="0" err="1">
                <a:solidFill>
                  <a:schemeClr val="tx2">
                    <a:lumMod val="60000"/>
                    <a:lumOff val="40000"/>
                  </a:schemeClr>
                </a:solidFill>
                <a:latin typeface="+mn-lt"/>
                <a:ea typeface="+mn-ea"/>
                <a:cs typeface="+mn-cs"/>
              </a:rPr>
              <a:t>test_set$HeartDisease</a:t>
            </a:r>
            <a:r>
              <a:rPr lang="en-US" sz="1200" kern="1200" dirty="0">
                <a:solidFill>
                  <a:schemeClr val="tx2">
                    <a:lumMod val="60000"/>
                    <a:lumOff val="40000"/>
                  </a:schemeClr>
                </a:solidFill>
                <a:latin typeface="+mn-lt"/>
                <a:ea typeface="+mn-ea"/>
                <a:cs typeface="+mn-cs"/>
              </a:rPr>
              <a:t> &lt;- factor(</a:t>
            </a:r>
            <a:r>
              <a:rPr lang="en-US" sz="1200" kern="1200" dirty="0" err="1">
                <a:solidFill>
                  <a:schemeClr val="tx2">
                    <a:lumMod val="60000"/>
                    <a:lumOff val="40000"/>
                  </a:schemeClr>
                </a:solidFill>
                <a:latin typeface="+mn-lt"/>
                <a:ea typeface="+mn-ea"/>
                <a:cs typeface="+mn-cs"/>
              </a:rPr>
              <a:t>test_set$HeartDisease</a:t>
            </a:r>
            <a:r>
              <a:rPr lang="en-US" sz="1200" kern="1200" dirty="0">
                <a:solidFill>
                  <a:schemeClr val="tx2">
                    <a:lumMod val="60000"/>
                    <a:lumOff val="40000"/>
                  </a:schemeClr>
                </a:solidFill>
                <a:latin typeface="+mn-lt"/>
                <a:ea typeface="+mn-ea"/>
                <a:cs typeface="+mn-cs"/>
              </a:rPr>
              <a:t>)</a:t>
            </a:r>
          </a:p>
          <a:p>
            <a:pPr marL="141732" indent="-141732" defTabSz="566928">
              <a:spcBef>
                <a:spcPts val="620"/>
              </a:spcBef>
            </a:pPr>
            <a:r>
              <a:rPr lang="en-US" sz="1200" kern="1200" dirty="0">
                <a:solidFill>
                  <a:schemeClr val="tx2">
                    <a:lumMod val="60000"/>
                    <a:lumOff val="40000"/>
                  </a:schemeClr>
                </a:solidFill>
                <a:latin typeface="+mn-lt"/>
                <a:ea typeface="+mn-ea"/>
                <a:cs typeface="+mn-cs"/>
              </a:rPr>
              <a:t># Train the logistic regression model</a:t>
            </a:r>
          </a:p>
          <a:p>
            <a:pPr marL="141732" indent="-141732" defTabSz="566928">
              <a:spcBef>
                <a:spcPts val="620"/>
              </a:spcBef>
            </a:pPr>
            <a:r>
              <a:rPr lang="en-US" sz="1200" kern="1200" dirty="0">
                <a:solidFill>
                  <a:schemeClr val="tx2">
                    <a:lumMod val="60000"/>
                    <a:lumOff val="40000"/>
                  </a:schemeClr>
                </a:solidFill>
                <a:latin typeface="+mn-lt"/>
                <a:ea typeface="+mn-ea"/>
                <a:cs typeface="+mn-cs"/>
              </a:rPr>
              <a:t>weight = 0.8</a:t>
            </a:r>
            <a:endParaRPr lang="en-US" sz="1200" dirty="0"/>
          </a:p>
        </p:txBody>
      </p:sp>
      <p:sp>
        <p:nvSpPr>
          <p:cNvPr id="4" name="Slide Number Placeholder 3">
            <a:extLst>
              <a:ext uri="{FF2B5EF4-FFF2-40B4-BE49-F238E27FC236}">
                <a16:creationId xmlns:a16="http://schemas.microsoft.com/office/drawing/2014/main" id="{5642A3CF-EB65-4EF3-7EB4-1F0DAE1D6A08}"/>
              </a:ext>
            </a:extLst>
          </p:cNvPr>
          <p:cNvSpPr>
            <a:spLocks noGrp="1"/>
          </p:cNvSpPr>
          <p:nvPr>
            <p:ph type="sldNum" sz="quarter" idx="12"/>
          </p:nvPr>
        </p:nvSpPr>
        <p:spPr>
          <a:xfrm>
            <a:off x="11667667" y="3315503"/>
            <a:ext cx="390758" cy="226998"/>
          </a:xfrm>
        </p:spPr>
        <p:txBody>
          <a:bodyPr/>
          <a:lstStyle/>
          <a:p>
            <a:pPr defTabSz="566928">
              <a:spcAft>
                <a:spcPts val="600"/>
              </a:spcAft>
            </a:pPr>
            <a:fld id="{273BAE12-D270-459D-897B-6833652BB167}" type="slidenum">
              <a:rPr lang="en-US" sz="682" kern="1200" cap="all" spc="93" baseline="0">
                <a:solidFill>
                  <a:schemeClr val="tx2">
                    <a:lumMod val="60000"/>
                    <a:lumOff val="40000"/>
                  </a:schemeClr>
                </a:solidFill>
                <a:latin typeface="+mn-lt"/>
                <a:ea typeface="+mn-ea"/>
                <a:cs typeface="+mn-cs"/>
              </a:rPr>
              <a:pPr defTabSz="566928">
                <a:spcAft>
                  <a:spcPts val="600"/>
                </a:spcAft>
              </a:pPr>
              <a:t>16</a:t>
            </a:fld>
            <a:endParaRPr lang="en-US" dirty="0"/>
          </a:p>
        </p:txBody>
      </p:sp>
      <p:sp>
        <p:nvSpPr>
          <p:cNvPr id="6" name="Content Placeholder 2">
            <a:extLst>
              <a:ext uri="{FF2B5EF4-FFF2-40B4-BE49-F238E27FC236}">
                <a16:creationId xmlns:a16="http://schemas.microsoft.com/office/drawing/2014/main" id="{96ECD2A0-5506-64A8-9FAD-F6D8D6FBE9AB}"/>
              </a:ext>
            </a:extLst>
          </p:cNvPr>
          <p:cNvSpPr txBox="1">
            <a:spLocks/>
          </p:cNvSpPr>
          <p:nvPr/>
        </p:nvSpPr>
        <p:spPr>
          <a:xfrm>
            <a:off x="6320347" y="3088099"/>
            <a:ext cx="5033432" cy="2944479"/>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41732" indent="-141732" defTabSz="566928">
              <a:spcBef>
                <a:spcPts val="620"/>
              </a:spcBef>
            </a:pPr>
            <a:r>
              <a:rPr lang="en-US" sz="1200" kern="1200" dirty="0">
                <a:solidFill>
                  <a:schemeClr val="tx2">
                    <a:lumMod val="60000"/>
                    <a:lumOff val="40000"/>
                  </a:schemeClr>
                </a:solidFill>
                <a:latin typeface="+mn-lt"/>
                <a:ea typeface="+mn-ea"/>
                <a:cs typeface="+mn-cs"/>
              </a:rPr>
              <a:t>model &lt;- </a:t>
            </a:r>
            <a:r>
              <a:rPr lang="en-US" sz="1200" kern="1200" dirty="0" err="1">
                <a:solidFill>
                  <a:schemeClr val="tx2">
                    <a:lumMod val="60000"/>
                    <a:lumOff val="40000"/>
                  </a:schemeClr>
                </a:solidFill>
                <a:latin typeface="+mn-lt"/>
                <a:ea typeface="+mn-ea"/>
                <a:cs typeface="+mn-cs"/>
              </a:rPr>
              <a:t>glm</a:t>
            </a:r>
            <a:r>
              <a:rPr lang="en-US" sz="1200" kern="1200" dirty="0">
                <a:solidFill>
                  <a:schemeClr val="tx2">
                    <a:lumMod val="60000"/>
                    <a:lumOff val="40000"/>
                  </a:schemeClr>
                </a:solidFill>
                <a:latin typeface="+mn-lt"/>
                <a:ea typeface="+mn-ea"/>
                <a:cs typeface="+mn-cs"/>
              </a:rPr>
              <a:t>(formula, data = </a:t>
            </a:r>
            <a:r>
              <a:rPr lang="en-US" sz="1200" kern="1200" dirty="0" err="1">
                <a:solidFill>
                  <a:schemeClr val="tx2">
                    <a:lumMod val="60000"/>
                    <a:lumOff val="40000"/>
                  </a:schemeClr>
                </a:solidFill>
                <a:latin typeface="+mn-lt"/>
                <a:ea typeface="+mn-ea"/>
                <a:cs typeface="+mn-cs"/>
              </a:rPr>
              <a:t>train_set</a:t>
            </a:r>
            <a:r>
              <a:rPr lang="en-US" sz="1200" kern="1200" dirty="0">
                <a:solidFill>
                  <a:schemeClr val="tx2">
                    <a:lumMod val="60000"/>
                    <a:lumOff val="40000"/>
                  </a:schemeClr>
                </a:solidFill>
                <a:latin typeface="+mn-lt"/>
                <a:ea typeface="+mn-ea"/>
                <a:cs typeface="+mn-cs"/>
              </a:rPr>
              <a:t>, </a:t>
            </a:r>
          </a:p>
          <a:p>
            <a:pPr marL="141732" indent="-141732" defTabSz="566928">
              <a:spcBef>
                <a:spcPts val="620"/>
              </a:spcBef>
            </a:pPr>
            <a:r>
              <a:rPr lang="en-US" sz="1200" kern="1200" dirty="0">
                <a:solidFill>
                  <a:schemeClr val="tx2">
                    <a:lumMod val="60000"/>
                    <a:lumOff val="40000"/>
                  </a:schemeClr>
                </a:solidFill>
                <a:latin typeface="+mn-lt"/>
                <a:ea typeface="+mn-ea"/>
                <a:cs typeface="+mn-cs"/>
              </a:rPr>
              <a:t>             family = "binomial",</a:t>
            </a:r>
          </a:p>
          <a:p>
            <a:pPr marL="141732" indent="-141732" defTabSz="566928">
              <a:spcBef>
                <a:spcPts val="620"/>
              </a:spcBef>
            </a:pPr>
            <a:r>
              <a:rPr lang="en-US" sz="1200" kern="1200" dirty="0">
                <a:solidFill>
                  <a:schemeClr val="tx2">
                    <a:lumMod val="60000"/>
                    <a:lumOff val="40000"/>
                  </a:schemeClr>
                </a:solidFill>
                <a:latin typeface="+mn-lt"/>
                <a:ea typeface="+mn-ea"/>
                <a:cs typeface="+mn-cs"/>
              </a:rPr>
              <a:t>             weights = </a:t>
            </a:r>
            <a:r>
              <a:rPr lang="en-US" sz="1200" kern="1200" dirty="0" err="1">
                <a:solidFill>
                  <a:schemeClr val="tx2">
                    <a:lumMod val="60000"/>
                    <a:lumOff val="40000"/>
                  </a:schemeClr>
                </a:solidFill>
                <a:latin typeface="+mn-lt"/>
                <a:ea typeface="+mn-ea"/>
                <a:cs typeface="+mn-cs"/>
              </a:rPr>
              <a:t>ifelse</a:t>
            </a:r>
            <a:r>
              <a:rPr lang="en-US" sz="1200" kern="1200" dirty="0">
                <a:solidFill>
                  <a:schemeClr val="tx2">
                    <a:lumMod val="60000"/>
                    <a:lumOff val="40000"/>
                  </a:schemeClr>
                </a:solidFill>
                <a:latin typeface="+mn-lt"/>
                <a:ea typeface="+mn-ea"/>
                <a:cs typeface="+mn-cs"/>
              </a:rPr>
              <a:t>(</a:t>
            </a:r>
            <a:r>
              <a:rPr lang="en-US" sz="1200" kern="1200" dirty="0" err="1">
                <a:solidFill>
                  <a:schemeClr val="tx2">
                    <a:lumMod val="60000"/>
                    <a:lumOff val="40000"/>
                  </a:schemeClr>
                </a:solidFill>
                <a:latin typeface="+mn-lt"/>
                <a:ea typeface="+mn-ea"/>
                <a:cs typeface="+mn-cs"/>
              </a:rPr>
              <a:t>train_set$HeartDisease</a:t>
            </a:r>
            <a:r>
              <a:rPr lang="en-US" sz="1200" kern="1200" dirty="0">
                <a:solidFill>
                  <a:schemeClr val="tx2">
                    <a:lumMod val="60000"/>
                    <a:lumOff val="40000"/>
                  </a:schemeClr>
                </a:solidFill>
                <a:latin typeface="+mn-lt"/>
                <a:ea typeface="+mn-ea"/>
                <a:cs typeface="+mn-cs"/>
              </a:rPr>
              <a:t> == 1, weight, 1 - weight)</a:t>
            </a:r>
          </a:p>
          <a:p>
            <a:pPr marL="141732" indent="-141732" defTabSz="566928">
              <a:spcBef>
                <a:spcPts val="620"/>
              </a:spcBef>
            </a:pPr>
            <a:r>
              <a:rPr lang="en-US" sz="1200" kern="1200" dirty="0">
                <a:solidFill>
                  <a:schemeClr val="tx2">
                    <a:lumMod val="60000"/>
                    <a:lumOff val="40000"/>
                  </a:schemeClr>
                </a:solidFill>
                <a:latin typeface="+mn-lt"/>
                <a:ea typeface="+mn-ea"/>
                <a:cs typeface="+mn-cs"/>
              </a:rPr>
              <a:t>             )</a:t>
            </a:r>
          </a:p>
          <a:p>
            <a:pPr marL="141732" indent="-141732" defTabSz="566928">
              <a:spcBef>
                <a:spcPts val="620"/>
              </a:spcBef>
            </a:pPr>
            <a:r>
              <a:rPr lang="en-US" sz="1200" kern="1200" dirty="0">
                <a:solidFill>
                  <a:schemeClr val="tx2">
                    <a:lumMod val="60000"/>
                    <a:lumOff val="40000"/>
                  </a:schemeClr>
                </a:solidFill>
                <a:latin typeface="+mn-lt"/>
                <a:ea typeface="+mn-ea"/>
                <a:cs typeface="+mn-cs"/>
              </a:rPr>
              <a:t># Make predictions on the test set</a:t>
            </a:r>
          </a:p>
          <a:p>
            <a:pPr marL="141732" indent="-141732" defTabSz="566928">
              <a:spcBef>
                <a:spcPts val="620"/>
              </a:spcBef>
            </a:pPr>
            <a:r>
              <a:rPr lang="en-US" sz="1200" kern="1200" dirty="0">
                <a:solidFill>
                  <a:schemeClr val="tx2">
                    <a:lumMod val="60000"/>
                    <a:lumOff val="40000"/>
                  </a:schemeClr>
                </a:solidFill>
                <a:latin typeface="+mn-lt"/>
                <a:ea typeface="+mn-ea"/>
                <a:cs typeface="+mn-cs"/>
              </a:rPr>
              <a:t>predictions &lt;- predict(model, </a:t>
            </a:r>
            <a:r>
              <a:rPr lang="en-US" sz="1200" kern="1200" dirty="0" err="1">
                <a:solidFill>
                  <a:schemeClr val="tx2">
                    <a:lumMod val="60000"/>
                    <a:lumOff val="40000"/>
                  </a:schemeClr>
                </a:solidFill>
                <a:latin typeface="+mn-lt"/>
                <a:ea typeface="+mn-ea"/>
                <a:cs typeface="+mn-cs"/>
              </a:rPr>
              <a:t>newdata</a:t>
            </a:r>
            <a:r>
              <a:rPr lang="en-US" sz="1200" kern="1200" dirty="0">
                <a:solidFill>
                  <a:schemeClr val="tx2">
                    <a:lumMod val="60000"/>
                    <a:lumOff val="40000"/>
                  </a:schemeClr>
                </a:solidFill>
                <a:latin typeface="+mn-lt"/>
                <a:ea typeface="+mn-ea"/>
                <a:cs typeface="+mn-cs"/>
              </a:rPr>
              <a:t> = </a:t>
            </a:r>
            <a:r>
              <a:rPr lang="en-US" sz="1200" kern="1200" dirty="0" err="1">
                <a:solidFill>
                  <a:schemeClr val="tx2">
                    <a:lumMod val="60000"/>
                    <a:lumOff val="40000"/>
                  </a:schemeClr>
                </a:solidFill>
                <a:latin typeface="+mn-lt"/>
                <a:ea typeface="+mn-ea"/>
                <a:cs typeface="+mn-cs"/>
              </a:rPr>
              <a:t>test_set</a:t>
            </a:r>
            <a:r>
              <a:rPr lang="en-US" sz="1200" kern="1200" dirty="0">
                <a:solidFill>
                  <a:schemeClr val="tx2">
                    <a:lumMod val="60000"/>
                    <a:lumOff val="40000"/>
                  </a:schemeClr>
                </a:solidFill>
                <a:latin typeface="+mn-lt"/>
                <a:ea typeface="+mn-ea"/>
                <a:cs typeface="+mn-cs"/>
              </a:rPr>
              <a:t>, type = "response")</a:t>
            </a:r>
          </a:p>
          <a:p>
            <a:pPr marL="141732" indent="-141732" defTabSz="566928">
              <a:spcBef>
                <a:spcPts val="620"/>
              </a:spcBef>
            </a:pPr>
            <a:r>
              <a:rPr lang="en-US" sz="1200" kern="1200" dirty="0">
                <a:solidFill>
                  <a:schemeClr val="tx2">
                    <a:lumMod val="60000"/>
                    <a:lumOff val="40000"/>
                  </a:schemeClr>
                </a:solidFill>
                <a:latin typeface="+mn-lt"/>
                <a:ea typeface="+mn-ea"/>
                <a:cs typeface="+mn-cs"/>
              </a:rPr>
              <a:t># Convert the predictions to binary values</a:t>
            </a:r>
          </a:p>
          <a:p>
            <a:pPr marL="141732" indent="-141732" defTabSz="566928">
              <a:spcBef>
                <a:spcPts val="620"/>
              </a:spcBef>
            </a:pPr>
            <a:r>
              <a:rPr lang="en-US" sz="1200" kern="1200" dirty="0" err="1">
                <a:solidFill>
                  <a:schemeClr val="tx2">
                    <a:lumMod val="60000"/>
                    <a:lumOff val="40000"/>
                  </a:schemeClr>
                </a:solidFill>
                <a:latin typeface="+mn-lt"/>
                <a:ea typeface="+mn-ea"/>
                <a:cs typeface="+mn-cs"/>
              </a:rPr>
              <a:t>binary_predictions</a:t>
            </a:r>
            <a:r>
              <a:rPr lang="en-US" sz="1200" kern="1200" dirty="0">
                <a:solidFill>
                  <a:schemeClr val="tx2">
                    <a:lumMod val="60000"/>
                    <a:lumOff val="40000"/>
                  </a:schemeClr>
                </a:solidFill>
                <a:latin typeface="+mn-lt"/>
                <a:ea typeface="+mn-ea"/>
                <a:cs typeface="+mn-cs"/>
              </a:rPr>
              <a:t> &lt;- </a:t>
            </a:r>
            <a:r>
              <a:rPr lang="en-US" sz="1200" kern="1200" dirty="0" err="1">
                <a:solidFill>
                  <a:schemeClr val="tx2">
                    <a:lumMod val="60000"/>
                    <a:lumOff val="40000"/>
                  </a:schemeClr>
                </a:solidFill>
                <a:latin typeface="+mn-lt"/>
                <a:ea typeface="+mn-ea"/>
                <a:cs typeface="+mn-cs"/>
              </a:rPr>
              <a:t>ifelse</a:t>
            </a:r>
            <a:r>
              <a:rPr lang="en-US" sz="1200" kern="1200" dirty="0">
                <a:solidFill>
                  <a:schemeClr val="tx2">
                    <a:lumMod val="60000"/>
                    <a:lumOff val="40000"/>
                  </a:schemeClr>
                </a:solidFill>
                <a:latin typeface="+mn-lt"/>
                <a:ea typeface="+mn-ea"/>
                <a:cs typeface="+mn-cs"/>
              </a:rPr>
              <a:t>(predictions &gt; 0.5, 1, 0)</a:t>
            </a:r>
            <a:endParaRPr lang="en-US" sz="1200" dirty="0"/>
          </a:p>
        </p:txBody>
      </p:sp>
    </p:spTree>
    <p:extLst>
      <p:ext uri="{BB962C8B-B14F-4D97-AF65-F5344CB8AC3E}">
        <p14:creationId xmlns:p14="http://schemas.microsoft.com/office/powerpoint/2010/main" val="2567796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7CD5F-C32B-4AC9-4181-A0DE301E51CC}"/>
              </a:ext>
            </a:extLst>
          </p:cNvPr>
          <p:cNvSpPr>
            <a:spLocks noGrp="1"/>
          </p:cNvSpPr>
          <p:nvPr>
            <p:ph type="title"/>
          </p:nvPr>
        </p:nvSpPr>
        <p:spPr/>
        <p:txBody>
          <a:bodyPr/>
          <a:lstStyle/>
          <a:p>
            <a:r>
              <a:rPr lang="en-US" dirty="0"/>
              <a:t>Logistic Regression- Results</a:t>
            </a:r>
          </a:p>
        </p:txBody>
      </p:sp>
      <p:sp>
        <p:nvSpPr>
          <p:cNvPr id="4" name="Slide Number Placeholder 3">
            <a:extLst>
              <a:ext uri="{FF2B5EF4-FFF2-40B4-BE49-F238E27FC236}">
                <a16:creationId xmlns:a16="http://schemas.microsoft.com/office/drawing/2014/main" id="{91C1E4C8-7509-2F16-093B-C8F3BA9F2AEC}"/>
              </a:ext>
            </a:extLst>
          </p:cNvPr>
          <p:cNvSpPr>
            <a:spLocks noGrp="1"/>
          </p:cNvSpPr>
          <p:nvPr>
            <p:ph type="sldNum" sz="quarter" idx="12"/>
          </p:nvPr>
        </p:nvSpPr>
        <p:spPr/>
        <p:txBody>
          <a:bodyPr/>
          <a:lstStyle/>
          <a:p>
            <a:fld id="{273BAE12-D270-459D-897B-6833652BB167}" type="slidenum">
              <a:rPr lang="en-US" smtClean="0"/>
              <a:t>17</a:t>
            </a:fld>
            <a:endParaRPr lang="en-US"/>
          </a:p>
        </p:txBody>
      </p:sp>
      <p:sp>
        <p:nvSpPr>
          <p:cNvPr id="5" name="Content Placeholder 4">
            <a:extLst>
              <a:ext uri="{FF2B5EF4-FFF2-40B4-BE49-F238E27FC236}">
                <a16:creationId xmlns:a16="http://schemas.microsoft.com/office/drawing/2014/main" id="{273AA140-ED7D-49E4-0430-53ADBBAE3AF6}"/>
              </a:ext>
            </a:extLst>
          </p:cNvPr>
          <p:cNvSpPr txBox="1">
            <a:spLocks noGrp="1"/>
          </p:cNvSpPr>
          <p:nvPr>
            <p:ph idx="1"/>
          </p:nvPr>
        </p:nvSpPr>
        <p:spPr>
          <a:xfrm>
            <a:off x="838200" y="1974829"/>
            <a:ext cx="5094249" cy="4325287"/>
          </a:xfrm>
          <a:prstGeom prst="rect">
            <a:avLst/>
          </a:prstGeom>
          <a:noFill/>
        </p:spPr>
        <p:txBody>
          <a:bodyPr wrap="square" rtlCol="0">
            <a:spAutoFit/>
          </a:bodyPr>
          <a:lstStyle/>
          <a:p>
            <a:pPr marL="228600" indent="-228600">
              <a:lnSpc>
                <a:spcPct val="90000"/>
              </a:lnSpc>
              <a:spcBef>
                <a:spcPts val="1000"/>
              </a:spcBef>
              <a:buFont typeface="Arial" panose="020B0604020202020204" pitchFamily="34" charset="0"/>
              <a:buChar char="•"/>
            </a:pPr>
            <a:r>
              <a:rPr lang="en-US" sz="1100" dirty="0">
                <a:solidFill>
                  <a:schemeClr val="tx2">
                    <a:lumMod val="60000"/>
                    <a:lumOff val="40000"/>
                  </a:schemeClr>
                </a:solidFill>
              </a:rPr>
              <a:t>&gt; accuracy &lt;- mean(</a:t>
            </a:r>
            <a:r>
              <a:rPr lang="en-US" sz="1100" dirty="0" err="1">
                <a:solidFill>
                  <a:schemeClr val="tx2">
                    <a:lumMod val="60000"/>
                    <a:lumOff val="40000"/>
                  </a:schemeClr>
                </a:solidFill>
              </a:rPr>
              <a:t>binary_predictions</a:t>
            </a:r>
            <a:r>
              <a:rPr lang="en-US" sz="1100" dirty="0">
                <a:solidFill>
                  <a:schemeClr val="tx2">
                    <a:lumMod val="60000"/>
                    <a:lumOff val="40000"/>
                  </a:schemeClr>
                </a:solidFill>
              </a:rPr>
              <a:t> == </a:t>
            </a:r>
            <a:r>
              <a:rPr lang="en-US" sz="1100" dirty="0" err="1">
                <a:solidFill>
                  <a:schemeClr val="tx2">
                    <a:lumMod val="60000"/>
                    <a:lumOff val="40000"/>
                  </a:schemeClr>
                </a:solidFill>
              </a:rPr>
              <a:t>test_set$HeartDisease</a:t>
            </a:r>
            <a:r>
              <a:rPr lang="en-US" sz="1100" dirty="0">
                <a:solidFill>
                  <a:schemeClr val="tx2">
                    <a:lumMod val="60000"/>
                    <a:lumOff val="40000"/>
                  </a:schemeClr>
                </a:solidFill>
              </a:rPr>
              <a:t>)</a:t>
            </a:r>
          </a:p>
          <a:p>
            <a:pPr marL="228600" indent="-228600">
              <a:lnSpc>
                <a:spcPct val="90000"/>
              </a:lnSpc>
              <a:spcBef>
                <a:spcPts val="1000"/>
              </a:spcBef>
              <a:buFont typeface="Arial" panose="020B0604020202020204" pitchFamily="34" charset="0"/>
              <a:buChar char="•"/>
            </a:pPr>
            <a:r>
              <a:rPr lang="en-US" sz="1100" dirty="0">
                <a:solidFill>
                  <a:schemeClr val="tx2">
                    <a:lumMod val="60000"/>
                    <a:lumOff val="40000"/>
                  </a:schemeClr>
                </a:solidFill>
                <a:highlight>
                  <a:srgbClr val="FFD2FF"/>
                </a:highlight>
              </a:rPr>
              <a:t>Accuracy: 0.8757661 </a:t>
            </a:r>
          </a:p>
          <a:p>
            <a:pPr marL="228600" indent="-228600">
              <a:lnSpc>
                <a:spcPct val="90000"/>
              </a:lnSpc>
              <a:spcBef>
                <a:spcPts val="1000"/>
              </a:spcBef>
              <a:buFont typeface="Arial" panose="020B0604020202020204" pitchFamily="34" charset="0"/>
              <a:buChar char="•"/>
            </a:pPr>
            <a:endParaRPr lang="en-US" sz="1100" dirty="0">
              <a:solidFill>
                <a:schemeClr val="tx2">
                  <a:lumMod val="60000"/>
                  <a:lumOff val="40000"/>
                </a:schemeClr>
              </a:solidFill>
            </a:endParaRPr>
          </a:p>
          <a:p>
            <a:pPr marL="228600" indent="-228600">
              <a:lnSpc>
                <a:spcPct val="90000"/>
              </a:lnSpc>
              <a:spcBef>
                <a:spcPts val="1000"/>
              </a:spcBef>
              <a:buFont typeface="Arial" panose="020B0604020202020204" pitchFamily="34" charset="0"/>
              <a:buChar char="•"/>
            </a:pPr>
            <a:r>
              <a:rPr lang="en-US" sz="1100" dirty="0">
                <a:solidFill>
                  <a:schemeClr val="tx2">
                    <a:lumMod val="60000"/>
                    <a:lumOff val="40000"/>
                  </a:schemeClr>
                </a:solidFill>
              </a:rPr>
              <a:t>&gt; TP &lt;- sum(</a:t>
            </a:r>
            <a:r>
              <a:rPr lang="en-US" sz="1100" dirty="0" err="1">
                <a:solidFill>
                  <a:schemeClr val="tx2">
                    <a:lumMod val="60000"/>
                    <a:lumOff val="40000"/>
                  </a:schemeClr>
                </a:solidFill>
              </a:rPr>
              <a:t>binary_predictions</a:t>
            </a:r>
            <a:r>
              <a:rPr lang="en-US" sz="1100" dirty="0">
                <a:solidFill>
                  <a:schemeClr val="tx2">
                    <a:lumMod val="60000"/>
                    <a:lumOff val="40000"/>
                  </a:schemeClr>
                </a:solidFill>
              </a:rPr>
              <a:t> == 1 &amp; </a:t>
            </a:r>
            <a:r>
              <a:rPr lang="en-US" sz="1100" dirty="0" err="1">
                <a:solidFill>
                  <a:schemeClr val="tx2">
                    <a:lumMod val="60000"/>
                    <a:lumOff val="40000"/>
                  </a:schemeClr>
                </a:solidFill>
              </a:rPr>
              <a:t>test_set$HeartDisease</a:t>
            </a:r>
            <a:r>
              <a:rPr lang="en-US" sz="1100" dirty="0">
                <a:solidFill>
                  <a:schemeClr val="tx2">
                    <a:lumMod val="60000"/>
                    <a:lumOff val="40000"/>
                  </a:schemeClr>
                </a:solidFill>
              </a:rPr>
              <a:t> == 1)</a:t>
            </a:r>
          </a:p>
          <a:p>
            <a:pPr marL="228600" indent="-228600">
              <a:lnSpc>
                <a:spcPct val="90000"/>
              </a:lnSpc>
              <a:spcBef>
                <a:spcPts val="1000"/>
              </a:spcBef>
              <a:buFont typeface="Arial" panose="020B0604020202020204" pitchFamily="34" charset="0"/>
              <a:buChar char="•"/>
            </a:pPr>
            <a:r>
              <a:rPr lang="en-US" sz="1100" dirty="0">
                <a:solidFill>
                  <a:schemeClr val="tx2">
                    <a:lumMod val="60000"/>
                    <a:lumOff val="40000"/>
                  </a:schemeClr>
                </a:solidFill>
              </a:rPr>
              <a:t>&gt; FN &lt;- sum(</a:t>
            </a:r>
            <a:r>
              <a:rPr lang="en-US" sz="1100" dirty="0" err="1">
                <a:solidFill>
                  <a:schemeClr val="tx2">
                    <a:lumMod val="60000"/>
                    <a:lumOff val="40000"/>
                  </a:schemeClr>
                </a:solidFill>
              </a:rPr>
              <a:t>binary_predictions</a:t>
            </a:r>
            <a:r>
              <a:rPr lang="en-US" sz="1100" dirty="0">
                <a:solidFill>
                  <a:schemeClr val="tx2">
                    <a:lumMod val="60000"/>
                    <a:lumOff val="40000"/>
                  </a:schemeClr>
                </a:solidFill>
              </a:rPr>
              <a:t> == 0 &amp; </a:t>
            </a:r>
            <a:r>
              <a:rPr lang="en-US" sz="1100" dirty="0" err="1">
                <a:solidFill>
                  <a:schemeClr val="tx2">
                    <a:lumMod val="60000"/>
                    <a:lumOff val="40000"/>
                  </a:schemeClr>
                </a:solidFill>
              </a:rPr>
              <a:t>test_set$HeartDisease</a:t>
            </a:r>
            <a:r>
              <a:rPr lang="en-US" sz="1100" dirty="0">
                <a:solidFill>
                  <a:schemeClr val="tx2">
                    <a:lumMod val="60000"/>
                    <a:lumOff val="40000"/>
                  </a:schemeClr>
                </a:solidFill>
              </a:rPr>
              <a:t> == 1)</a:t>
            </a:r>
          </a:p>
          <a:p>
            <a:pPr marL="228600" indent="-228600">
              <a:lnSpc>
                <a:spcPct val="90000"/>
              </a:lnSpc>
              <a:spcBef>
                <a:spcPts val="1000"/>
              </a:spcBef>
              <a:buFont typeface="Arial" panose="020B0604020202020204" pitchFamily="34" charset="0"/>
              <a:buChar char="•"/>
            </a:pPr>
            <a:r>
              <a:rPr lang="en-US" sz="1100" dirty="0">
                <a:solidFill>
                  <a:schemeClr val="tx2">
                    <a:lumMod val="60000"/>
                    <a:lumOff val="40000"/>
                  </a:schemeClr>
                </a:solidFill>
              </a:rPr>
              <a:t>&gt; recall &lt;- TP / (TP + FN)</a:t>
            </a:r>
          </a:p>
          <a:p>
            <a:pPr marL="228600" indent="-228600">
              <a:lnSpc>
                <a:spcPct val="90000"/>
              </a:lnSpc>
              <a:spcBef>
                <a:spcPts val="1000"/>
              </a:spcBef>
              <a:buFont typeface="Arial" panose="020B0604020202020204" pitchFamily="34" charset="0"/>
              <a:buChar char="•"/>
            </a:pPr>
            <a:r>
              <a:rPr lang="en-US" sz="1100" dirty="0">
                <a:solidFill>
                  <a:schemeClr val="tx2">
                    <a:lumMod val="60000"/>
                    <a:lumOff val="40000"/>
                  </a:schemeClr>
                </a:solidFill>
                <a:highlight>
                  <a:srgbClr val="FFD2FF"/>
                </a:highlight>
              </a:rPr>
              <a:t>Recall: 0.4789041 </a:t>
            </a:r>
          </a:p>
          <a:p>
            <a:pPr marL="228600" indent="-228600">
              <a:lnSpc>
                <a:spcPct val="90000"/>
              </a:lnSpc>
              <a:spcBef>
                <a:spcPts val="1000"/>
              </a:spcBef>
              <a:buFont typeface="Arial" panose="020B0604020202020204" pitchFamily="34" charset="0"/>
              <a:buChar char="•"/>
            </a:pPr>
            <a:endParaRPr lang="en-US" sz="1100" dirty="0">
              <a:solidFill>
                <a:schemeClr val="tx2">
                  <a:lumMod val="60000"/>
                  <a:lumOff val="40000"/>
                </a:schemeClr>
              </a:solidFill>
            </a:endParaRPr>
          </a:p>
          <a:p>
            <a:pPr marL="228600" indent="-228600">
              <a:lnSpc>
                <a:spcPct val="90000"/>
              </a:lnSpc>
              <a:spcBef>
                <a:spcPts val="1000"/>
              </a:spcBef>
              <a:buFont typeface="Arial" panose="020B0604020202020204" pitchFamily="34" charset="0"/>
              <a:buChar char="•"/>
            </a:pPr>
            <a:r>
              <a:rPr lang="en-US" sz="1100" dirty="0">
                <a:solidFill>
                  <a:schemeClr val="tx2">
                    <a:lumMod val="60000"/>
                    <a:lumOff val="40000"/>
                  </a:schemeClr>
                </a:solidFill>
              </a:rPr>
              <a:t>&gt; precision &lt;- sum(</a:t>
            </a:r>
            <a:r>
              <a:rPr lang="en-US" sz="1100" dirty="0" err="1">
                <a:solidFill>
                  <a:schemeClr val="tx2">
                    <a:lumMod val="60000"/>
                    <a:lumOff val="40000"/>
                  </a:schemeClr>
                </a:solidFill>
              </a:rPr>
              <a:t>binary_predictions</a:t>
            </a:r>
            <a:r>
              <a:rPr lang="en-US" sz="1100" dirty="0">
                <a:solidFill>
                  <a:schemeClr val="tx2">
                    <a:lumMod val="60000"/>
                    <a:lumOff val="40000"/>
                  </a:schemeClr>
                </a:solidFill>
              </a:rPr>
              <a:t> == 1 &amp; </a:t>
            </a:r>
            <a:r>
              <a:rPr lang="en-US" sz="1100" dirty="0" err="1">
                <a:solidFill>
                  <a:schemeClr val="tx2">
                    <a:lumMod val="60000"/>
                    <a:lumOff val="40000"/>
                  </a:schemeClr>
                </a:solidFill>
              </a:rPr>
              <a:t>test_set$HeartDisease</a:t>
            </a:r>
            <a:r>
              <a:rPr lang="en-US" sz="1100" dirty="0">
                <a:solidFill>
                  <a:schemeClr val="tx2">
                    <a:lumMod val="60000"/>
                    <a:lumOff val="40000"/>
                  </a:schemeClr>
                </a:solidFill>
              </a:rPr>
              <a:t> == 1) / sum(</a:t>
            </a:r>
            <a:r>
              <a:rPr lang="en-US" sz="1100" dirty="0" err="1">
                <a:solidFill>
                  <a:schemeClr val="tx2">
                    <a:lumMod val="60000"/>
                    <a:lumOff val="40000"/>
                  </a:schemeClr>
                </a:solidFill>
              </a:rPr>
              <a:t>binary_predictions</a:t>
            </a:r>
            <a:r>
              <a:rPr lang="en-US" sz="1100" dirty="0">
                <a:solidFill>
                  <a:schemeClr val="tx2">
                    <a:lumMod val="60000"/>
                    <a:lumOff val="40000"/>
                  </a:schemeClr>
                </a:solidFill>
              </a:rPr>
              <a:t> == 1)</a:t>
            </a:r>
          </a:p>
          <a:p>
            <a:pPr marL="228600" indent="-228600">
              <a:lnSpc>
                <a:spcPct val="90000"/>
              </a:lnSpc>
              <a:spcBef>
                <a:spcPts val="1000"/>
              </a:spcBef>
              <a:buFont typeface="Arial" panose="020B0604020202020204" pitchFamily="34" charset="0"/>
              <a:buChar char="•"/>
            </a:pPr>
            <a:r>
              <a:rPr lang="en-US" sz="1100" dirty="0">
                <a:solidFill>
                  <a:schemeClr val="tx2">
                    <a:lumMod val="60000"/>
                    <a:lumOff val="40000"/>
                  </a:schemeClr>
                </a:solidFill>
                <a:highlight>
                  <a:srgbClr val="FFD2FF"/>
                </a:highlight>
              </a:rPr>
              <a:t>Precision: 0.3398574 </a:t>
            </a:r>
          </a:p>
          <a:p>
            <a:pPr marL="228600" indent="-228600">
              <a:lnSpc>
                <a:spcPct val="90000"/>
              </a:lnSpc>
              <a:spcBef>
                <a:spcPts val="1000"/>
              </a:spcBef>
              <a:buFont typeface="Arial" panose="020B0604020202020204" pitchFamily="34" charset="0"/>
              <a:buChar char="•"/>
            </a:pPr>
            <a:endParaRPr lang="en-US" sz="1100" dirty="0">
              <a:solidFill>
                <a:schemeClr val="tx2">
                  <a:lumMod val="60000"/>
                  <a:lumOff val="40000"/>
                </a:schemeClr>
              </a:solidFill>
            </a:endParaRPr>
          </a:p>
          <a:p>
            <a:pPr marL="228600" indent="-228600">
              <a:lnSpc>
                <a:spcPct val="90000"/>
              </a:lnSpc>
              <a:spcBef>
                <a:spcPts val="1000"/>
              </a:spcBef>
              <a:buFont typeface="Arial" panose="020B0604020202020204" pitchFamily="34" charset="0"/>
              <a:buChar char="•"/>
            </a:pPr>
            <a:r>
              <a:rPr lang="en-US" sz="1100" dirty="0">
                <a:solidFill>
                  <a:schemeClr val="tx2">
                    <a:lumMod val="60000"/>
                    <a:lumOff val="40000"/>
                  </a:schemeClr>
                </a:solidFill>
              </a:rPr>
              <a:t>&gt; # Calculate F1 score</a:t>
            </a:r>
          </a:p>
          <a:p>
            <a:pPr marL="228600" indent="-228600">
              <a:lnSpc>
                <a:spcPct val="90000"/>
              </a:lnSpc>
              <a:spcBef>
                <a:spcPts val="1000"/>
              </a:spcBef>
              <a:buFont typeface="Arial" panose="020B0604020202020204" pitchFamily="34" charset="0"/>
              <a:buChar char="•"/>
            </a:pPr>
            <a:r>
              <a:rPr lang="en-US" sz="1100" dirty="0">
                <a:solidFill>
                  <a:schemeClr val="tx2">
                    <a:lumMod val="60000"/>
                    <a:lumOff val="40000"/>
                  </a:schemeClr>
                </a:solidFill>
              </a:rPr>
              <a:t>&gt; f1_score &lt;- 2 * (precision * recall) / (precision + recall)</a:t>
            </a:r>
          </a:p>
          <a:p>
            <a:pPr marL="228600" indent="-228600">
              <a:lnSpc>
                <a:spcPct val="90000"/>
              </a:lnSpc>
              <a:spcBef>
                <a:spcPts val="1000"/>
              </a:spcBef>
              <a:buFont typeface="Arial" panose="020B0604020202020204" pitchFamily="34" charset="0"/>
              <a:buChar char="•"/>
            </a:pPr>
            <a:r>
              <a:rPr lang="en-US" sz="1100" dirty="0">
                <a:solidFill>
                  <a:schemeClr val="tx2">
                    <a:lumMod val="60000"/>
                    <a:lumOff val="40000"/>
                  </a:schemeClr>
                </a:solidFill>
              </a:rPr>
              <a:t>&gt; cat("F1 Score:", f1_score, "\n")</a:t>
            </a:r>
          </a:p>
          <a:p>
            <a:pPr marL="228600" indent="-228600">
              <a:lnSpc>
                <a:spcPct val="90000"/>
              </a:lnSpc>
              <a:spcBef>
                <a:spcPts val="1000"/>
              </a:spcBef>
              <a:buFont typeface="Arial" panose="020B0604020202020204" pitchFamily="34" charset="0"/>
              <a:buChar char="•"/>
            </a:pPr>
            <a:r>
              <a:rPr lang="en-US" sz="1100" dirty="0">
                <a:solidFill>
                  <a:schemeClr val="tx2">
                    <a:lumMod val="60000"/>
                    <a:lumOff val="40000"/>
                  </a:schemeClr>
                </a:solidFill>
                <a:highlight>
                  <a:srgbClr val="FFD2FF"/>
                </a:highlight>
              </a:rPr>
              <a:t>F1 Score: 0.3975739 </a:t>
            </a:r>
          </a:p>
        </p:txBody>
      </p:sp>
      <p:sp>
        <p:nvSpPr>
          <p:cNvPr id="6" name="Content Placeholder 4">
            <a:extLst>
              <a:ext uri="{FF2B5EF4-FFF2-40B4-BE49-F238E27FC236}">
                <a16:creationId xmlns:a16="http://schemas.microsoft.com/office/drawing/2014/main" id="{EB723D2D-A333-2E94-86B6-61575F80CB73}"/>
              </a:ext>
            </a:extLst>
          </p:cNvPr>
          <p:cNvSpPr txBox="1">
            <a:spLocks/>
          </p:cNvSpPr>
          <p:nvPr/>
        </p:nvSpPr>
        <p:spPr>
          <a:xfrm>
            <a:off x="6096000" y="1944086"/>
            <a:ext cx="5094249" cy="4325287"/>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sz="1100" dirty="0"/>
              <a:t>&gt; </a:t>
            </a:r>
            <a:r>
              <a:rPr lang="en-US" sz="1100" dirty="0" err="1"/>
              <a:t>confusionMatrix</a:t>
            </a:r>
            <a:r>
              <a:rPr lang="en-US" sz="1100" dirty="0"/>
              <a:t>(data=</a:t>
            </a:r>
            <a:r>
              <a:rPr lang="en-US" sz="1100" dirty="0" err="1"/>
              <a:t>as.factor</a:t>
            </a:r>
            <a:r>
              <a:rPr lang="en-US" sz="1100" dirty="0"/>
              <a:t>(</a:t>
            </a:r>
            <a:r>
              <a:rPr lang="en-US" sz="1100" dirty="0" err="1"/>
              <a:t>binary_predictions</a:t>
            </a:r>
            <a:r>
              <a:rPr lang="en-US" sz="1100" dirty="0"/>
              <a:t>), reference = </a:t>
            </a:r>
            <a:r>
              <a:rPr lang="en-US" sz="1100" dirty="0" err="1"/>
              <a:t>as.factor</a:t>
            </a:r>
            <a:r>
              <a:rPr lang="en-US" sz="1100" dirty="0"/>
              <a:t>(</a:t>
            </a:r>
            <a:r>
              <a:rPr lang="en-US" sz="1100" dirty="0" err="1"/>
              <a:t>test_set$HeartDisease</a:t>
            </a:r>
            <a:r>
              <a:rPr lang="en-US" sz="1100" dirty="0"/>
              <a:t>))</a:t>
            </a:r>
          </a:p>
          <a:p>
            <a:pPr>
              <a:lnSpc>
                <a:spcPct val="90000"/>
              </a:lnSpc>
            </a:pPr>
            <a:r>
              <a:rPr lang="en-US" sz="1100" dirty="0">
                <a:highlight>
                  <a:srgbClr val="FFD2FF"/>
                </a:highlight>
              </a:rPr>
              <a:t>Confusion Matrix and Statistics</a:t>
            </a:r>
          </a:p>
          <a:p>
            <a:pPr>
              <a:lnSpc>
                <a:spcPct val="90000"/>
              </a:lnSpc>
            </a:pPr>
            <a:r>
              <a:rPr lang="en-US" sz="1100" dirty="0">
                <a:highlight>
                  <a:srgbClr val="FFD2FF"/>
                </a:highlight>
              </a:rPr>
              <a:t>                            Reference</a:t>
            </a:r>
          </a:p>
          <a:p>
            <a:pPr>
              <a:lnSpc>
                <a:spcPct val="90000"/>
              </a:lnSpc>
            </a:pPr>
            <a:r>
              <a:rPr lang="en-US" sz="1100" dirty="0">
                <a:highlight>
                  <a:srgbClr val="FFD2FF"/>
                </a:highlight>
              </a:rPr>
              <a:t>Prediction     0                     1          </a:t>
            </a:r>
          </a:p>
          <a:p>
            <a:pPr>
              <a:lnSpc>
                <a:spcPct val="90000"/>
              </a:lnSpc>
            </a:pPr>
            <a:r>
              <a:rPr lang="en-US" sz="1100" dirty="0">
                <a:highlight>
                  <a:srgbClr val="FFD2FF"/>
                </a:highlight>
              </a:rPr>
              <a:t>         0          53392           2853</a:t>
            </a:r>
          </a:p>
          <a:p>
            <a:pPr>
              <a:lnSpc>
                <a:spcPct val="90000"/>
              </a:lnSpc>
            </a:pPr>
            <a:r>
              <a:rPr lang="en-US" sz="1100" dirty="0">
                <a:highlight>
                  <a:srgbClr val="FFD2FF"/>
                </a:highlight>
              </a:rPr>
              <a:t>         1           5093            2622</a:t>
            </a:r>
          </a:p>
          <a:p>
            <a:pPr>
              <a:lnSpc>
                <a:spcPct val="90000"/>
              </a:lnSpc>
            </a:pPr>
            <a:r>
              <a:rPr lang="en-US" sz="1100" dirty="0"/>
              <a:t>                                             </a:t>
            </a:r>
          </a:p>
          <a:p>
            <a:pPr>
              <a:lnSpc>
                <a:spcPct val="90000"/>
              </a:lnSpc>
            </a:pPr>
            <a:r>
              <a:rPr lang="en-US" sz="1100" dirty="0"/>
              <a:t>               Accuracy : 0.8758             </a:t>
            </a:r>
          </a:p>
          <a:p>
            <a:pPr>
              <a:lnSpc>
                <a:spcPct val="90000"/>
              </a:lnSpc>
            </a:pPr>
            <a:r>
              <a:rPr lang="en-US" sz="1100" dirty="0"/>
              <a:t>                 95% CI : (0.8732, 0.8783)   </a:t>
            </a:r>
          </a:p>
          <a:p>
            <a:pPr>
              <a:lnSpc>
                <a:spcPct val="90000"/>
              </a:lnSpc>
            </a:pPr>
            <a:r>
              <a:rPr lang="en-US" sz="1100" dirty="0"/>
              <a:t>    No Information Rate : 0.9144             </a:t>
            </a:r>
          </a:p>
          <a:p>
            <a:pPr>
              <a:lnSpc>
                <a:spcPct val="90000"/>
              </a:lnSpc>
            </a:pPr>
            <a:r>
              <a:rPr lang="en-US" sz="1100" dirty="0"/>
              <a:t>    P-Value [Acc &gt; NIR] : 1                  </a:t>
            </a:r>
          </a:p>
          <a:p>
            <a:pPr>
              <a:lnSpc>
                <a:spcPct val="90000"/>
              </a:lnSpc>
            </a:pPr>
            <a:r>
              <a:rPr lang="en-US" sz="1100" dirty="0"/>
              <a:t>                                             </a:t>
            </a:r>
          </a:p>
          <a:p>
            <a:pPr>
              <a:lnSpc>
                <a:spcPct val="90000"/>
              </a:lnSpc>
            </a:pPr>
            <a:r>
              <a:rPr lang="en-US" sz="1100" dirty="0"/>
              <a:t>                  Kappa : 0.3305             </a:t>
            </a:r>
          </a:p>
          <a:p>
            <a:pPr>
              <a:lnSpc>
                <a:spcPct val="90000"/>
              </a:lnSpc>
            </a:pPr>
            <a:r>
              <a:rPr lang="en-US" sz="1100" dirty="0"/>
              <a:t>                                             </a:t>
            </a:r>
          </a:p>
          <a:p>
            <a:pPr>
              <a:lnSpc>
                <a:spcPct val="90000"/>
              </a:lnSpc>
            </a:pPr>
            <a:r>
              <a:rPr lang="en-US" sz="1100" dirty="0"/>
              <a:t> </a:t>
            </a:r>
            <a:r>
              <a:rPr lang="en-US" sz="1100" dirty="0" err="1"/>
              <a:t>Mcnemar's</a:t>
            </a:r>
            <a:r>
              <a:rPr lang="en-US" sz="1100" dirty="0"/>
              <a:t> Test P-Value : &lt;0.0000000000000002</a:t>
            </a:r>
          </a:p>
        </p:txBody>
      </p:sp>
    </p:spTree>
    <p:extLst>
      <p:ext uri="{BB962C8B-B14F-4D97-AF65-F5344CB8AC3E}">
        <p14:creationId xmlns:p14="http://schemas.microsoft.com/office/powerpoint/2010/main" val="319989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C3B37-CAC6-8367-4DB5-91758B889144}"/>
              </a:ext>
            </a:extLst>
          </p:cNvPr>
          <p:cNvSpPr>
            <a:spLocks noGrp="1"/>
          </p:cNvSpPr>
          <p:nvPr>
            <p:ph type="title"/>
          </p:nvPr>
        </p:nvSpPr>
        <p:spPr/>
        <p:txBody>
          <a:bodyPr>
            <a:normAutofit/>
          </a:bodyPr>
          <a:lstStyle/>
          <a:p>
            <a:r>
              <a:rPr lang="en-US" dirty="0"/>
              <a:t>KNN Classifier</a:t>
            </a:r>
          </a:p>
        </p:txBody>
      </p:sp>
      <p:sp>
        <p:nvSpPr>
          <p:cNvPr id="3" name="Content Placeholder 2">
            <a:extLst>
              <a:ext uri="{FF2B5EF4-FFF2-40B4-BE49-F238E27FC236}">
                <a16:creationId xmlns:a16="http://schemas.microsoft.com/office/drawing/2014/main" id="{EC106411-6561-C406-02B5-2A1B194A546D}"/>
              </a:ext>
            </a:extLst>
          </p:cNvPr>
          <p:cNvSpPr>
            <a:spLocks noGrp="1"/>
          </p:cNvSpPr>
          <p:nvPr>
            <p:ph idx="1"/>
          </p:nvPr>
        </p:nvSpPr>
        <p:spPr>
          <a:xfrm>
            <a:off x="669073" y="2189408"/>
            <a:ext cx="10894394" cy="3821778"/>
          </a:xfrm>
        </p:spPr>
        <p:txBody>
          <a:bodyPr/>
          <a:lstStyle/>
          <a:p>
            <a:r>
              <a:rPr lang="en-US" sz="1400" dirty="0"/>
              <a:t># Train the KNN classifier</a:t>
            </a:r>
          </a:p>
          <a:p>
            <a:r>
              <a:rPr lang="en-US" sz="1400" dirty="0"/>
              <a:t>k &lt;- 5</a:t>
            </a:r>
          </a:p>
          <a:p>
            <a:r>
              <a:rPr lang="en-US" sz="1400" dirty="0"/>
              <a:t>formula &lt;- </a:t>
            </a:r>
            <a:r>
              <a:rPr lang="en-US" sz="1400" dirty="0" err="1"/>
              <a:t>as.formula</a:t>
            </a:r>
            <a:r>
              <a:rPr lang="en-US" sz="1400" dirty="0"/>
              <a:t>(</a:t>
            </a:r>
            <a:r>
              <a:rPr lang="en-US" sz="1400" dirty="0" err="1"/>
              <a:t>HeartDisease</a:t>
            </a:r>
            <a:r>
              <a:rPr lang="en-US" sz="1400" dirty="0"/>
              <a:t> ~ .)</a:t>
            </a:r>
          </a:p>
          <a:p>
            <a:r>
              <a:rPr lang="en-US" sz="1400" dirty="0"/>
              <a:t>model &lt;- train(formula, data = </a:t>
            </a:r>
            <a:r>
              <a:rPr lang="en-US" sz="1400" dirty="0" err="1"/>
              <a:t>train_set</a:t>
            </a:r>
            <a:r>
              <a:rPr lang="en-US" sz="1400" dirty="0"/>
              <a:t>, method = "</a:t>
            </a:r>
            <a:r>
              <a:rPr lang="en-US" sz="1400" dirty="0" err="1"/>
              <a:t>knn</a:t>
            </a:r>
            <a:r>
              <a:rPr lang="en-US" sz="1400" dirty="0"/>
              <a:t>", </a:t>
            </a:r>
            <a:r>
              <a:rPr lang="en-US" sz="1400" dirty="0" err="1"/>
              <a:t>trControl</a:t>
            </a:r>
            <a:r>
              <a:rPr lang="en-US" sz="1400" dirty="0"/>
              <a:t> = </a:t>
            </a:r>
            <a:r>
              <a:rPr lang="en-US" sz="1400" dirty="0" err="1"/>
              <a:t>trainControl</a:t>
            </a:r>
            <a:r>
              <a:rPr lang="en-US" sz="1400" dirty="0"/>
              <a:t>(method = "none"), </a:t>
            </a:r>
            <a:r>
              <a:rPr lang="en-US" sz="1400" dirty="0" err="1"/>
              <a:t>tuneGrid</a:t>
            </a:r>
            <a:r>
              <a:rPr lang="en-US" sz="1400" dirty="0"/>
              <a:t> = </a:t>
            </a:r>
            <a:r>
              <a:rPr lang="en-US" sz="1400" dirty="0" err="1"/>
              <a:t>data.frame</a:t>
            </a:r>
            <a:r>
              <a:rPr lang="en-US" sz="1400" dirty="0"/>
              <a:t>(k = k))</a:t>
            </a:r>
          </a:p>
          <a:p>
            <a:endParaRPr lang="en-US" sz="1400" dirty="0"/>
          </a:p>
          <a:p>
            <a:r>
              <a:rPr lang="en-US" sz="1400" dirty="0"/>
              <a:t># Make predictions on the test set</a:t>
            </a:r>
          </a:p>
          <a:p>
            <a:r>
              <a:rPr lang="en-US" sz="1400" dirty="0"/>
              <a:t>predictions &lt;- predict(model, </a:t>
            </a:r>
            <a:r>
              <a:rPr lang="en-US" sz="1400" dirty="0" err="1"/>
              <a:t>newdata</a:t>
            </a:r>
            <a:r>
              <a:rPr lang="en-US" sz="1400" dirty="0"/>
              <a:t> = </a:t>
            </a:r>
            <a:r>
              <a:rPr lang="en-US" sz="1400" dirty="0" err="1"/>
              <a:t>test_set</a:t>
            </a:r>
            <a:r>
              <a:rPr lang="en-US" sz="1400" dirty="0"/>
              <a:t>)</a:t>
            </a:r>
          </a:p>
          <a:p>
            <a:r>
              <a:rPr lang="en-US" sz="1400" dirty="0" err="1"/>
              <a:t>predictions_train</a:t>
            </a:r>
            <a:r>
              <a:rPr lang="en-US" sz="1400" dirty="0"/>
              <a:t> &lt;- predict(model, </a:t>
            </a:r>
            <a:r>
              <a:rPr lang="en-US" sz="1400" dirty="0" err="1"/>
              <a:t>newdata</a:t>
            </a:r>
            <a:r>
              <a:rPr lang="en-US" sz="1400" dirty="0"/>
              <a:t> = </a:t>
            </a:r>
            <a:r>
              <a:rPr lang="en-US" sz="1400" dirty="0" err="1"/>
              <a:t>train_set</a:t>
            </a:r>
            <a:r>
              <a:rPr lang="en-US" sz="1400" dirty="0"/>
              <a:t>)</a:t>
            </a:r>
          </a:p>
          <a:p>
            <a:pPr marL="0" indent="0">
              <a:buNone/>
            </a:pPr>
            <a:endParaRPr lang="en-US" dirty="0"/>
          </a:p>
        </p:txBody>
      </p:sp>
      <p:sp>
        <p:nvSpPr>
          <p:cNvPr id="4" name="Slide Number Placeholder 3">
            <a:extLst>
              <a:ext uri="{FF2B5EF4-FFF2-40B4-BE49-F238E27FC236}">
                <a16:creationId xmlns:a16="http://schemas.microsoft.com/office/drawing/2014/main" id="{3CD24ECD-117C-F392-B327-F36B2AF0056E}"/>
              </a:ext>
            </a:extLst>
          </p:cNvPr>
          <p:cNvSpPr>
            <a:spLocks noGrp="1"/>
          </p:cNvSpPr>
          <p:nvPr>
            <p:ph type="sldNum" sz="quarter" idx="12"/>
          </p:nvPr>
        </p:nvSpPr>
        <p:spPr/>
        <p:txBody>
          <a:bodyPr/>
          <a:lstStyle/>
          <a:p>
            <a:fld id="{273BAE12-D270-459D-897B-6833652BB167}" type="slidenum">
              <a:rPr lang="en-US" smtClean="0"/>
              <a:t>18</a:t>
            </a:fld>
            <a:endParaRPr lang="en-US"/>
          </a:p>
        </p:txBody>
      </p:sp>
    </p:spTree>
    <p:extLst>
      <p:ext uri="{BB962C8B-B14F-4D97-AF65-F5344CB8AC3E}">
        <p14:creationId xmlns:p14="http://schemas.microsoft.com/office/powerpoint/2010/main" val="3340004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2A04F0-EF8C-CB15-B439-D30421819DD9}"/>
              </a:ext>
            </a:extLst>
          </p:cNvPr>
          <p:cNvSpPr>
            <a:spLocks noGrp="1"/>
          </p:cNvSpPr>
          <p:nvPr>
            <p:ph type="title"/>
          </p:nvPr>
        </p:nvSpPr>
        <p:spPr>
          <a:xfrm>
            <a:off x="838200" y="727323"/>
            <a:ext cx="10515600" cy="1325563"/>
          </a:xfrm>
        </p:spPr>
        <p:txBody>
          <a:bodyPr>
            <a:normAutofit/>
          </a:bodyPr>
          <a:lstStyle/>
          <a:p>
            <a:r>
              <a:rPr lang="en-US" dirty="0"/>
              <a:t>KNN Classifier ~ Results</a:t>
            </a:r>
          </a:p>
        </p:txBody>
      </p:sp>
      <p:sp>
        <p:nvSpPr>
          <p:cNvPr id="6" name="Content Placeholder 2">
            <a:extLst>
              <a:ext uri="{FF2B5EF4-FFF2-40B4-BE49-F238E27FC236}">
                <a16:creationId xmlns:a16="http://schemas.microsoft.com/office/drawing/2014/main" id="{5CCA2595-9EBE-7180-DCE8-2BCC2EDCBCE5}"/>
              </a:ext>
            </a:extLst>
          </p:cNvPr>
          <p:cNvSpPr>
            <a:spLocks noGrp="1"/>
          </p:cNvSpPr>
          <p:nvPr>
            <p:ph idx="1"/>
          </p:nvPr>
        </p:nvSpPr>
        <p:spPr>
          <a:xfrm>
            <a:off x="838200" y="1839951"/>
            <a:ext cx="4436327" cy="4171235"/>
          </a:xfrm>
        </p:spPr>
        <p:txBody>
          <a:bodyPr>
            <a:noAutofit/>
          </a:bodyPr>
          <a:lstStyle/>
          <a:p>
            <a:pPr marL="0" indent="0">
              <a:buNone/>
            </a:pPr>
            <a:r>
              <a:rPr lang="en-US" sz="1000" dirty="0"/>
              <a:t> # Calculate accuracy</a:t>
            </a:r>
          </a:p>
          <a:p>
            <a:pPr marL="0" indent="0">
              <a:buNone/>
            </a:pPr>
            <a:r>
              <a:rPr lang="en-US" sz="1000" dirty="0"/>
              <a:t>&gt; accuracy &lt;- sum(predictions == </a:t>
            </a:r>
            <a:r>
              <a:rPr lang="en-US" sz="1000" dirty="0" err="1"/>
              <a:t>test_set$HeartDisease</a:t>
            </a:r>
            <a:r>
              <a:rPr lang="en-US" sz="1000" dirty="0"/>
              <a:t>) / length(</a:t>
            </a:r>
            <a:r>
              <a:rPr lang="en-US" sz="1000" dirty="0" err="1"/>
              <a:t>test_set$HeartDisease</a:t>
            </a:r>
            <a:r>
              <a:rPr lang="en-US" sz="1000" dirty="0"/>
              <a:t>)</a:t>
            </a:r>
          </a:p>
          <a:p>
            <a:pPr marL="0" indent="0">
              <a:buNone/>
            </a:pPr>
            <a:r>
              <a:rPr lang="en-US" sz="1000" dirty="0"/>
              <a:t>&gt; cat("Accuracy:", accuracy, "\n")</a:t>
            </a:r>
          </a:p>
          <a:p>
            <a:pPr marL="0" indent="0">
              <a:buNone/>
            </a:pPr>
            <a:r>
              <a:rPr lang="en-US" sz="1000" dirty="0">
                <a:highlight>
                  <a:srgbClr val="FFD2FF"/>
                </a:highlight>
              </a:rPr>
              <a:t>Accuracy test: 0.9059412 </a:t>
            </a:r>
          </a:p>
          <a:p>
            <a:pPr marL="0" indent="0">
              <a:buNone/>
            </a:pPr>
            <a:r>
              <a:rPr lang="en-US" sz="1000" dirty="0"/>
              <a:t>&gt; </a:t>
            </a:r>
            <a:r>
              <a:rPr lang="en-US" sz="1000" dirty="0" err="1"/>
              <a:t>accuracy_train</a:t>
            </a:r>
            <a:r>
              <a:rPr lang="en-US" sz="1000" dirty="0"/>
              <a:t> &lt;- sum(</a:t>
            </a:r>
            <a:r>
              <a:rPr lang="en-US" sz="1000" dirty="0" err="1"/>
              <a:t>predictions_train</a:t>
            </a:r>
            <a:r>
              <a:rPr lang="en-US" sz="1000" dirty="0"/>
              <a:t> == </a:t>
            </a:r>
            <a:r>
              <a:rPr lang="en-US" sz="1000" dirty="0" err="1"/>
              <a:t>train_set$HeartDisease</a:t>
            </a:r>
            <a:r>
              <a:rPr lang="en-US" sz="1000" dirty="0"/>
              <a:t>) / length(</a:t>
            </a:r>
            <a:r>
              <a:rPr lang="en-US" sz="1000" dirty="0" err="1"/>
              <a:t>train_set$HeartDisease</a:t>
            </a:r>
            <a:r>
              <a:rPr lang="en-US" sz="1000" dirty="0"/>
              <a:t>)</a:t>
            </a:r>
          </a:p>
          <a:p>
            <a:pPr marL="0" indent="0">
              <a:buNone/>
            </a:pPr>
            <a:r>
              <a:rPr lang="en-US" sz="1000" dirty="0"/>
              <a:t>&gt; cat("</a:t>
            </a:r>
            <a:r>
              <a:rPr lang="en-US" sz="1000" dirty="0" err="1"/>
              <a:t>Accuracy_Train</a:t>
            </a:r>
            <a:r>
              <a:rPr lang="en-US" sz="1000" dirty="0"/>
              <a:t>:", </a:t>
            </a:r>
            <a:r>
              <a:rPr lang="en-US" sz="1000" dirty="0" err="1"/>
              <a:t>accuracy_train</a:t>
            </a:r>
            <a:r>
              <a:rPr lang="en-US" sz="1000" dirty="0"/>
              <a:t>, "\n")</a:t>
            </a:r>
          </a:p>
          <a:p>
            <a:pPr marL="0" indent="0">
              <a:buNone/>
            </a:pPr>
            <a:r>
              <a:rPr lang="en-US" sz="1000" dirty="0" err="1">
                <a:highlight>
                  <a:srgbClr val="FFD2FF"/>
                </a:highlight>
              </a:rPr>
              <a:t>Accuracy_Train</a:t>
            </a:r>
            <a:r>
              <a:rPr lang="en-US" sz="1000" dirty="0">
                <a:highlight>
                  <a:srgbClr val="FFD2FF"/>
                </a:highlight>
              </a:rPr>
              <a:t>: 0.9247523     --</a:t>
            </a:r>
            <a:r>
              <a:rPr lang="en-US" sz="1000" dirty="0">
                <a:highlight>
                  <a:srgbClr val="FFD2FF"/>
                </a:highlight>
                <a:sym typeface="Wingdings" pitchFamily="2" charset="2"/>
              </a:rPr>
              <a:t> not overfit or underfit</a:t>
            </a:r>
            <a:endParaRPr lang="en-US" sz="1000" dirty="0">
              <a:highlight>
                <a:srgbClr val="FFD2FF"/>
              </a:highlight>
            </a:endParaRPr>
          </a:p>
          <a:p>
            <a:pPr marL="0" indent="0">
              <a:buNone/>
            </a:pPr>
            <a:r>
              <a:rPr lang="en-US" sz="1000" dirty="0"/>
              <a:t>&gt; # Calculate true positives</a:t>
            </a:r>
          </a:p>
          <a:p>
            <a:pPr marL="0" indent="0">
              <a:buNone/>
            </a:pPr>
            <a:r>
              <a:rPr lang="en-US" sz="1000" dirty="0"/>
              <a:t>&gt; </a:t>
            </a:r>
            <a:r>
              <a:rPr lang="en-US" sz="1000" dirty="0" err="1"/>
              <a:t>true_positives</a:t>
            </a:r>
            <a:r>
              <a:rPr lang="en-US" sz="1000" dirty="0"/>
              <a:t> &lt;- sum(predictions == 1 &amp; </a:t>
            </a:r>
            <a:r>
              <a:rPr lang="en-US" sz="1000" dirty="0" err="1"/>
              <a:t>test_set$HeartDisease</a:t>
            </a:r>
            <a:r>
              <a:rPr lang="en-US" sz="1000" dirty="0"/>
              <a:t> == 1)</a:t>
            </a:r>
          </a:p>
          <a:p>
            <a:pPr marL="0" indent="0">
              <a:buNone/>
            </a:pPr>
            <a:r>
              <a:rPr lang="en-US" sz="1000" dirty="0"/>
              <a:t>&gt; print(</a:t>
            </a:r>
            <a:r>
              <a:rPr lang="en-US" sz="1000" dirty="0" err="1"/>
              <a:t>true_positives</a:t>
            </a:r>
            <a:r>
              <a:rPr lang="en-US" sz="1000" dirty="0"/>
              <a:t>) [1] 749</a:t>
            </a:r>
          </a:p>
          <a:p>
            <a:pPr marL="0" indent="0">
              <a:buNone/>
            </a:pPr>
            <a:r>
              <a:rPr lang="en-US" sz="1000" dirty="0"/>
              <a:t>&gt; # Calculate false positives</a:t>
            </a:r>
          </a:p>
          <a:p>
            <a:pPr marL="0" indent="0">
              <a:buNone/>
            </a:pPr>
            <a:r>
              <a:rPr lang="en-US" sz="1000" dirty="0"/>
              <a:t>&gt; </a:t>
            </a:r>
            <a:r>
              <a:rPr lang="en-US" sz="1000" dirty="0" err="1"/>
              <a:t>false_positives</a:t>
            </a:r>
            <a:r>
              <a:rPr lang="en-US" sz="1000" dirty="0"/>
              <a:t> &lt;- sum(predictions == 1 &amp; </a:t>
            </a:r>
            <a:r>
              <a:rPr lang="en-US" sz="1000" dirty="0" err="1"/>
              <a:t>test_set$HeartDisease</a:t>
            </a:r>
            <a:r>
              <a:rPr lang="en-US" sz="1000" dirty="0"/>
              <a:t> == 0)</a:t>
            </a:r>
          </a:p>
          <a:p>
            <a:pPr marL="0" indent="0">
              <a:buNone/>
            </a:pPr>
            <a:r>
              <a:rPr lang="en-US" sz="1000" dirty="0"/>
              <a:t>&gt; print(</a:t>
            </a:r>
            <a:r>
              <a:rPr lang="en-US" sz="1000" dirty="0" err="1"/>
              <a:t>false_positives</a:t>
            </a:r>
            <a:r>
              <a:rPr lang="en-US" sz="1000" dirty="0"/>
              <a:t>) [1] 1290</a:t>
            </a:r>
          </a:p>
        </p:txBody>
      </p:sp>
      <p:sp>
        <p:nvSpPr>
          <p:cNvPr id="7" name="Slide Number Placeholder 3">
            <a:extLst>
              <a:ext uri="{FF2B5EF4-FFF2-40B4-BE49-F238E27FC236}">
                <a16:creationId xmlns:a16="http://schemas.microsoft.com/office/drawing/2014/main" id="{B93D0A04-A171-8F71-5148-DE6D39FF9B78}"/>
              </a:ext>
            </a:extLst>
          </p:cNvPr>
          <p:cNvSpPr>
            <a:spLocks noGrp="1"/>
          </p:cNvSpPr>
          <p:nvPr>
            <p:ph type="sldNum" sz="quarter" idx="12"/>
          </p:nvPr>
        </p:nvSpPr>
        <p:spPr>
          <a:xfrm>
            <a:off x="11563467" y="3246434"/>
            <a:ext cx="628533" cy="365125"/>
          </a:xfrm>
        </p:spPr>
        <p:txBody>
          <a:bodyPr/>
          <a:lstStyle/>
          <a:p>
            <a:fld id="{273BAE12-D270-459D-897B-6833652BB167}" type="slidenum">
              <a:rPr lang="en-US" smtClean="0"/>
              <a:t>19</a:t>
            </a:fld>
            <a:endParaRPr lang="en-US"/>
          </a:p>
        </p:txBody>
      </p:sp>
      <p:sp>
        <p:nvSpPr>
          <p:cNvPr id="8" name="Content Placeholder 2">
            <a:extLst>
              <a:ext uri="{FF2B5EF4-FFF2-40B4-BE49-F238E27FC236}">
                <a16:creationId xmlns:a16="http://schemas.microsoft.com/office/drawing/2014/main" id="{A386701C-048B-0511-D414-69C79E727B56}"/>
              </a:ext>
            </a:extLst>
          </p:cNvPr>
          <p:cNvSpPr txBox="1">
            <a:spLocks/>
          </p:cNvSpPr>
          <p:nvPr/>
        </p:nvSpPr>
        <p:spPr>
          <a:xfrm>
            <a:off x="6200833" y="1862305"/>
            <a:ext cx="4436327" cy="4171235"/>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a:t>
            </a:r>
          </a:p>
          <a:p>
            <a:pPr marL="0" indent="0">
              <a:buNone/>
            </a:pPr>
            <a:r>
              <a:rPr lang="en-US" dirty="0"/>
              <a:t>&gt; </a:t>
            </a:r>
            <a:r>
              <a:rPr lang="en-US" dirty="0" err="1"/>
              <a:t>false_negatives</a:t>
            </a:r>
            <a:r>
              <a:rPr lang="en-US" dirty="0"/>
              <a:t> &lt;- sum(predictions == 0 &amp; </a:t>
            </a:r>
            <a:r>
              <a:rPr lang="en-US" dirty="0" err="1"/>
              <a:t>test_set$HeartDisease</a:t>
            </a:r>
            <a:r>
              <a:rPr lang="en-US" dirty="0"/>
              <a:t> == 1)</a:t>
            </a:r>
          </a:p>
          <a:p>
            <a:pPr marL="0" indent="0">
              <a:buNone/>
            </a:pPr>
            <a:r>
              <a:rPr lang="en-US" dirty="0"/>
              <a:t>&gt; print(</a:t>
            </a:r>
            <a:r>
              <a:rPr lang="en-US" dirty="0" err="1"/>
              <a:t>false_negatives</a:t>
            </a:r>
            <a:r>
              <a:rPr lang="en-US" dirty="0"/>
              <a:t>) [1] 4726</a:t>
            </a:r>
          </a:p>
          <a:p>
            <a:pPr marL="0" indent="0">
              <a:buFont typeface="Arial" panose="020B0604020202020204" pitchFamily="34" charset="0"/>
              <a:buNone/>
            </a:pPr>
            <a:r>
              <a:rPr lang="en-US" dirty="0"/>
              <a:t> </a:t>
            </a:r>
          </a:p>
          <a:p>
            <a:pPr marL="0" indent="0">
              <a:buFont typeface="Arial" panose="020B0604020202020204" pitchFamily="34" charset="0"/>
              <a:buNone/>
            </a:pPr>
            <a:r>
              <a:rPr lang="en-US" dirty="0"/>
              <a:t>&gt; recall &lt;- </a:t>
            </a:r>
            <a:r>
              <a:rPr lang="en-US" dirty="0" err="1"/>
              <a:t>true_positives</a:t>
            </a:r>
            <a:r>
              <a:rPr lang="en-US" dirty="0"/>
              <a:t> / (</a:t>
            </a:r>
            <a:r>
              <a:rPr lang="en-US" dirty="0" err="1"/>
              <a:t>true_positives</a:t>
            </a:r>
            <a:r>
              <a:rPr lang="en-US" dirty="0"/>
              <a:t> + </a:t>
            </a:r>
            <a:r>
              <a:rPr lang="en-US" dirty="0" err="1"/>
              <a:t>false_negatives</a:t>
            </a:r>
            <a:r>
              <a:rPr lang="en-US" dirty="0"/>
              <a:t>)</a:t>
            </a:r>
          </a:p>
          <a:p>
            <a:pPr marL="0" indent="0">
              <a:buFont typeface="Arial" panose="020B0604020202020204" pitchFamily="34" charset="0"/>
              <a:buNone/>
            </a:pPr>
            <a:r>
              <a:rPr lang="en-US" dirty="0"/>
              <a:t>&gt; cat("Recall:", recall, "\n")</a:t>
            </a:r>
          </a:p>
          <a:p>
            <a:pPr marL="0" indent="0">
              <a:buFont typeface="Arial" panose="020B0604020202020204" pitchFamily="34" charset="0"/>
              <a:buNone/>
            </a:pPr>
            <a:r>
              <a:rPr lang="en-US" dirty="0">
                <a:highlight>
                  <a:srgbClr val="FFD2FF"/>
                </a:highlight>
              </a:rPr>
              <a:t>Recall: 0.1368037 </a:t>
            </a:r>
          </a:p>
          <a:p>
            <a:pPr marL="0" indent="0">
              <a:buFont typeface="Arial" panose="020B0604020202020204" pitchFamily="34" charset="0"/>
              <a:buNone/>
            </a:pPr>
            <a:r>
              <a:rPr lang="en-US" dirty="0"/>
              <a:t> </a:t>
            </a:r>
          </a:p>
          <a:p>
            <a:pPr marL="0" indent="0">
              <a:buFont typeface="Arial" panose="020B0604020202020204" pitchFamily="34" charset="0"/>
              <a:buNone/>
            </a:pPr>
            <a:r>
              <a:rPr lang="en-US" dirty="0"/>
              <a:t>&gt; precision &lt;- </a:t>
            </a:r>
            <a:r>
              <a:rPr lang="en-US" dirty="0" err="1"/>
              <a:t>true_positives</a:t>
            </a:r>
            <a:r>
              <a:rPr lang="en-US" dirty="0"/>
              <a:t> / (</a:t>
            </a:r>
            <a:r>
              <a:rPr lang="en-US" dirty="0" err="1"/>
              <a:t>true_positives</a:t>
            </a:r>
            <a:r>
              <a:rPr lang="en-US" dirty="0"/>
              <a:t> + </a:t>
            </a:r>
            <a:r>
              <a:rPr lang="en-US" dirty="0" err="1"/>
              <a:t>false_positives</a:t>
            </a:r>
            <a:r>
              <a:rPr lang="en-US" dirty="0"/>
              <a:t>)</a:t>
            </a:r>
          </a:p>
          <a:p>
            <a:pPr marL="0" indent="0">
              <a:buFont typeface="Arial" panose="020B0604020202020204" pitchFamily="34" charset="0"/>
              <a:buNone/>
            </a:pPr>
            <a:r>
              <a:rPr lang="en-US" dirty="0"/>
              <a:t>&gt; cat("Precision:", precision, "\n")</a:t>
            </a:r>
          </a:p>
          <a:p>
            <a:pPr marL="0" indent="0">
              <a:buFont typeface="Arial" panose="020B0604020202020204" pitchFamily="34" charset="0"/>
              <a:buNone/>
            </a:pPr>
            <a:r>
              <a:rPr lang="en-US" dirty="0">
                <a:highlight>
                  <a:srgbClr val="FFD2FF"/>
                </a:highlight>
              </a:rPr>
              <a:t>Precision: 0.3673369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&gt; f1_score &lt;- 2 * (precision * recall) / (precision + recall)</a:t>
            </a:r>
          </a:p>
          <a:p>
            <a:pPr marL="0" indent="0">
              <a:buFont typeface="Arial" panose="020B0604020202020204" pitchFamily="34" charset="0"/>
              <a:buNone/>
            </a:pPr>
            <a:r>
              <a:rPr lang="en-US" dirty="0"/>
              <a:t>&gt; cat("F1 Score:", f1_score, "\n")</a:t>
            </a:r>
          </a:p>
          <a:p>
            <a:pPr marL="0" indent="0">
              <a:buFont typeface="Arial" panose="020B0604020202020204" pitchFamily="34" charset="0"/>
              <a:buNone/>
            </a:pPr>
            <a:r>
              <a:rPr lang="en-US" dirty="0">
                <a:highlight>
                  <a:srgbClr val="FFD2FF"/>
                </a:highlight>
              </a:rPr>
              <a:t>F1 Score: 0.1993612 </a:t>
            </a:r>
          </a:p>
        </p:txBody>
      </p:sp>
    </p:spTree>
    <p:extLst>
      <p:ext uri="{BB962C8B-B14F-4D97-AF65-F5344CB8AC3E}">
        <p14:creationId xmlns:p14="http://schemas.microsoft.com/office/powerpoint/2010/main" val="757983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4E94C6EB-0BD0-4926-909B-CE0EFF459E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7" y="-1"/>
            <a:ext cx="12195239" cy="6857996"/>
            <a:chOff x="1667" y="-1"/>
            <a:chExt cx="12195239" cy="6857996"/>
          </a:xfrm>
        </p:grpSpPr>
        <p:cxnSp>
          <p:nvCxnSpPr>
            <p:cNvPr id="13" name="Straight Connector 12">
              <a:extLst>
                <a:ext uri="{FF2B5EF4-FFF2-40B4-BE49-F238E27FC236}">
                  <a16:creationId xmlns:a16="http://schemas.microsoft.com/office/drawing/2014/main" id="{FD8D9AC5-1A8B-4F43-99E1-1D51CFFC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249B524-B22D-40A1-81F7-459441A7E2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06"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8CCE87E-3564-469A-9A46-F794A0F940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4C96A98-5EF6-4542-9FA4-86B1D2651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33">
              <a:extLst>
                <a:ext uri="{FF2B5EF4-FFF2-40B4-BE49-F238E27FC236}">
                  <a16:creationId xmlns:a16="http://schemas.microsoft.com/office/drawing/2014/main" id="{3BF088B1-D6D6-4925-9B48-5098FF09D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8" name="Graphic 33">
              <a:extLst>
                <a:ext uri="{FF2B5EF4-FFF2-40B4-BE49-F238E27FC236}">
                  <a16:creationId xmlns:a16="http://schemas.microsoft.com/office/drawing/2014/main" id="{6FA7DFD7-863A-4016-A231-DCB28B20D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EA0988A8-35FB-BAC4-853A-8D1CFF4975EE}"/>
              </a:ext>
            </a:extLst>
          </p:cNvPr>
          <p:cNvSpPr>
            <a:spLocks noGrp="1"/>
          </p:cNvSpPr>
          <p:nvPr>
            <p:ph type="title"/>
          </p:nvPr>
        </p:nvSpPr>
        <p:spPr>
          <a:xfrm>
            <a:off x="838200" y="827727"/>
            <a:ext cx="8648158" cy="1495887"/>
          </a:xfrm>
        </p:spPr>
        <p:txBody>
          <a:bodyPr>
            <a:normAutofit/>
          </a:bodyPr>
          <a:lstStyle/>
          <a:p>
            <a:r>
              <a:rPr lang="en-US" dirty="0"/>
              <a:t>The importance of the dataset</a:t>
            </a:r>
          </a:p>
        </p:txBody>
      </p:sp>
      <p:sp>
        <p:nvSpPr>
          <p:cNvPr id="3" name="Content Placeholder 2">
            <a:extLst>
              <a:ext uri="{FF2B5EF4-FFF2-40B4-BE49-F238E27FC236}">
                <a16:creationId xmlns:a16="http://schemas.microsoft.com/office/drawing/2014/main" id="{BD64A055-C486-D382-7E66-0F6D5FB2135A}"/>
              </a:ext>
            </a:extLst>
          </p:cNvPr>
          <p:cNvSpPr>
            <a:spLocks noGrp="1"/>
          </p:cNvSpPr>
          <p:nvPr>
            <p:ph idx="1"/>
          </p:nvPr>
        </p:nvSpPr>
        <p:spPr>
          <a:xfrm>
            <a:off x="838200" y="2434196"/>
            <a:ext cx="10424524" cy="3430575"/>
          </a:xfrm>
        </p:spPr>
        <p:txBody>
          <a:bodyPr>
            <a:normAutofit fontScale="92500"/>
          </a:bodyPr>
          <a:lstStyle/>
          <a:p>
            <a:pPr algn="just">
              <a:lnSpc>
                <a:spcPct val="100000"/>
              </a:lnSpc>
              <a:spcBef>
                <a:spcPct val="0"/>
              </a:spcBef>
              <a:buFont typeface="Wingdings" pitchFamily="2" charset="2"/>
              <a:buChar char="Ø"/>
            </a:pPr>
            <a:r>
              <a:rPr lang="en-US" sz="2800" dirty="0">
                <a:latin typeface="+mj-lt"/>
                <a:ea typeface="+mj-ea"/>
                <a:cs typeface="+mj-cs"/>
              </a:rPr>
              <a:t>According to the </a:t>
            </a:r>
            <a:r>
              <a:rPr lang="en-US" sz="2800" dirty="0">
                <a:latin typeface="+mj-lt"/>
                <a:ea typeface="+mj-ea"/>
                <a:cs typeface="+mj-cs"/>
                <a:hlinkClick r:id="rId2">
                  <a:extLst>
                    <a:ext uri="{A12FA001-AC4F-418D-AE19-62706E023703}">
                      <ahyp:hlinkClr xmlns:ahyp="http://schemas.microsoft.com/office/drawing/2018/hyperlinkcolor" val="tx"/>
                    </a:ext>
                  </a:extLst>
                </a:hlinkClick>
              </a:rPr>
              <a:t>CDC</a:t>
            </a:r>
            <a:r>
              <a:rPr lang="en-US" sz="2800" dirty="0">
                <a:latin typeface="+mj-lt"/>
                <a:ea typeface="+mj-ea"/>
                <a:cs typeface="+mj-cs"/>
              </a:rPr>
              <a:t>, heart disease is one of the leading causes of death for people of most races in the US.</a:t>
            </a:r>
          </a:p>
          <a:p>
            <a:pPr algn="just">
              <a:lnSpc>
                <a:spcPct val="100000"/>
              </a:lnSpc>
              <a:spcBef>
                <a:spcPct val="0"/>
              </a:spcBef>
              <a:buFont typeface="Wingdings" pitchFamily="2" charset="2"/>
              <a:buChar char="Ø"/>
            </a:pPr>
            <a:r>
              <a:rPr lang="en-US" sz="2800" dirty="0">
                <a:latin typeface="+mj-lt"/>
                <a:ea typeface="+mj-ea"/>
                <a:cs typeface="+mj-cs"/>
              </a:rPr>
              <a:t>Originally, the dataset come from the CDC and is a major part of the Behavioral Risk Factor Surveillance System (BRFSS), which conducts annual telephone surveys to gather data on the health status of U.S. residents.</a:t>
            </a:r>
          </a:p>
          <a:p>
            <a:pPr algn="just">
              <a:lnSpc>
                <a:spcPct val="100000"/>
              </a:lnSpc>
              <a:spcBef>
                <a:spcPct val="0"/>
              </a:spcBef>
              <a:buFont typeface="Wingdings" pitchFamily="2" charset="2"/>
              <a:buChar char="Ø"/>
            </a:pPr>
            <a:r>
              <a:rPr lang="en-US" sz="2800" dirty="0">
                <a:latin typeface="+mj-lt"/>
                <a:ea typeface="+mj-ea"/>
                <a:cs typeface="+mj-cs"/>
              </a:rPr>
              <a:t>The dataset contains 18 variables (9 </a:t>
            </a:r>
            <a:r>
              <a:rPr lang="en-US" sz="2800" dirty="0" err="1">
                <a:latin typeface="+mj-lt"/>
                <a:ea typeface="+mj-ea"/>
                <a:cs typeface="+mj-cs"/>
              </a:rPr>
              <a:t>booleans</a:t>
            </a:r>
            <a:r>
              <a:rPr lang="en-US" sz="2800" dirty="0">
                <a:latin typeface="+mj-lt"/>
                <a:ea typeface="+mj-ea"/>
                <a:cs typeface="+mj-cs"/>
              </a:rPr>
              <a:t>, 5 strings and 4 decimals).</a:t>
            </a:r>
          </a:p>
          <a:p>
            <a:pPr marL="0" indent="0" algn="just">
              <a:lnSpc>
                <a:spcPct val="100000"/>
              </a:lnSpc>
              <a:spcBef>
                <a:spcPct val="0"/>
              </a:spcBef>
              <a:buNone/>
            </a:pPr>
            <a:r>
              <a:rPr lang="en-US" sz="2800" dirty="0">
                <a:latin typeface="+mj-lt"/>
                <a:ea typeface="+mj-ea"/>
                <a:cs typeface="+mj-cs"/>
              </a:rPr>
              <a:t>by </a:t>
            </a:r>
            <a:r>
              <a:rPr lang="en-US" sz="2800" dirty="0">
                <a:highlight>
                  <a:srgbClr val="FFD2FF"/>
                </a:highlight>
                <a:latin typeface="+mj-lt"/>
                <a:ea typeface="+mj-ea"/>
                <a:cs typeface="+mj-cs"/>
                <a:hlinkClick r:id="rId3"/>
              </a:rPr>
              <a:t>Kaggle</a:t>
            </a:r>
            <a:endParaRPr lang="en-US" sz="2800" dirty="0">
              <a:highlight>
                <a:srgbClr val="FFD2FF"/>
              </a:highlight>
              <a:latin typeface="+mj-lt"/>
              <a:ea typeface="+mj-ea"/>
              <a:cs typeface="+mj-cs"/>
            </a:endParaRPr>
          </a:p>
        </p:txBody>
      </p:sp>
      <p:sp>
        <p:nvSpPr>
          <p:cNvPr id="5" name="Slide Number Placeholder 4">
            <a:extLst>
              <a:ext uri="{FF2B5EF4-FFF2-40B4-BE49-F238E27FC236}">
                <a16:creationId xmlns:a16="http://schemas.microsoft.com/office/drawing/2014/main" id="{70292509-1595-A577-29A7-34491F9B1756}"/>
              </a:ext>
            </a:extLst>
          </p:cNvPr>
          <p:cNvSpPr>
            <a:spLocks noGrp="1"/>
          </p:cNvSpPr>
          <p:nvPr>
            <p:ph type="sldNum" sz="quarter" idx="12"/>
          </p:nvPr>
        </p:nvSpPr>
        <p:spPr/>
        <p:txBody>
          <a:bodyPr/>
          <a:lstStyle/>
          <a:p>
            <a:fld id="{273BAE12-D270-459D-897B-6833652BB167}" type="slidenum">
              <a:rPr lang="en-US" smtClean="0"/>
              <a:t>2</a:t>
            </a:fld>
            <a:endParaRPr lang="en-US"/>
          </a:p>
        </p:txBody>
      </p:sp>
    </p:spTree>
    <p:extLst>
      <p:ext uri="{BB962C8B-B14F-4D97-AF65-F5344CB8AC3E}">
        <p14:creationId xmlns:p14="http://schemas.microsoft.com/office/powerpoint/2010/main" val="274121576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BDFCC-280E-F063-54D2-4BD7019DCC5E}"/>
              </a:ext>
            </a:extLst>
          </p:cNvPr>
          <p:cNvSpPr>
            <a:spLocks noGrp="1"/>
          </p:cNvSpPr>
          <p:nvPr>
            <p:ph type="title"/>
          </p:nvPr>
        </p:nvSpPr>
        <p:spPr/>
        <p:txBody>
          <a:bodyPr/>
          <a:lstStyle/>
          <a:p>
            <a:r>
              <a:rPr lang="en-US" dirty="0"/>
              <a:t>KNN Classifier ~ Results</a:t>
            </a:r>
          </a:p>
        </p:txBody>
      </p:sp>
      <p:sp>
        <p:nvSpPr>
          <p:cNvPr id="3" name="Content Placeholder 2">
            <a:extLst>
              <a:ext uri="{FF2B5EF4-FFF2-40B4-BE49-F238E27FC236}">
                <a16:creationId xmlns:a16="http://schemas.microsoft.com/office/drawing/2014/main" id="{9B00DF18-9C0E-85EF-FA99-ADC13BBCFC25}"/>
              </a:ext>
            </a:extLst>
          </p:cNvPr>
          <p:cNvSpPr>
            <a:spLocks noGrp="1"/>
          </p:cNvSpPr>
          <p:nvPr>
            <p:ph idx="1"/>
          </p:nvPr>
        </p:nvSpPr>
        <p:spPr>
          <a:xfrm>
            <a:off x="602166" y="1773044"/>
            <a:ext cx="5698273" cy="4238142"/>
          </a:xfrm>
        </p:spPr>
        <p:txBody>
          <a:bodyPr>
            <a:normAutofit fontScale="25000" lnSpcReduction="20000"/>
          </a:bodyPr>
          <a:lstStyle/>
          <a:p>
            <a:r>
              <a:rPr lang="en-US" sz="4000" dirty="0"/>
              <a:t>&gt; </a:t>
            </a:r>
            <a:r>
              <a:rPr lang="en-US" sz="4000" dirty="0" err="1"/>
              <a:t>confusionMatrix</a:t>
            </a:r>
            <a:r>
              <a:rPr lang="en-US" sz="4000" dirty="0"/>
              <a:t>(data=</a:t>
            </a:r>
            <a:r>
              <a:rPr lang="en-US" sz="4000" dirty="0" err="1"/>
              <a:t>as.factor</a:t>
            </a:r>
            <a:r>
              <a:rPr lang="en-US" sz="4000" dirty="0"/>
              <a:t>(predictions), reference =</a:t>
            </a:r>
            <a:r>
              <a:rPr lang="en-US" sz="4000" dirty="0" err="1"/>
              <a:t>as.factor</a:t>
            </a:r>
            <a:r>
              <a:rPr lang="en-US" sz="4000" dirty="0"/>
              <a:t>(</a:t>
            </a:r>
            <a:r>
              <a:rPr lang="en-US" sz="4000" dirty="0" err="1"/>
              <a:t>test_set$HeartDisease</a:t>
            </a:r>
            <a:r>
              <a:rPr lang="en-US" sz="4000" dirty="0"/>
              <a:t>))</a:t>
            </a:r>
          </a:p>
          <a:p>
            <a:r>
              <a:rPr lang="en-US" sz="4000" dirty="0"/>
              <a:t>                       </a:t>
            </a:r>
            <a:r>
              <a:rPr lang="en-US" sz="4000" dirty="0">
                <a:highlight>
                  <a:srgbClr val="FFD2FF"/>
                </a:highlight>
              </a:rPr>
              <a:t>Reference</a:t>
            </a:r>
          </a:p>
          <a:p>
            <a:r>
              <a:rPr lang="en-US" sz="4000" dirty="0">
                <a:highlight>
                  <a:srgbClr val="FFD2FF"/>
                </a:highlight>
              </a:rPr>
              <a:t>Prediction           0           1</a:t>
            </a:r>
          </a:p>
          <a:p>
            <a:r>
              <a:rPr lang="en-US" sz="4000" dirty="0">
                <a:highlight>
                  <a:srgbClr val="FFD2FF"/>
                </a:highlight>
              </a:rPr>
              <a:t>         0.           57195       4726</a:t>
            </a:r>
          </a:p>
          <a:p>
            <a:r>
              <a:rPr lang="en-US" sz="4000" dirty="0">
                <a:highlight>
                  <a:srgbClr val="FFD2FF"/>
                </a:highlight>
              </a:rPr>
              <a:t>         1            1290          749</a:t>
            </a:r>
          </a:p>
          <a:p>
            <a:r>
              <a:rPr lang="en-US" sz="4000" dirty="0">
                <a:highlight>
                  <a:srgbClr val="FFD2FF"/>
                </a:highlight>
              </a:rPr>
              <a:t>           Accuracy : 0.9059             </a:t>
            </a:r>
          </a:p>
          <a:p>
            <a:r>
              <a:rPr lang="en-US" dirty="0"/>
              <a:t>                 95% CI : (0.9037, 0.9082)   </a:t>
            </a:r>
          </a:p>
          <a:p>
            <a:r>
              <a:rPr lang="en-US" dirty="0"/>
              <a:t>    No Information Rate : 0.9144             </a:t>
            </a:r>
          </a:p>
          <a:p>
            <a:r>
              <a:rPr lang="en-US" dirty="0"/>
              <a:t>    P-Value [Acc &gt; NIR] : 1                  </a:t>
            </a:r>
          </a:p>
          <a:p>
            <a:r>
              <a:rPr lang="en-US" dirty="0"/>
              <a:t>Kappa : 0.1604             </a:t>
            </a:r>
          </a:p>
          <a:p>
            <a:r>
              <a:rPr lang="en-US" dirty="0" err="1"/>
              <a:t>Mcnemar's</a:t>
            </a:r>
            <a:r>
              <a:rPr lang="en-US" dirty="0"/>
              <a:t> Test P-Value : &lt;0.0000000000000002</a:t>
            </a:r>
          </a:p>
          <a:p>
            <a:r>
              <a:rPr lang="en-US" dirty="0"/>
              <a:t>            Sensitivity : 0.9779             </a:t>
            </a:r>
          </a:p>
          <a:p>
            <a:r>
              <a:rPr lang="en-US" dirty="0"/>
              <a:t>            Specificity : 0.1368             </a:t>
            </a:r>
          </a:p>
          <a:p>
            <a:r>
              <a:rPr lang="en-US" dirty="0"/>
              <a:t>         Pos Pred Value : 0.9237             </a:t>
            </a:r>
          </a:p>
          <a:p>
            <a:r>
              <a:rPr lang="en-US" dirty="0"/>
              <a:t>         Neg Pred Value : 0.3673             </a:t>
            </a:r>
          </a:p>
          <a:p>
            <a:r>
              <a:rPr lang="en-US" dirty="0"/>
              <a:t>             Prevalence : 0.9144             </a:t>
            </a:r>
          </a:p>
          <a:p>
            <a:r>
              <a:rPr lang="en-US" dirty="0"/>
              <a:t>         Detection Rate : 0.8942             </a:t>
            </a:r>
          </a:p>
          <a:p>
            <a:r>
              <a:rPr lang="en-US" dirty="0"/>
              <a:t>   Detection Prevalence : 0.9681             </a:t>
            </a:r>
          </a:p>
          <a:p>
            <a:r>
              <a:rPr lang="en-US" dirty="0"/>
              <a:t>      Balanced Accuracy : 0.5574         </a:t>
            </a:r>
          </a:p>
          <a:p>
            <a:r>
              <a:rPr lang="en-US" dirty="0"/>
              <a:t>       'Positive' Class : 0    </a:t>
            </a:r>
          </a:p>
        </p:txBody>
      </p:sp>
      <p:sp>
        <p:nvSpPr>
          <p:cNvPr id="4" name="Slide Number Placeholder 3">
            <a:extLst>
              <a:ext uri="{FF2B5EF4-FFF2-40B4-BE49-F238E27FC236}">
                <a16:creationId xmlns:a16="http://schemas.microsoft.com/office/drawing/2014/main" id="{6E267CA6-A476-4B5F-047B-A1BBBF4F02C0}"/>
              </a:ext>
            </a:extLst>
          </p:cNvPr>
          <p:cNvSpPr>
            <a:spLocks noGrp="1"/>
          </p:cNvSpPr>
          <p:nvPr>
            <p:ph type="sldNum" sz="quarter" idx="12"/>
          </p:nvPr>
        </p:nvSpPr>
        <p:spPr/>
        <p:txBody>
          <a:bodyPr/>
          <a:lstStyle/>
          <a:p>
            <a:fld id="{273BAE12-D270-459D-897B-6833652BB167}" type="slidenum">
              <a:rPr lang="en-US" smtClean="0"/>
              <a:t>20</a:t>
            </a:fld>
            <a:endParaRPr lang="en-US"/>
          </a:p>
        </p:txBody>
      </p:sp>
      <p:sp>
        <p:nvSpPr>
          <p:cNvPr id="5" name="Content Placeholder 2">
            <a:extLst>
              <a:ext uri="{FF2B5EF4-FFF2-40B4-BE49-F238E27FC236}">
                <a16:creationId xmlns:a16="http://schemas.microsoft.com/office/drawing/2014/main" id="{4C123EEF-769E-A800-0AC5-59434B653E4B}"/>
              </a:ext>
            </a:extLst>
          </p:cNvPr>
          <p:cNvSpPr txBox="1">
            <a:spLocks/>
          </p:cNvSpPr>
          <p:nvPr/>
        </p:nvSpPr>
        <p:spPr>
          <a:xfrm>
            <a:off x="6181495" y="1773044"/>
            <a:ext cx="5549588" cy="4238142"/>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a:t>data=</a:t>
            </a:r>
            <a:r>
              <a:rPr lang="en-US" sz="4000" dirty="0" err="1"/>
              <a:t>as.factor</a:t>
            </a:r>
            <a:r>
              <a:rPr lang="en-US" sz="4000" dirty="0"/>
              <a:t>(</a:t>
            </a:r>
            <a:r>
              <a:rPr lang="en-US" sz="4000" dirty="0" err="1"/>
              <a:t>predictions_train</a:t>
            </a:r>
            <a:r>
              <a:rPr lang="en-US" sz="4000" dirty="0"/>
              <a:t>), reference +</a:t>
            </a:r>
            <a:r>
              <a:rPr lang="en-US" sz="4000" dirty="0" err="1"/>
              <a:t>as.factor</a:t>
            </a:r>
            <a:r>
              <a:rPr lang="en-US" sz="4000" dirty="0"/>
              <a:t>(</a:t>
            </a:r>
            <a:r>
              <a:rPr lang="en-US" sz="4000" dirty="0" err="1"/>
              <a:t>train_set$HeartDisease</a:t>
            </a:r>
            <a:r>
              <a:rPr lang="en-US" sz="4000" dirty="0"/>
              <a:t>))</a:t>
            </a:r>
          </a:p>
          <a:p>
            <a:r>
              <a:rPr lang="en-US" sz="4000" dirty="0"/>
              <a:t>                                 </a:t>
            </a:r>
            <a:r>
              <a:rPr lang="en-US" sz="4000" dirty="0">
                <a:highlight>
                  <a:srgbClr val="FFD2FF"/>
                </a:highlight>
              </a:rPr>
              <a:t> Reference</a:t>
            </a:r>
          </a:p>
          <a:p>
            <a:r>
              <a:rPr lang="en-US" sz="4000" dirty="0">
                <a:highlight>
                  <a:srgbClr val="FFD2FF"/>
                </a:highlight>
              </a:rPr>
              <a:t>Prediction               0                1</a:t>
            </a:r>
          </a:p>
          <a:p>
            <a:r>
              <a:rPr lang="en-US" sz="4000" dirty="0">
                <a:highlight>
                  <a:srgbClr val="FFD2FF"/>
                </a:highlight>
              </a:rPr>
              <a:t>         0                 231069        16383</a:t>
            </a:r>
          </a:p>
          <a:p>
            <a:r>
              <a:rPr lang="en-US" sz="4000" dirty="0">
                <a:highlight>
                  <a:srgbClr val="FFD2FF"/>
                </a:highlight>
              </a:rPr>
              <a:t>         1                   2868           5515</a:t>
            </a:r>
          </a:p>
          <a:p>
            <a:r>
              <a:rPr lang="en-US" sz="4000" dirty="0">
                <a:highlight>
                  <a:srgbClr val="FFD2FF"/>
                </a:highlight>
              </a:rPr>
              <a:t>               Accuracy : 0.9248               </a:t>
            </a:r>
          </a:p>
          <a:p>
            <a:r>
              <a:rPr lang="en-US" dirty="0"/>
              <a:t>                 95% CI : (0.9237, 0.9258)     </a:t>
            </a:r>
          </a:p>
          <a:p>
            <a:r>
              <a:rPr lang="en-US" dirty="0"/>
              <a:t>    No Information Rate : 0.9144               </a:t>
            </a:r>
          </a:p>
          <a:p>
            <a:r>
              <a:rPr lang="en-US" dirty="0"/>
              <a:t>    P-Value [Acc &gt; NIR] : &lt; 0.00000000000000022</a:t>
            </a:r>
          </a:p>
          <a:p>
            <a:r>
              <a:rPr lang="en-US" dirty="0"/>
              <a:t>                  Kappa : 0.3326               </a:t>
            </a:r>
          </a:p>
          <a:p>
            <a:r>
              <a:rPr lang="en-US" dirty="0" err="1"/>
              <a:t>Mcnemar's</a:t>
            </a:r>
            <a:r>
              <a:rPr lang="en-US" dirty="0"/>
              <a:t> Test P-Value : &lt; 0.00000000000000022</a:t>
            </a:r>
          </a:p>
          <a:p>
            <a:r>
              <a:rPr lang="en-US" dirty="0"/>
              <a:t>              Sensitivity : 0.9877               </a:t>
            </a:r>
          </a:p>
          <a:p>
            <a:r>
              <a:rPr lang="en-US" dirty="0"/>
              <a:t>             Specificity : 0.2518               </a:t>
            </a:r>
          </a:p>
          <a:p>
            <a:r>
              <a:rPr lang="en-US" dirty="0"/>
              <a:t>         Pos Pred Value : 0.9338               </a:t>
            </a:r>
          </a:p>
          <a:p>
            <a:r>
              <a:rPr lang="en-US" dirty="0"/>
              <a:t>         Neg Pred Value : 0.6579               </a:t>
            </a:r>
          </a:p>
          <a:p>
            <a:r>
              <a:rPr lang="en-US" dirty="0"/>
              <a:t>             Prevalence : 0.9144               </a:t>
            </a:r>
          </a:p>
          <a:p>
            <a:r>
              <a:rPr lang="en-US" dirty="0"/>
              <a:t>         Detection Rate : 0.9032               </a:t>
            </a:r>
          </a:p>
          <a:p>
            <a:r>
              <a:rPr lang="en-US" dirty="0"/>
              <a:t>   Detection Prevalence : 0.9672               </a:t>
            </a:r>
          </a:p>
          <a:p>
            <a:r>
              <a:rPr lang="en-US" dirty="0"/>
              <a:t>      Balanced Accuracy : 0.6198               </a:t>
            </a:r>
          </a:p>
          <a:p>
            <a:r>
              <a:rPr lang="en-US" dirty="0"/>
              <a:t>       'Positive' Class : 0         </a:t>
            </a:r>
          </a:p>
        </p:txBody>
      </p:sp>
    </p:spTree>
    <p:extLst>
      <p:ext uri="{BB962C8B-B14F-4D97-AF65-F5344CB8AC3E}">
        <p14:creationId xmlns:p14="http://schemas.microsoft.com/office/powerpoint/2010/main" val="2707194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CFCF-773F-729B-7CDB-A6A6889B9C8F}"/>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70E4BC1A-291A-F5FD-7490-BCC8B8C0675A}"/>
              </a:ext>
            </a:extLst>
          </p:cNvPr>
          <p:cNvSpPr>
            <a:spLocks noGrp="1"/>
          </p:cNvSpPr>
          <p:nvPr>
            <p:ph idx="1"/>
          </p:nvPr>
        </p:nvSpPr>
        <p:spPr>
          <a:xfrm>
            <a:off x="838200" y="1828800"/>
            <a:ext cx="10515600" cy="4182386"/>
          </a:xfrm>
        </p:spPr>
        <p:txBody>
          <a:bodyPr>
            <a:normAutofit fontScale="47500" lnSpcReduction="20000"/>
          </a:bodyPr>
          <a:lstStyle/>
          <a:p>
            <a:r>
              <a:rPr lang="en-US" sz="2800" dirty="0"/>
              <a:t># Define the parameter grid for tuning</a:t>
            </a:r>
          </a:p>
          <a:p>
            <a:r>
              <a:rPr lang="en-US" sz="2800" dirty="0" err="1"/>
              <a:t>ntree_vals</a:t>
            </a:r>
            <a:r>
              <a:rPr lang="en-US" sz="2800" dirty="0"/>
              <a:t> &lt;- c(25,30,35,40,45,50,100)     # Number of trees in the forest</a:t>
            </a:r>
          </a:p>
          <a:p>
            <a:r>
              <a:rPr lang="en-US" sz="2800" dirty="0" err="1"/>
              <a:t>mtry_vals</a:t>
            </a:r>
            <a:r>
              <a:rPr lang="en-US" sz="2800" dirty="0"/>
              <a:t> &lt;- c(sqrt(</a:t>
            </a:r>
            <a:r>
              <a:rPr lang="en-US" sz="2800" dirty="0" err="1"/>
              <a:t>ncol</a:t>
            </a:r>
            <a:r>
              <a:rPr lang="en-US" sz="2800" dirty="0"/>
              <a:t>(</a:t>
            </a:r>
            <a:r>
              <a:rPr lang="en-US" sz="2800" dirty="0" err="1"/>
              <a:t>train_set</a:t>
            </a:r>
            <a:r>
              <a:rPr lang="en-US" sz="2800" dirty="0"/>
              <a:t>)))            # Number of variables to consider at each split</a:t>
            </a:r>
          </a:p>
          <a:p>
            <a:r>
              <a:rPr lang="en-US" sz="2800" dirty="0" err="1"/>
              <a:t>nodesize_vals</a:t>
            </a:r>
            <a:r>
              <a:rPr lang="en-US" sz="2800" dirty="0"/>
              <a:t> &lt;- c(20)                                  # Minimum size of terminal nodes</a:t>
            </a:r>
          </a:p>
          <a:p>
            <a:r>
              <a:rPr lang="en-US" dirty="0"/>
              <a:t>model &lt;- </a:t>
            </a:r>
            <a:r>
              <a:rPr lang="en-US" dirty="0" err="1"/>
              <a:t>randomForest</a:t>
            </a:r>
            <a:r>
              <a:rPr lang="en-US" dirty="0"/>
              <a:t>(</a:t>
            </a:r>
            <a:r>
              <a:rPr lang="en-US" dirty="0" err="1"/>
              <a:t>HeartDisease</a:t>
            </a:r>
            <a:r>
              <a:rPr lang="en-US" dirty="0"/>
              <a:t> ~ ., </a:t>
            </a:r>
          </a:p>
          <a:p>
            <a:r>
              <a:rPr lang="en-US" dirty="0"/>
              <a:t>                       data = </a:t>
            </a:r>
            <a:r>
              <a:rPr lang="en-US" dirty="0" err="1"/>
              <a:t>train_set</a:t>
            </a:r>
            <a:r>
              <a:rPr lang="en-US" dirty="0"/>
              <a:t>, </a:t>
            </a:r>
          </a:p>
          <a:p>
            <a:r>
              <a:rPr lang="en-US" dirty="0"/>
              <a:t>                       </a:t>
            </a:r>
            <a:r>
              <a:rPr lang="en-US" dirty="0" err="1"/>
              <a:t>ntree</a:t>
            </a:r>
            <a:r>
              <a:rPr lang="en-US" dirty="0"/>
              <a:t> = </a:t>
            </a:r>
            <a:r>
              <a:rPr lang="en-US" dirty="0" err="1"/>
              <a:t>best_ntree</a:t>
            </a:r>
            <a:endParaRPr lang="en-US" dirty="0"/>
          </a:p>
          <a:p>
            <a:r>
              <a:rPr lang="en-US" dirty="0"/>
              <a:t>                       </a:t>
            </a:r>
            <a:r>
              <a:rPr lang="en-US" dirty="0" err="1"/>
              <a:t>mtry</a:t>
            </a:r>
            <a:r>
              <a:rPr lang="en-US" dirty="0"/>
              <a:t> = </a:t>
            </a:r>
            <a:r>
              <a:rPr lang="en-US" dirty="0" err="1"/>
              <a:t>best_mtry</a:t>
            </a:r>
            <a:r>
              <a:rPr lang="en-US" dirty="0"/>
              <a:t>,  </a:t>
            </a:r>
          </a:p>
          <a:p>
            <a:r>
              <a:rPr lang="en-US" dirty="0"/>
              <a:t>                       importance = TRUE, # Calculate variable importance</a:t>
            </a:r>
          </a:p>
          <a:p>
            <a:r>
              <a:rPr lang="en-US" dirty="0"/>
              <a:t>                       </a:t>
            </a:r>
            <a:r>
              <a:rPr lang="en-US" dirty="0" err="1"/>
              <a:t>nodesize</a:t>
            </a:r>
            <a:r>
              <a:rPr lang="en-US" dirty="0"/>
              <a:t> = </a:t>
            </a:r>
            <a:r>
              <a:rPr lang="en-US" dirty="0" err="1"/>
              <a:t>best_nodesize</a:t>
            </a:r>
            <a:r>
              <a:rPr lang="en-US" dirty="0"/>
              <a:t>, # Minimum size of terminal nodes</a:t>
            </a:r>
          </a:p>
          <a:p>
            <a:r>
              <a:rPr lang="en-US" dirty="0"/>
              <a:t>                       </a:t>
            </a:r>
            <a:r>
              <a:rPr lang="en-US" dirty="0" err="1"/>
              <a:t>classwt</a:t>
            </a:r>
            <a:r>
              <a:rPr lang="en-US" dirty="0"/>
              <a:t> = </a:t>
            </a:r>
            <a:r>
              <a:rPr lang="en-US" dirty="0" err="1"/>
              <a:t>best_class_weights</a:t>
            </a:r>
            <a:r>
              <a:rPr lang="en-US" dirty="0"/>
              <a:t>  # Assign class weights</a:t>
            </a:r>
          </a:p>
          <a:p>
            <a:r>
              <a:rPr lang="en-US" dirty="0"/>
              <a:t> )</a:t>
            </a:r>
          </a:p>
          <a:p>
            <a:r>
              <a:rPr lang="en-US" dirty="0"/>
              <a:t> # Make predictions on the test set</a:t>
            </a:r>
          </a:p>
          <a:p>
            <a:r>
              <a:rPr lang="en-US" dirty="0"/>
              <a:t> predictions &lt;- predict(model, </a:t>
            </a:r>
            <a:r>
              <a:rPr lang="en-US" dirty="0" err="1"/>
              <a:t>newdata</a:t>
            </a:r>
            <a:r>
              <a:rPr lang="en-US" dirty="0"/>
              <a:t> = </a:t>
            </a:r>
            <a:r>
              <a:rPr lang="en-US" dirty="0" err="1"/>
              <a:t>test_set</a:t>
            </a:r>
            <a:r>
              <a:rPr lang="en-US" dirty="0"/>
              <a:t>)</a:t>
            </a:r>
          </a:p>
          <a:p>
            <a:r>
              <a:rPr lang="en-US" dirty="0"/>
              <a:t> </a:t>
            </a:r>
            <a:r>
              <a:rPr lang="en-US" dirty="0" err="1"/>
              <a:t>predictions_train</a:t>
            </a:r>
            <a:r>
              <a:rPr lang="en-US" dirty="0"/>
              <a:t> &lt;- predict(model, </a:t>
            </a:r>
            <a:r>
              <a:rPr lang="en-US" dirty="0" err="1"/>
              <a:t>newdata</a:t>
            </a:r>
            <a:r>
              <a:rPr lang="en-US" dirty="0"/>
              <a:t> = </a:t>
            </a:r>
            <a:r>
              <a:rPr lang="en-US" dirty="0" err="1"/>
              <a:t>train_set</a:t>
            </a:r>
            <a:r>
              <a:rPr lang="en-US" dirty="0"/>
              <a:t>)</a:t>
            </a:r>
          </a:p>
        </p:txBody>
      </p:sp>
      <p:sp>
        <p:nvSpPr>
          <p:cNvPr id="4" name="Slide Number Placeholder 3">
            <a:extLst>
              <a:ext uri="{FF2B5EF4-FFF2-40B4-BE49-F238E27FC236}">
                <a16:creationId xmlns:a16="http://schemas.microsoft.com/office/drawing/2014/main" id="{EC73EA91-E652-CAA1-3270-AC4E206F21D6}"/>
              </a:ext>
            </a:extLst>
          </p:cNvPr>
          <p:cNvSpPr>
            <a:spLocks noGrp="1"/>
          </p:cNvSpPr>
          <p:nvPr>
            <p:ph type="sldNum" sz="quarter" idx="12"/>
          </p:nvPr>
        </p:nvSpPr>
        <p:spPr/>
        <p:txBody>
          <a:bodyPr/>
          <a:lstStyle/>
          <a:p>
            <a:fld id="{273BAE12-D270-459D-897B-6833652BB167}" type="slidenum">
              <a:rPr lang="en-US" smtClean="0"/>
              <a:t>21</a:t>
            </a:fld>
            <a:endParaRPr lang="en-US"/>
          </a:p>
        </p:txBody>
      </p:sp>
    </p:spTree>
    <p:extLst>
      <p:ext uri="{BB962C8B-B14F-4D97-AF65-F5344CB8AC3E}">
        <p14:creationId xmlns:p14="http://schemas.microsoft.com/office/powerpoint/2010/main" val="2185395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54C5-CD2F-D262-7FC3-2A0ABF0D3208}"/>
              </a:ext>
            </a:extLst>
          </p:cNvPr>
          <p:cNvSpPr>
            <a:spLocks noGrp="1"/>
          </p:cNvSpPr>
          <p:nvPr>
            <p:ph type="title"/>
          </p:nvPr>
        </p:nvSpPr>
        <p:spPr/>
        <p:txBody>
          <a:bodyPr/>
          <a:lstStyle/>
          <a:p>
            <a:r>
              <a:rPr lang="en-US" dirty="0"/>
              <a:t>Random Forest~ Results</a:t>
            </a:r>
          </a:p>
        </p:txBody>
      </p:sp>
      <p:sp>
        <p:nvSpPr>
          <p:cNvPr id="3" name="Content Placeholder 2">
            <a:extLst>
              <a:ext uri="{FF2B5EF4-FFF2-40B4-BE49-F238E27FC236}">
                <a16:creationId xmlns:a16="http://schemas.microsoft.com/office/drawing/2014/main" id="{BF68CBA6-A376-5E7C-4859-C98DC7B1696E}"/>
              </a:ext>
            </a:extLst>
          </p:cNvPr>
          <p:cNvSpPr>
            <a:spLocks noGrp="1"/>
          </p:cNvSpPr>
          <p:nvPr>
            <p:ph idx="1"/>
          </p:nvPr>
        </p:nvSpPr>
        <p:spPr/>
        <p:txBody>
          <a:bodyPr>
            <a:normAutofit fontScale="85000" lnSpcReduction="20000"/>
          </a:bodyPr>
          <a:lstStyle/>
          <a:p>
            <a:r>
              <a:rPr lang="en-US" dirty="0"/>
              <a:t> # Print the best class weights and metric value</a:t>
            </a:r>
          </a:p>
          <a:p>
            <a:r>
              <a:rPr lang="en-US" dirty="0"/>
              <a:t> cat("Best Class Weights:", paste(</a:t>
            </a:r>
            <a:r>
              <a:rPr lang="en-US" dirty="0" err="1"/>
              <a:t>best_class_weights</a:t>
            </a:r>
            <a:r>
              <a:rPr lang="en-US" dirty="0"/>
              <a:t>, collapse = ":"), "\n")</a:t>
            </a:r>
          </a:p>
          <a:p>
            <a:r>
              <a:rPr lang="en-US" dirty="0">
                <a:highlight>
                  <a:srgbClr val="FFD2FF"/>
                </a:highlight>
              </a:rPr>
              <a:t>Best Class Weights: 0.7:0.3</a:t>
            </a:r>
            <a:r>
              <a:rPr lang="en-US" dirty="0"/>
              <a:t> </a:t>
            </a:r>
          </a:p>
          <a:p>
            <a:r>
              <a:rPr lang="en-US" dirty="0"/>
              <a:t> cat("</a:t>
            </a:r>
            <a:r>
              <a:rPr lang="en-US" dirty="0" err="1"/>
              <a:t>best_ntree</a:t>
            </a:r>
            <a:r>
              <a:rPr lang="en-US" dirty="0"/>
              <a:t>:", </a:t>
            </a:r>
            <a:r>
              <a:rPr lang="en-US" dirty="0" err="1"/>
              <a:t>best_ntree</a:t>
            </a:r>
            <a:r>
              <a:rPr lang="en-US" dirty="0"/>
              <a:t>, "\n")</a:t>
            </a:r>
          </a:p>
          <a:p>
            <a:r>
              <a:rPr lang="en-US" dirty="0" err="1">
                <a:highlight>
                  <a:srgbClr val="FFD2FF"/>
                </a:highlight>
              </a:rPr>
              <a:t>best_ntree</a:t>
            </a:r>
            <a:r>
              <a:rPr lang="en-US" dirty="0">
                <a:highlight>
                  <a:srgbClr val="FFD2FF"/>
                </a:highlight>
              </a:rPr>
              <a:t>: 100 </a:t>
            </a:r>
          </a:p>
          <a:p>
            <a:r>
              <a:rPr lang="en-US" dirty="0"/>
              <a:t> cat("</a:t>
            </a:r>
            <a:r>
              <a:rPr lang="en-US" dirty="0" err="1"/>
              <a:t>best_mtry</a:t>
            </a:r>
            <a:r>
              <a:rPr lang="en-US" dirty="0"/>
              <a:t>:", </a:t>
            </a:r>
            <a:r>
              <a:rPr lang="en-US" dirty="0" err="1"/>
              <a:t>best_mtry</a:t>
            </a:r>
            <a:r>
              <a:rPr lang="en-US" dirty="0"/>
              <a:t>, "\n")</a:t>
            </a:r>
          </a:p>
          <a:p>
            <a:r>
              <a:rPr lang="en-US" dirty="0" err="1">
                <a:highlight>
                  <a:srgbClr val="FFD2FF"/>
                </a:highlight>
              </a:rPr>
              <a:t>best_mtry</a:t>
            </a:r>
            <a:r>
              <a:rPr lang="en-US" dirty="0">
                <a:highlight>
                  <a:srgbClr val="FFD2FF"/>
                </a:highlight>
              </a:rPr>
              <a:t>: 4.795832 </a:t>
            </a:r>
          </a:p>
          <a:p>
            <a:r>
              <a:rPr lang="en-US" dirty="0"/>
              <a:t> cat("</a:t>
            </a:r>
            <a:r>
              <a:rPr lang="en-US" dirty="0" err="1"/>
              <a:t>best_nodesize</a:t>
            </a:r>
            <a:r>
              <a:rPr lang="en-US" dirty="0"/>
              <a:t>:", </a:t>
            </a:r>
            <a:r>
              <a:rPr lang="en-US" dirty="0" err="1"/>
              <a:t>best_nodesize</a:t>
            </a:r>
            <a:r>
              <a:rPr lang="en-US" dirty="0"/>
              <a:t>, "\n")</a:t>
            </a:r>
          </a:p>
          <a:p>
            <a:r>
              <a:rPr lang="en-US" dirty="0" err="1">
                <a:highlight>
                  <a:srgbClr val="FFD2FF"/>
                </a:highlight>
              </a:rPr>
              <a:t>best_nodesize</a:t>
            </a:r>
            <a:r>
              <a:rPr lang="en-US" dirty="0">
                <a:highlight>
                  <a:srgbClr val="FFD2FF"/>
                </a:highlight>
              </a:rPr>
              <a:t>: 20 </a:t>
            </a:r>
          </a:p>
          <a:p>
            <a:r>
              <a:rPr lang="en-US" dirty="0"/>
              <a:t> cat("Best F1 Score:", </a:t>
            </a:r>
            <a:r>
              <a:rPr lang="en-US" dirty="0" err="1"/>
              <a:t>best_metric</a:t>
            </a:r>
            <a:r>
              <a:rPr lang="en-US" dirty="0"/>
              <a:t>, "\n")</a:t>
            </a:r>
          </a:p>
          <a:p>
            <a:r>
              <a:rPr lang="en-US" dirty="0">
                <a:highlight>
                  <a:srgbClr val="FFD2FF"/>
                </a:highlight>
              </a:rPr>
              <a:t>Best F1 Score: 0.3935599</a:t>
            </a:r>
          </a:p>
        </p:txBody>
      </p:sp>
      <p:sp>
        <p:nvSpPr>
          <p:cNvPr id="4" name="Slide Number Placeholder 3">
            <a:extLst>
              <a:ext uri="{FF2B5EF4-FFF2-40B4-BE49-F238E27FC236}">
                <a16:creationId xmlns:a16="http://schemas.microsoft.com/office/drawing/2014/main" id="{B96FA005-2756-5B44-282F-A2456B046F0B}"/>
              </a:ext>
            </a:extLst>
          </p:cNvPr>
          <p:cNvSpPr>
            <a:spLocks noGrp="1"/>
          </p:cNvSpPr>
          <p:nvPr>
            <p:ph type="sldNum" sz="quarter" idx="12"/>
          </p:nvPr>
        </p:nvSpPr>
        <p:spPr/>
        <p:txBody>
          <a:bodyPr/>
          <a:lstStyle/>
          <a:p>
            <a:fld id="{273BAE12-D270-459D-897B-6833652BB167}" type="slidenum">
              <a:rPr lang="en-US" smtClean="0"/>
              <a:t>22</a:t>
            </a:fld>
            <a:endParaRPr lang="en-US"/>
          </a:p>
        </p:txBody>
      </p:sp>
    </p:spTree>
    <p:extLst>
      <p:ext uri="{BB962C8B-B14F-4D97-AF65-F5344CB8AC3E}">
        <p14:creationId xmlns:p14="http://schemas.microsoft.com/office/powerpoint/2010/main" val="3942679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5ACF-C882-E500-5485-AE88767621D2}"/>
              </a:ext>
            </a:extLst>
          </p:cNvPr>
          <p:cNvSpPr>
            <a:spLocks noGrp="1"/>
          </p:cNvSpPr>
          <p:nvPr>
            <p:ph type="title"/>
          </p:nvPr>
        </p:nvSpPr>
        <p:spPr/>
        <p:txBody>
          <a:bodyPr/>
          <a:lstStyle/>
          <a:p>
            <a:r>
              <a:rPr lang="en-US" dirty="0"/>
              <a:t>Random Forest~ Results</a:t>
            </a:r>
          </a:p>
        </p:txBody>
      </p:sp>
      <p:sp>
        <p:nvSpPr>
          <p:cNvPr id="3" name="Content Placeholder 2">
            <a:extLst>
              <a:ext uri="{FF2B5EF4-FFF2-40B4-BE49-F238E27FC236}">
                <a16:creationId xmlns:a16="http://schemas.microsoft.com/office/drawing/2014/main" id="{390613E5-9A2A-F868-C291-7E91388BC908}"/>
              </a:ext>
            </a:extLst>
          </p:cNvPr>
          <p:cNvSpPr>
            <a:spLocks noGrp="1"/>
          </p:cNvSpPr>
          <p:nvPr>
            <p:ph idx="1"/>
          </p:nvPr>
        </p:nvSpPr>
        <p:spPr/>
        <p:txBody>
          <a:bodyPr>
            <a:normAutofit fontScale="55000" lnSpcReduction="20000"/>
          </a:bodyPr>
          <a:lstStyle/>
          <a:p>
            <a:r>
              <a:rPr lang="en-US" dirty="0"/>
              <a:t># Calculate accuracy</a:t>
            </a:r>
          </a:p>
          <a:p>
            <a:r>
              <a:rPr lang="en-US" dirty="0"/>
              <a:t> accuracy &lt;- mean(predictions == </a:t>
            </a:r>
            <a:r>
              <a:rPr lang="en-US" dirty="0" err="1"/>
              <a:t>test_set$HeartDisease</a:t>
            </a:r>
            <a:r>
              <a:rPr lang="en-US" dirty="0"/>
              <a:t>)</a:t>
            </a:r>
          </a:p>
          <a:p>
            <a:r>
              <a:rPr lang="en-US" dirty="0">
                <a:highlight>
                  <a:srgbClr val="FFD2FF"/>
                </a:highlight>
              </a:rPr>
              <a:t>Accuracy for </a:t>
            </a:r>
            <a:r>
              <a:rPr lang="en-US" dirty="0" err="1">
                <a:highlight>
                  <a:srgbClr val="FFD2FF"/>
                </a:highlight>
              </a:rPr>
              <a:t>test_set</a:t>
            </a:r>
            <a:r>
              <a:rPr lang="en-US" dirty="0">
                <a:highlight>
                  <a:srgbClr val="FFD2FF"/>
                </a:highlight>
              </a:rPr>
              <a:t>: 0.8727799 </a:t>
            </a:r>
          </a:p>
          <a:p>
            <a:r>
              <a:rPr lang="en-US" dirty="0"/>
              <a:t> </a:t>
            </a:r>
            <a:r>
              <a:rPr lang="en-US" dirty="0" err="1"/>
              <a:t>accuracy_train</a:t>
            </a:r>
            <a:r>
              <a:rPr lang="en-US" dirty="0"/>
              <a:t> &lt;- mean(</a:t>
            </a:r>
            <a:r>
              <a:rPr lang="en-US" dirty="0" err="1"/>
              <a:t>predictions_train</a:t>
            </a:r>
            <a:r>
              <a:rPr lang="en-US" dirty="0"/>
              <a:t> == </a:t>
            </a:r>
            <a:r>
              <a:rPr lang="en-US" dirty="0" err="1"/>
              <a:t>train_set$HeartDisease</a:t>
            </a:r>
            <a:r>
              <a:rPr lang="en-US" dirty="0"/>
              <a:t>)</a:t>
            </a:r>
          </a:p>
          <a:p>
            <a:r>
              <a:rPr lang="en-US" dirty="0">
                <a:highlight>
                  <a:srgbClr val="FFD2FF"/>
                </a:highlight>
              </a:rPr>
              <a:t>Accuracy Training: 0.9063576 </a:t>
            </a:r>
          </a:p>
          <a:p>
            <a:endParaRPr lang="en-US" dirty="0"/>
          </a:p>
          <a:p>
            <a:r>
              <a:rPr lang="en-US" dirty="0"/>
              <a:t># Recall</a:t>
            </a:r>
          </a:p>
          <a:p>
            <a:r>
              <a:rPr lang="en-US" dirty="0">
                <a:highlight>
                  <a:srgbClr val="FFD2FF"/>
                </a:highlight>
              </a:rPr>
              <a:t>Recall: 0.4785388 </a:t>
            </a:r>
          </a:p>
          <a:p>
            <a:endParaRPr lang="en-US" dirty="0"/>
          </a:p>
          <a:p>
            <a:r>
              <a:rPr lang="en-US" dirty="0"/>
              <a:t> # Calculate precision</a:t>
            </a:r>
          </a:p>
          <a:p>
            <a:r>
              <a:rPr lang="en-US" dirty="0">
                <a:highlight>
                  <a:srgbClr val="FFD2FF"/>
                </a:highlight>
              </a:rPr>
              <a:t>Precision: 0.3315616 </a:t>
            </a:r>
          </a:p>
          <a:p>
            <a:endParaRPr lang="en-US" dirty="0"/>
          </a:p>
          <a:p>
            <a:r>
              <a:rPr lang="en-US" dirty="0"/>
              <a:t>&gt; # Calculate F1 score</a:t>
            </a:r>
          </a:p>
          <a:p>
            <a:r>
              <a:rPr lang="en-US" dirty="0">
                <a:highlight>
                  <a:srgbClr val="FFD2FF"/>
                </a:highlight>
              </a:rPr>
              <a:t>F1 Score: 0.3917171 </a:t>
            </a:r>
          </a:p>
        </p:txBody>
      </p:sp>
      <p:sp>
        <p:nvSpPr>
          <p:cNvPr id="4" name="Slide Number Placeholder 3">
            <a:extLst>
              <a:ext uri="{FF2B5EF4-FFF2-40B4-BE49-F238E27FC236}">
                <a16:creationId xmlns:a16="http://schemas.microsoft.com/office/drawing/2014/main" id="{1A3F38D0-B810-FB44-7B69-387FECB8E650}"/>
              </a:ext>
            </a:extLst>
          </p:cNvPr>
          <p:cNvSpPr>
            <a:spLocks noGrp="1"/>
          </p:cNvSpPr>
          <p:nvPr>
            <p:ph type="sldNum" sz="quarter" idx="12"/>
          </p:nvPr>
        </p:nvSpPr>
        <p:spPr/>
        <p:txBody>
          <a:bodyPr/>
          <a:lstStyle/>
          <a:p>
            <a:fld id="{273BAE12-D270-459D-897B-6833652BB167}" type="slidenum">
              <a:rPr lang="en-US" smtClean="0"/>
              <a:t>23</a:t>
            </a:fld>
            <a:endParaRPr lang="en-US"/>
          </a:p>
        </p:txBody>
      </p:sp>
    </p:spTree>
    <p:extLst>
      <p:ext uri="{BB962C8B-B14F-4D97-AF65-F5344CB8AC3E}">
        <p14:creationId xmlns:p14="http://schemas.microsoft.com/office/powerpoint/2010/main" val="3218516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AF77D-0B03-F371-8335-A0ECFB6092BF}"/>
              </a:ext>
            </a:extLst>
          </p:cNvPr>
          <p:cNvSpPr>
            <a:spLocks noGrp="1"/>
          </p:cNvSpPr>
          <p:nvPr>
            <p:ph type="title"/>
          </p:nvPr>
        </p:nvSpPr>
        <p:spPr/>
        <p:txBody>
          <a:bodyPr/>
          <a:lstStyle/>
          <a:p>
            <a:r>
              <a:rPr lang="en-US" dirty="0"/>
              <a:t>Random Forest~ Results</a:t>
            </a:r>
          </a:p>
        </p:txBody>
      </p:sp>
      <p:sp>
        <p:nvSpPr>
          <p:cNvPr id="3" name="Content Placeholder 2">
            <a:extLst>
              <a:ext uri="{FF2B5EF4-FFF2-40B4-BE49-F238E27FC236}">
                <a16:creationId xmlns:a16="http://schemas.microsoft.com/office/drawing/2014/main" id="{142E0C3A-44F0-306E-B393-ECADD34E02A1}"/>
              </a:ext>
            </a:extLst>
          </p:cNvPr>
          <p:cNvSpPr>
            <a:spLocks noGrp="1"/>
          </p:cNvSpPr>
          <p:nvPr>
            <p:ph idx="1"/>
          </p:nvPr>
        </p:nvSpPr>
        <p:spPr>
          <a:xfrm>
            <a:off x="838200" y="1839951"/>
            <a:ext cx="4737410" cy="4382429"/>
          </a:xfrm>
        </p:spPr>
        <p:txBody>
          <a:bodyPr>
            <a:normAutofit fontScale="25000" lnSpcReduction="20000"/>
          </a:bodyPr>
          <a:lstStyle/>
          <a:p>
            <a:r>
              <a:rPr lang="en-US" sz="3400" dirty="0" err="1"/>
              <a:t>confusionMatrix</a:t>
            </a:r>
            <a:r>
              <a:rPr lang="en-US" sz="3400" dirty="0"/>
              <a:t>(data=</a:t>
            </a:r>
            <a:r>
              <a:rPr lang="en-US" sz="3400" dirty="0" err="1"/>
              <a:t>as.factor</a:t>
            </a:r>
            <a:r>
              <a:rPr lang="en-US" sz="3400" dirty="0"/>
              <a:t>(predictions), reference = </a:t>
            </a:r>
            <a:r>
              <a:rPr lang="en-US" sz="3400" dirty="0" err="1"/>
              <a:t>as.factor</a:t>
            </a:r>
            <a:r>
              <a:rPr lang="en-US" sz="3400" dirty="0"/>
              <a:t>(</a:t>
            </a:r>
            <a:r>
              <a:rPr lang="en-US" sz="3400" dirty="0" err="1">
                <a:highlight>
                  <a:srgbClr val="FFD2FF"/>
                </a:highlight>
              </a:rPr>
              <a:t>test</a:t>
            </a:r>
            <a:r>
              <a:rPr lang="en-US" sz="3400" dirty="0" err="1"/>
              <a:t>_set$HeartDisease</a:t>
            </a:r>
            <a:r>
              <a:rPr lang="en-US" sz="3400" dirty="0"/>
              <a:t>))</a:t>
            </a:r>
          </a:p>
          <a:p>
            <a:r>
              <a:rPr lang="en-US" sz="3400" dirty="0">
                <a:highlight>
                  <a:srgbClr val="FFD2FF"/>
                </a:highlight>
              </a:rPr>
              <a:t> </a:t>
            </a:r>
            <a:r>
              <a:rPr lang="en-US" sz="3400" dirty="0"/>
              <a:t>                            </a:t>
            </a:r>
            <a:r>
              <a:rPr lang="en-US" sz="3400" dirty="0">
                <a:highlight>
                  <a:srgbClr val="FFD2FF"/>
                </a:highlight>
              </a:rPr>
              <a:t> Reference</a:t>
            </a:r>
          </a:p>
          <a:p>
            <a:r>
              <a:rPr lang="en-US" sz="3400" dirty="0">
                <a:highlight>
                  <a:srgbClr val="FFD2FF"/>
                </a:highlight>
              </a:rPr>
              <a:t>Prediction             0           1</a:t>
            </a:r>
          </a:p>
          <a:p>
            <a:r>
              <a:rPr lang="en-US" sz="3400" dirty="0">
                <a:highlight>
                  <a:srgbClr val="FFD2FF"/>
                </a:highlight>
              </a:rPr>
              <a:t>         0              53203       2855</a:t>
            </a:r>
          </a:p>
          <a:p>
            <a:r>
              <a:rPr lang="en-US" sz="3400" dirty="0">
                <a:highlight>
                  <a:srgbClr val="FFD2FF"/>
                </a:highlight>
              </a:rPr>
              <a:t>         1                5282       2620</a:t>
            </a:r>
          </a:p>
          <a:p>
            <a:r>
              <a:rPr lang="en-US" sz="3400" dirty="0">
                <a:highlight>
                  <a:srgbClr val="FFD2FF"/>
                </a:highlight>
              </a:rPr>
              <a:t>              Accuracy : 0.8728             </a:t>
            </a:r>
          </a:p>
          <a:p>
            <a:r>
              <a:rPr lang="en-US" dirty="0"/>
              <a:t>                 95% CI : (0.8702, 0.8754)   </a:t>
            </a:r>
          </a:p>
          <a:p>
            <a:r>
              <a:rPr lang="en-US" dirty="0"/>
              <a:t>    No Information Rate : 0.9144             </a:t>
            </a:r>
          </a:p>
          <a:p>
            <a:r>
              <a:rPr lang="en-US" dirty="0"/>
              <a:t>    P-Value [Acc &gt; NIR] : 1                  </a:t>
            </a:r>
          </a:p>
          <a:p>
            <a:r>
              <a:rPr lang="en-US" dirty="0"/>
              <a:t>                  Kappa : 0.3233             </a:t>
            </a:r>
          </a:p>
          <a:p>
            <a:r>
              <a:rPr lang="en-US" dirty="0" err="1"/>
              <a:t>Mcnemar's</a:t>
            </a:r>
            <a:r>
              <a:rPr lang="en-US" dirty="0"/>
              <a:t> Test P-Value : &lt;0.0000000000000002</a:t>
            </a:r>
          </a:p>
          <a:p>
            <a:r>
              <a:rPr lang="en-US" dirty="0"/>
              <a:t>            Sensitivity : 0.9097             </a:t>
            </a:r>
          </a:p>
          <a:p>
            <a:r>
              <a:rPr lang="en-US" dirty="0"/>
              <a:t>            Specificity : 0.4785             </a:t>
            </a:r>
          </a:p>
          <a:p>
            <a:r>
              <a:rPr lang="en-US" dirty="0"/>
              <a:t>         Pos Pred Value : 0.9491             </a:t>
            </a:r>
          </a:p>
          <a:p>
            <a:r>
              <a:rPr lang="en-US" dirty="0"/>
              <a:t>         Neg Pred Value : 0.3316             </a:t>
            </a:r>
          </a:p>
          <a:p>
            <a:r>
              <a:rPr lang="en-US" dirty="0"/>
              <a:t>             Prevalence : 0.9144             </a:t>
            </a:r>
          </a:p>
          <a:p>
            <a:r>
              <a:rPr lang="en-US" dirty="0"/>
              <a:t>         Detection Rate : 0.8318             </a:t>
            </a:r>
          </a:p>
          <a:p>
            <a:r>
              <a:rPr lang="en-US" dirty="0"/>
              <a:t>   Detection Prevalence : 0.8765             </a:t>
            </a:r>
          </a:p>
          <a:p>
            <a:r>
              <a:rPr lang="en-US" dirty="0"/>
              <a:t>      Balanced Accuracy : 0.6941             </a:t>
            </a:r>
          </a:p>
          <a:p>
            <a:r>
              <a:rPr lang="en-US" dirty="0"/>
              <a:t>       'Positive' Class : 0                  </a:t>
            </a:r>
          </a:p>
        </p:txBody>
      </p:sp>
      <p:sp>
        <p:nvSpPr>
          <p:cNvPr id="4" name="Slide Number Placeholder 3">
            <a:extLst>
              <a:ext uri="{FF2B5EF4-FFF2-40B4-BE49-F238E27FC236}">
                <a16:creationId xmlns:a16="http://schemas.microsoft.com/office/drawing/2014/main" id="{A5B80884-8149-BFD1-4239-504FCB58BFE1}"/>
              </a:ext>
            </a:extLst>
          </p:cNvPr>
          <p:cNvSpPr>
            <a:spLocks noGrp="1"/>
          </p:cNvSpPr>
          <p:nvPr>
            <p:ph type="sldNum" sz="quarter" idx="12"/>
          </p:nvPr>
        </p:nvSpPr>
        <p:spPr/>
        <p:txBody>
          <a:bodyPr/>
          <a:lstStyle/>
          <a:p>
            <a:fld id="{273BAE12-D270-459D-897B-6833652BB167}" type="slidenum">
              <a:rPr lang="en-US" smtClean="0"/>
              <a:t>24</a:t>
            </a:fld>
            <a:endParaRPr lang="en-US"/>
          </a:p>
        </p:txBody>
      </p:sp>
      <p:sp>
        <p:nvSpPr>
          <p:cNvPr id="5" name="Content Placeholder 2">
            <a:extLst>
              <a:ext uri="{FF2B5EF4-FFF2-40B4-BE49-F238E27FC236}">
                <a16:creationId xmlns:a16="http://schemas.microsoft.com/office/drawing/2014/main" id="{65C1DCFF-51DD-9A17-64F0-28455B083E7B}"/>
              </a:ext>
            </a:extLst>
          </p:cNvPr>
          <p:cNvSpPr txBox="1">
            <a:spLocks/>
          </p:cNvSpPr>
          <p:nvPr/>
        </p:nvSpPr>
        <p:spPr>
          <a:xfrm>
            <a:off x="6096000" y="1839950"/>
            <a:ext cx="4737410" cy="4382429"/>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400" dirty="0"/>
              <a:t>&gt; </a:t>
            </a:r>
            <a:r>
              <a:rPr lang="en-US" sz="3400" dirty="0" err="1"/>
              <a:t>confusionMatrix</a:t>
            </a:r>
            <a:r>
              <a:rPr lang="en-US" sz="3400" dirty="0"/>
              <a:t>(data=</a:t>
            </a:r>
            <a:r>
              <a:rPr lang="en-US" sz="3400" dirty="0" err="1"/>
              <a:t>as.factor</a:t>
            </a:r>
            <a:r>
              <a:rPr lang="en-US" sz="3400" dirty="0"/>
              <a:t>(</a:t>
            </a:r>
            <a:r>
              <a:rPr lang="en-US" sz="3400" dirty="0" err="1"/>
              <a:t>predictions_train</a:t>
            </a:r>
            <a:r>
              <a:rPr lang="en-US" sz="3400" dirty="0"/>
              <a:t>), reference = </a:t>
            </a:r>
            <a:r>
              <a:rPr lang="en-US" sz="3400" dirty="0" err="1"/>
              <a:t>as.factor</a:t>
            </a:r>
            <a:r>
              <a:rPr lang="en-US" sz="3400" dirty="0"/>
              <a:t>(</a:t>
            </a:r>
            <a:r>
              <a:rPr lang="en-US" sz="3400" dirty="0" err="1">
                <a:highlight>
                  <a:srgbClr val="FFD2FF"/>
                </a:highlight>
              </a:rPr>
              <a:t>train</a:t>
            </a:r>
            <a:r>
              <a:rPr lang="en-US" sz="3400" dirty="0" err="1"/>
              <a:t>_set$HeartDisease</a:t>
            </a:r>
            <a:r>
              <a:rPr lang="en-US" sz="3400" dirty="0"/>
              <a:t>))</a:t>
            </a:r>
          </a:p>
          <a:p>
            <a:r>
              <a:rPr lang="en-US" sz="3400" dirty="0"/>
              <a:t>                           </a:t>
            </a:r>
            <a:r>
              <a:rPr lang="en-US" sz="3400" dirty="0">
                <a:highlight>
                  <a:srgbClr val="FFD2FF"/>
                </a:highlight>
              </a:rPr>
              <a:t> Reference</a:t>
            </a:r>
          </a:p>
          <a:p>
            <a:r>
              <a:rPr lang="en-US" sz="3400" dirty="0">
                <a:highlight>
                  <a:srgbClr val="FFD2FF"/>
                </a:highlight>
              </a:rPr>
              <a:t>Prediction            0                 1</a:t>
            </a:r>
          </a:p>
          <a:p>
            <a:r>
              <a:rPr lang="en-US" sz="3400" dirty="0">
                <a:highlight>
                  <a:srgbClr val="FFD2FF"/>
                </a:highlight>
              </a:rPr>
              <a:t>         0               216538       6558</a:t>
            </a:r>
          </a:p>
          <a:p>
            <a:r>
              <a:rPr lang="en-US" sz="3400" dirty="0">
                <a:highlight>
                  <a:srgbClr val="FFD2FF"/>
                </a:highlight>
              </a:rPr>
              <a:t>         1                17399       15340</a:t>
            </a:r>
          </a:p>
          <a:p>
            <a:r>
              <a:rPr lang="en-US" sz="3400" dirty="0">
                <a:highlight>
                  <a:srgbClr val="FFD2FF"/>
                </a:highlight>
              </a:rPr>
              <a:t>               Accuracy : 0.9064             </a:t>
            </a:r>
          </a:p>
          <a:p>
            <a:r>
              <a:rPr lang="en-US" dirty="0"/>
              <a:t>                 95% CI : (0.9052, 0.9075)   </a:t>
            </a:r>
          </a:p>
          <a:p>
            <a:r>
              <a:rPr lang="en-US" dirty="0"/>
              <a:t>    No Information Rate : 0.9144             </a:t>
            </a:r>
          </a:p>
          <a:p>
            <a:r>
              <a:rPr lang="en-US" dirty="0"/>
              <a:t>    P-Value [Acc &gt; NIR] : 1                  </a:t>
            </a:r>
          </a:p>
          <a:p>
            <a:r>
              <a:rPr lang="en-US" dirty="0"/>
              <a:t>                  Kappa : 0.5114             </a:t>
            </a:r>
          </a:p>
          <a:p>
            <a:r>
              <a:rPr lang="en-US" dirty="0"/>
              <a:t> </a:t>
            </a:r>
            <a:r>
              <a:rPr lang="en-US" dirty="0" err="1"/>
              <a:t>Mcnemar's</a:t>
            </a:r>
            <a:r>
              <a:rPr lang="en-US" dirty="0"/>
              <a:t> Test P-Value : &lt;0.0000000000000002</a:t>
            </a:r>
          </a:p>
          <a:p>
            <a:r>
              <a:rPr lang="en-US" dirty="0"/>
              <a:t>            Sensitivity : 0.9256             </a:t>
            </a:r>
          </a:p>
          <a:p>
            <a:r>
              <a:rPr lang="en-US" dirty="0"/>
              <a:t>            Specificity : 0.7005             </a:t>
            </a:r>
          </a:p>
          <a:p>
            <a:r>
              <a:rPr lang="en-US" dirty="0"/>
              <a:t>         Pos Pred Value : 0.9706             </a:t>
            </a:r>
          </a:p>
          <a:p>
            <a:r>
              <a:rPr lang="en-US" dirty="0"/>
              <a:t>         Neg Pred Value : 0.4686             </a:t>
            </a:r>
          </a:p>
          <a:p>
            <a:r>
              <a:rPr lang="en-US" dirty="0"/>
              <a:t>             Prevalence : 0.9144             </a:t>
            </a:r>
          </a:p>
          <a:p>
            <a:r>
              <a:rPr lang="en-US" dirty="0"/>
              <a:t>         Detection Rate : 0.8464             </a:t>
            </a:r>
          </a:p>
          <a:p>
            <a:r>
              <a:rPr lang="en-US" dirty="0"/>
              <a:t>   Detection Prevalence : 0.8720             </a:t>
            </a:r>
          </a:p>
          <a:p>
            <a:r>
              <a:rPr lang="en-US" dirty="0"/>
              <a:t>      Balanced Accuracy : 0.8131             </a:t>
            </a:r>
          </a:p>
          <a:p>
            <a:r>
              <a:rPr lang="en-US" dirty="0"/>
              <a:t>       'Positive' Class : 0 </a:t>
            </a:r>
          </a:p>
        </p:txBody>
      </p:sp>
    </p:spTree>
    <p:extLst>
      <p:ext uri="{BB962C8B-B14F-4D97-AF65-F5344CB8AC3E}">
        <p14:creationId xmlns:p14="http://schemas.microsoft.com/office/powerpoint/2010/main" val="972531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62E0F97-3B68-4A9A-81FD-184E8051D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A9C0995-256A-4F90-97D6-FB8958A5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8C4A48C-F8E4-40F0-B8C7-796C50B4C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123" y="2794702"/>
            <a:ext cx="10928970" cy="345118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93ECDB61-C78E-49AB-9D9C-862EAA5FFC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40" y="6472"/>
            <a:ext cx="12201012" cy="6866993"/>
            <a:chOff x="-8440" y="6472"/>
            <a:chExt cx="12201012" cy="6866993"/>
          </a:xfrm>
        </p:grpSpPr>
        <p:grpSp>
          <p:nvGrpSpPr>
            <p:cNvPr id="31" name="Group 30">
              <a:extLst>
                <a:ext uri="{FF2B5EF4-FFF2-40B4-BE49-F238E27FC236}">
                  <a16:creationId xmlns:a16="http://schemas.microsoft.com/office/drawing/2014/main" id="{8A84E4F0-03F3-4373-BC08-F3420C4DD37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440" y="6472"/>
              <a:ext cx="12201012" cy="6866993"/>
              <a:chOff x="-8440" y="6472"/>
              <a:chExt cx="12201012" cy="6866993"/>
            </a:xfrm>
          </p:grpSpPr>
          <p:grpSp>
            <p:nvGrpSpPr>
              <p:cNvPr id="33" name="Group 32">
                <a:extLst>
                  <a:ext uri="{FF2B5EF4-FFF2-40B4-BE49-F238E27FC236}">
                    <a16:creationId xmlns:a16="http://schemas.microsoft.com/office/drawing/2014/main" id="{7DF65987-4A36-4202-998C-5ADCB2FB947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557299" y="2794702"/>
                <a:ext cx="634699" cy="1268599"/>
                <a:chOff x="11597128" y="2762119"/>
                <a:chExt cx="594872" cy="1268599"/>
              </a:xfrm>
            </p:grpSpPr>
            <p:cxnSp>
              <p:nvCxnSpPr>
                <p:cNvPr id="42" name="Straight Connector 41">
                  <a:extLst>
                    <a:ext uri="{FF2B5EF4-FFF2-40B4-BE49-F238E27FC236}">
                      <a16:creationId xmlns:a16="http://schemas.microsoft.com/office/drawing/2014/main" id="{F4238A89-F61E-46B4-A16C-1B27EEE4BD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1597128" y="2762119"/>
                  <a:ext cx="59434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5F870BE-1537-4939-A7CB-36BD77781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97653" y="4030718"/>
                  <a:ext cx="59434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92D909DC-9CB0-43B2-BFFB-48C8D4B1A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440" y="2794702"/>
                <a:ext cx="648551" cy="1268599"/>
                <a:chOff x="11597131" y="2762119"/>
                <a:chExt cx="594869" cy="1268599"/>
              </a:xfrm>
            </p:grpSpPr>
            <p:cxnSp>
              <p:nvCxnSpPr>
                <p:cNvPr id="40" name="Straight Connector 39">
                  <a:extLst>
                    <a:ext uri="{FF2B5EF4-FFF2-40B4-BE49-F238E27FC236}">
                      <a16:creationId xmlns:a16="http://schemas.microsoft.com/office/drawing/2014/main" id="{1EABC700-4E95-4450-BE4B-1149BC0126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1597131" y="2762119"/>
                  <a:ext cx="59434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35CD64B-F95D-4CF3-B317-37DAF82F2E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97653" y="4030718"/>
                  <a:ext cx="59434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50" name="Group 34">
                <a:extLst>
                  <a:ext uri="{FF2B5EF4-FFF2-40B4-BE49-F238E27FC236}">
                    <a16:creationId xmlns:a16="http://schemas.microsoft.com/office/drawing/2014/main" id="{E5E01DCE-5018-4BED-8C6B-73E056494C1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 y="6472"/>
                <a:ext cx="12192000" cy="6866993"/>
                <a:chOff x="572" y="6472"/>
                <a:chExt cx="12192000" cy="6866993"/>
              </a:xfrm>
            </p:grpSpPr>
            <p:cxnSp>
              <p:nvCxnSpPr>
                <p:cNvPr id="51" name="Straight Connector 35">
                  <a:extLst>
                    <a:ext uri="{FF2B5EF4-FFF2-40B4-BE49-F238E27FC236}">
                      <a16:creationId xmlns:a16="http://schemas.microsoft.com/office/drawing/2014/main" id="{25A04438-598C-4217-B5F5-3982C30626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45884"/>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4B43FA3-78DB-4F9F-B889-D8B65C922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96465"/>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2" name="Straight Connector 37">
                  <a:extLst>
                    <a:ext uri="{FF2B5EF4-FFF2-40B4-BE49-F238E27FC236}">
                      <a16:creationId xmlns:a16="http://schemas.microsoft.com/office/drawing/2014/main" id="{769B4323-32F6-4DCF-94B4-36D8197761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44509"/>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4214668-F898-4859-87D6-23D6EF067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cxnSp>
          <p:nvCxnSpPr>
            <p:cNvPr id="32" name="Straight Connector 31">
              <a:extLst>
                <a:ext uri="{FF2B5EF4-FFF2-40B4-BE49-F238E27FC236}">
                  <a16:creationId xmlns:a16="http://schemas.microsoft.com/office/drawing/2014/main" id="{38F98E24-E208-40BF-B555-7B8DCEA31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34123" y="2794702"/>
              <a:ext cx="1092317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531CD2A-7162-F4E0-0320-E4A1FE6C899D}"/>
              </a:ext>
            </a:extLst>
          </p:cNvPr>
          <p:cNvSpPr>
            <a:spLocks noGrp="1"/>
          </p:cNvSpPr>
          <p:nvPr>
            <p:ph type="title"/>
          </p:nvPr>
        </p:nvSpPr>
        <p:spPr>
          <a:xfrm>
            <a:off x="838200" y="706522"/>
            <a:ext cx="10515588" cy="1984671"/>
          </a:xfrm>
        </p:spPr>
        <p:txBody>
          <a:bodyPr anchor="ctr">
            <a:normAutofit/>
          </a:bodyPr>
          <a:lstStyle/>
          <a:p>
            <a:r>
              <a:rPr lang="en-US" sz="5200" dirty="0"/>
              <a:t>Conclusion</a:t>
            </a:r>
          </a:p>
        </p:txBody>
      </p:sp>
      <p:sp>
        <p:nvSpPr>
          <p:cNvPr id="4" name="Slide Number Placeholder 3">
            <a:extLst>
              <a:ext uri="{FF2B5EF4-FFF2-40B4-BE49-F238E27FC236}">
                <a16:creationId xmlns:a16="http://schemas.microsoft.com/office/drawing/2014/main" id="{CFE12F0E-3CFB-1829-40BD-592B6F886127}"/>
              </a:ext>
            </a:extLst>
          </p:cNvPr>
          <p:cNvSpPr>
            <a:spLocks noGrp="1"/>
          </p:cNvSpPr>
          <p:nvPr>
            <p:ph type="sldNum" sz="quarter" idx="12"/>
          </p:nvPr>
        </p:nvSpPr>
        <p:spPr>
          <a:xfrm>
            <a:off x="11563467" y="3246434"/>
            <a:ext cx="628533" cy="365125"/>
          </a:xfrm>
        </p:spPr>
        <p:txBody>
          <a:bodyPr>
            <a:normAutofit/>
          </a:bodyPr>
          <a:lstStyle/>
          <a:p>
            <a:pPr>
              <a:spcAft>
                <a:spcPts val="600"/>
              </a:spcAft>
            </a:pPr>
            <a:fld id="{273BAE12-D270-459D-897B-6833652BB167}" type="slidenum">
              <a:rPr lang="en-US" smtClean="0"/>
              <a:pPr>
                <a:spcAft>
                  <a:spcPts val="600"/>
                </a:spcAft>
              </a:pPr>
              <a:t>25</a:t>
            </a:fld>
            <a:endParaRPr lang="en-US"/>
          </a:p>
        </p:txBody>
      </p:sp>
      <p:graphicFrame>
        <p:nvGraphicFramePr>
          <p:cNvPr id="5" name="Table 5">
            <a:extLst>
              <a:ext uri="{FF2B5EF4-FFF2-40B4-BE49-F238E27FC236}">
                <a16:creationId xmlns:a16="http://schemas.microsoft.com/office/drawing/2014/main" id="{DA170299-A378-8527-E743-497AE8B704AB}"/>
              </a:ext>
            </a:extLst>
          </p:cNvPr>
          <p:cNvGraphicFramePr>
            <a:graphicFrameLocks noGrp="1"/>
          </p:cNvGraphicFramePr>
          <p:nvPr>
            <p:ph idx="1"/>
            <p:extLst>
              <p:ext uri="{D42A27DB-BD31-4B8C-83A1-F6EECF244321}">
                <p14:modId xmlns:p14="http://schemas.microsoft.com/office/powerpoint/2010/main" val="1358703464"/>
              </p:ext>
            </p:extLst>
          </p:nvPr>
        </p:nvGraphicFramePr>
        <p:xfrm>
          <a:off x="949959" y="3193787"/>
          <a:ext cx="10292083" cy="2653013"/>
        </p:xfrm>
        <a:graphic>
          <a:graphicData uri="http://schemas.openxmlformats.org/drawingml/2006/table">
            <a:tbl>
              <a:tblPr firstRow="1" bandRow="1">
                <a:noFill/>
                <a:tableStyleId>{5C22544A-7EE6-4342-B048-85BDC9FD1C3A}</a:tableStyleId>
              </a:tblPr>
              <a:tblGrid>
                <a:gridCol w="2604650">
                  <a:extLst>
                    <a:ext uri="{9D8B030D-6E8A-4147-A177-3AD203B41FA5}">
                      <a16:colId xmlns:a16="http://schemas.microsoft.com/office/drawing/2014/main" val="218420924"/>
                    </a:ext>
                  </a:extLst>
                </a:gridCol>
                <a:gridCol w="2029810">
                  <a:extLst>
                    <a:ext uri="{9D8B030D-6E8A-4147-A177-3AD203B41FA5}">
                      <a16:colId xmlns:a16="http://schemas.microsoft.com/office/drawing/2014/main" val="446742542"/>
                    </a:ext>
                  </a:extLst>
                </a:gridCol>
                <a:gridCol w="2032508">
                  <a:extLst>
                    <a:ext uri="{9D8B030D-6E8A-4147-A177-3AD203B41FA5}">
                      <a16:colId xmlns:a16="http://schemas.microsoft.com/office/drawing/2014/main" val="1567299787"/>
                    </a:ext>
                  </a:extLst>
                </a:gridCol>
                <a:gridCol w="1670871">
                  <a:extLst>
                    <a:ext uri="{9D8B030D-6E8A-4147-A177-3AD203B41FA5}">
                      <a16:colId xmlns:a16="http://schemas.microsoft.com/office/drawing/2014/main" val="3462603289"/>
                    </a:ext>
                  </a:extLst>
                </a:gridCol>
                <a:gridCol w="1954244">
                  <a:extLst>
                    <a:ext uri="{9D8B030D-6E8A-4147-A177-3AD203B41FA5}">
                      <a16:colId xmlns:a16="http://schemas.microsoft.com/office/drawing/2014/main" val="1854587173"/>
                    </a:ext>
                  </a:extLst>
                </a:gridCol>
              </a:tblGrid>
              <a:tr h="740978">
                <a:tc>
                  <a:txBody>
                    <a:bodyPr/>
                    <a:lstStyle/>
                    <a:p>
                      <a:r>
                        <a:rPr lang="en-US" sz="2700" b="1" cap="none" spc="0">
                          <a:solidFill>
                            <a:schemeClr val="tx1"/>
                          </a:solidFill>
                        </a:rPr>
                        <a:t>Model</a:t>
                      </a:r>
                    </a:p>
                  </a:txBody>
                  <a:tcPr marL="108815" marR="155450" marT="31090" marB="233175" anchor="b">
                    <a:lnL w="12700" cmpd="sng">
                      <a:noFill/>
                    </a:lnL>
                    <a:lnR w="12700" cmpd="sng">
                      <a:noFill/>
                    </a:lnR>
                    <a:lnT w="9525" cap="flat" cmpd="sng" algn="ctr">
                      <a:noFill/>
                      <a:prstDash val="solid"/>
                    </a:lnT>
                    <a:lnB w="38100" cmpd="sng">
                      <a:noFill/>
                    </a:lnB>
                    <a:noFill/>
                  </a:tcPr>
                </a:tc>
                <a:tc>
                  <a:txBody>
                    <a:bodyPr/>
                    <a:lstStyle/>
                    <a:p>
                      <a:r>
                        <a:rPr lang="en-US" sz="2700" b="1" cap="none" spc="0">
                          <a:solidFill>
                            <a:schemeClr val="tx1"/>
                          </a:solidFill>
                        </a:rPr>
                        <a:t>Accuracy</a:t>
                      </a:r>
                    </a:p>
                  </a:txBody>
                  <a:tcPr marL="108815" marR="155450" marT="31090" marB="233175" anchor="b">
                    <a:lnL w="12700" cmpd="sng">
                      <a:noFill/>
                    </a:lnL>
                    <a:lnR w="12700" cmpd="sng">
                      <a:noFill/>
                    </a:lnR>
                    <a:lnT w="9525" cap="flat" cmpd="sng" algn="ctr">
                      <a:noFill/>
                      <a:prstDash val="solid"/>
                    </a:lnT>
                    <a:lnB w="38100" cmpd="sng">
                      <a:noFill/>
                    </a:lnB>
                    <a:noFill/>
                  </a:tcPr>
                </a:tc>
                <a:tc>
                  <a:txBody>
                    <a:bodyPr/>
                    <a:lstStyle/>
                    <a:p>
                      <a:r>
                        <a:rPr lang="en-US" sz="2700" b="1" cap="none" spc="0">
                          <a:solidFill>
                            <a:schemeClr val="tx1"/>
                          </a:solidFill>
                        </a:rPr>
                        <a:t>Precision</a:t>
                      </a:r>
                    </a:p>
                  </a:txBody>
                  <a:tcPr marL="108815" marR="155450" marT="31090" marB="233175" anchor="b">
                    <a:lnL w="12700" cmpd="sng">
                      <a:noFill/>
                    </a:lnL>
                    <a:lnR w="12700" cmpd="sng">
                      <a:noFill/>
                    </a:lnR>
                    <a:lnT w="9525" cap="flat" cmpd="sng" algn="ctr">
                      <a:noFill/>
                      <a:prstDash val="solid"/>
                    </a:lnT>
                    <a:lnB w="38100" cmpd="sng">
                      <a:noFill/>
                    </a:lnB>
                    <a:noFill/>
                  </a:tcPr>
                </a:tc>
                <a:tc>
                  <a:txBody>
                    <a:bodyPr/>
                    <a:lstStyle/>
                    <a:p>
                      <a:r>
                        <a:rPr lang="en-US" sz="2700" b="1" cap="none" spc="0">
                          <a:solidFill>
                            <a:schemeClr val="tx1"/>
                          </a:solidFill>
                        </a:rPr>
                        <a:t>Recall</a:t>
                      </a:r>
                    </a:p>
                  </a:txBody>
                  <a:tcPr marL="108815" marR="155450" marT="31090" marB="233175" anchor="b">
                    <a:lnL w="12700" cmpd="sng">
                      <a:noFill/>
                    </a:lnL>
                    <a:lnR w="12700" cmpd="sng">
                      <a:noFill/>
                    </a:lnR>
                    <a:lnT w="9525" cap="flat" cmpd="sng" algn="ctr">
                      <a:noFill/>
                      <a:prstDash val="solid"/>
                    </a:lnT>
                    <a:lnB w="38100" cmpd="sng">
                      <a:noFill/>
                    </a:lnB>
                    <a:noFill/>
                  </a:tcPr>
                </a:tc>
                <a:tc>
                  <a:txBody>
                    <a:bodyPr/>
                    <a:lstStyle/>
                    <a:p>
                      <a:r>
                        <a:rPr lang="en-US" sz="2700" b="1" cap="none" spc="0">
                          <a:solidFill>
                            <a:schemeClr val="tx1"/>
                          </a:solidFill>
                        </a:rPr>
                        <a:t>F1-Score</a:t>
                      </a:r>
                    </a:p>
                  </a:txBody>
                  <a:tcPr marL="108815" marR="155450" marT="31090" marB="233175"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1891223917"/>
                  </a:ext>
                </a:extLst>
              </a:tr>
              <a:tr h="637345">
                <a:tc>
                  <a:txBody>
                    <a:bodyPr/>
                    <a:lstStyle/>
                    <a:p>
                      <a:r>
                        <a:rPr lang="en-US" sz="2000" cap="none" spc="0">
                          <a:solidFill>
                            <a:schemeClr val="tx1"/>
                          </a:solidFill>
                        </a:rPr>
                        <a:t>Logistic regression</a:t>
                      </a:r>
                    </a:p>
                  </a:txBody>
                  <a:tcPr marL="108815" marR="155450" marT="31090" marB="233175">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cap="none" spc="0">
                          <a:solidFill>
                            <a:schemeClr val="tx1"/>
                          </a:solidFill>
                        </a:rPr>
                        <a:t>0.8757661</a:t>
                      </a:r>
                    </a:p>
                  </a:txBody>
                  <a:tcPr marL="108815" marR="155450" marT="31090" marB="233175">
                    <a:lnL w="12700" cmpd="sng">
                      <a:noFill/>
                      <a:prstDash val="solid"/>
                    </a:lnL>
                    <a:lnR w="12700" cmpd="sng">
                      <a:noFill/>
                      <a:prstDash val="solid"/>
                    </a:lnR>
                    <a:lnT w="38100" cmpd="sng">
                      <a:noFill/>
                    </a:lnT>
                    <a:lnB w="9525" cap="flat" cmpd="sng" algn="ctr">
                      <a:noFill/>
                      <a:prstDash val="soli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cap="none" spc="0">
                          <a:solidFill>
                            <a:schemeClr val="tx1"/>
                          </a:solidFill>
                        </a:rPr>
                        <a:t>0.3398574</a:t>
                      </a:r>
                    </a:p>
                  </a:txBody>
                  <a:tcPr marL="108815" marR="155450" marT="31090" marB="233175">
                    <a:lnL w="12700" cmpd="sng">
                      <a:noFill/>
                      <a:prstDash val="solid"/>
                    </a:lnL>
                    <a:lnR w="12700" cmpd="sng">
                      <a:noFill/>
                      <a:prstDash val="solid"/>
                    </a:lnR>
                    <a:lnT w="38100" cmpd="sng">
                      <a:noFill/>
                    </a:lnT>
                    <a:lnB w="9525" cap="flat" cmpd="sng" algn="ctr">
                      <a:noFill/>
                      <a:prstDash val="soli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cap="none" spc="0">
                          <a:solidFill>
                            <a:schemeClr val="tx1"/>
                          </a:solidFill>
                        </a:rPr>
                        <a:t>0.4789041</a:t>
                      </a:r>
                    </a:p>
                  </a:txBody>
                  <a:tcPr marL="108815" marR="155450" marT="31090" marB="233175">
                    <a:lnL w="12700" cmpd="sng">
                      <a:noFill/>
                      <a:prstDash val="solid"/>
                    </a:lnL>
                    <a:lnR w="12700" cmpd="sng">
                      <a:noFill/>
                      <a:prstDash val="solid"/>
                    </a:lnR>
                    <a:lnT w="38100" cmpd="sng">
                      <a:noFill/>
                    </a:lnT>
                    <a:lnB w="9525" cap="flat" cmpd="sng" algn="ctr">
                      <a:noFill/>
                      <a:prstDash val="soli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cap="none" spc="0">
                          <a:solidFill>
                            <a:schemeClr val="tx1"/>
                          </a:solidFill>
                        </a:rPr>
                        <a:t>0.3975739</a:t>
                      </a:r>
                    </a:p>
                  </a:txBody>
                  <a:tcPr marL="108815" marR="155450" marT="31090" marB="233175">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3807676918"/>
                  </a:ext>
                </a:extLst>
              </a:tr>
              <a:tr h="637345">
                <a:tc>
                  <a:txBody>
                    <a:bodyPr/>
                    <a:lstStyle/>
                    <a:p>
                      <a:r>
                        <a:rPr lang="en-US" sz="2000" cap="none" spc="0">
                          <a:solidFill>
                            <a:schemeClr val="tx1"/>
                          </a:solidFill>
                        </a:rPr>
                        <a:t>KNN Classification</a:t>
                      </a:r>
                    </a:p>
                  </a:txBody>
                  <a:tcPr marL="108815" marR="155450" marT="31090" marB="233175">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cap="none" spc="0">
                          <a:solidFill>
                            <a:schemeClr val="tx1"/>
                          </a:solidFill>
                        </a:rPr>
                        <a:t>0.9059412</a:t>
                      </a:r>
                    </a:p>
                  </a:txBody>
                  <a:tcPr marL="108815" marR="155450" marT="31090" marB="233175">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cap="none" spc="0">
                          <a:solidFill>
                            <a:schemeClr val="tx1"/>
                          </a:solidFill>
                        </a:rPr>
                        <a:t>0.3673369</a:t>
                      </a:r>
                    </a:p>
                  </a:txBody>
                  <a:tcPr marL="108815" marR="155450" marT="31090" marB="233175">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cap="none" spc="0">
                          <a:solidFill>
                            <a:schemeClr val="tx1"/>
                          </a:solidFill>
                        </a:rPr>
                        <a:t>0.1368037</a:t>
                      </a:r>
                    </a:p>
                  </a:txBody>
                  <a:tcPr marL="108815" marR="155450" marT="31090" marB="233175">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cap="none" spc="0">
                          <a:solidFill>
                            <a:schemeClr val="tx1"/>
                          </a:solidFill>
                        </a:rPr>
                        <a:t>0.1993612</a:t>
                      </a:r>
                    </a:p>
                  </a:txBody>
                  <a:tcPr marL="108815" marR="155450" marT="31090" marB="233175">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76706124"/>
                  </a:ext>
                </a:extLst>
              </a:tr>
              <a:tr h="637345">
                <a:tc>
                  <a:txBody>
                    <a:bodyPr/>
                    <a:lstStyle/>
                    <a:p>
                      <a:r>
                        <a:rPr lang="en-US" sz="2000" cap="none" spc="0">
                          <a:solidFill>
                            <a:schemeClr val="tx1"/>
                          </a:solidFill>
                        </a:rPr>
                        <a:t>Random Forest</a:t>
                      </a:r>
                    </a:p>
                  </a:txBody>
                  <a:tcPr marL="108815" marR="155450" marT="31090" marB="233175">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cap="none" spc="0">
                          <a:solidFill>
                            <a:schemeClr val="tx1"/>
                          </a:solidFill>
                        </a:rPr>
                        <a:t>0.8727799</a:t>
                      </a:r>
                    </a:p>
                  </a:txBody>
                  <a:tcPr marL="108815" marR="155450" marT="31090" marB="233175">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cap="none" spc="0">
                          <a:solidFill>
                            <a:schemeClr val="tx1"/>
                          </a:solidFill>
                        </a:rPr>
                        <a:t>0.3315616</a:t>
                      </a:r>
                    </a:p>
                  </a:txBody>
                  <a:tcPr marL="108815" marR="155450" marT="31090" marB="233175">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cap="none" spc="0">
                          <a:solidFill>
                            <a:schemeClr val="tx1"/>
                          </a:solidFill>
                        </a:rPr>
                        <a:t>0.4785388</a:t>
                      </a:r>
                    </a:p>
                  </a:txBody>
                  <a:tcPr marL="108815" marR="155450" marT="31090" marB="233175">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cap="none" spc="0">
                          <a:solidFill>
                            <a:schemeClr val="tx1"/>
                          </a:solidFill>
                        </a:rPr>
                        <a:t>0.3917171</a:t>
                      </a:r>
                    </a:p>
                  </a:txBody>
                  <a:tcPr marL="108815" marR="155450" marT="31090" marB="23317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50396126"/>
                  </a:ext>
                </a:extLst>
              </a:tr>
            </a:tbl>
          </a:graphicData>
        </a:graphic>
      </p:graphicFrame>
    </p:spTree>
    <p:extLst>
      <p:ext uri="{BB962C8B-B14F-4D97-AF65-F5344CB8AC3E}">
        <p14:creationId xmlns:p14="http://schemas.microsoft.com/office/powerpoint/2010/main" val="3279170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77019A-496F-79E4-9FF5-86F564EDEA28}"/>
              </a:ext>
            </a:extLst>
          </p:cNvPr>
          <p:cNvSpPr>
            <a:spLocks noGrp="1"/>
          </p:cNvSpPr>
          <p:nvPr>
            <p:ph type="title"/>
          </p:nvPr>
        </p:nvSpPr>
        <p:spPr>
          <a:xfrm>
            <a:off x="838200" y="727323"/>
            <a:ext cx="3798436" cy="1914277"/>
          </a:xfrm>
        </p:spPr>
        <p:txBody>
          <a:bodyPr anchor="b">
            <a:normAutofit/>
          </a:bodyPr>
          <a:lstStyle/>
          <a:p>
            <a:r>
              <a:rPr lang="en-US" dirty="0"/>
              <a:t>Conclusion</a:t>
            </a:r>
          </a:p>
        </p:txBody>
      </p:sp>
      <p:sp>
        <p:nvSpPr>
          <p:cNvPr id="3" name="Content Placeholder 2">
            <a:extLst>
              <a:ext uri="{FF2B5EF4-FFF2-40B4-BE49-F238E27FC236}">
                <a16:creationId xmlns:a16="http://schemas.microsoft.com/office/drawing/2014/main" id="{D321DA64-BE51-1EC2-8B48-CECEDBC17404}"/>
              </a:ext>
            </a:extLst>
          </p:cNvPr>
          <p:cNvSpPr>
            <a:spLocks noGrp="1"/>
          </p:cNvSpPr>
          <p:nvPr>
            <p:ph idx="1"/>
          </p:nvPr>
        </p:nvSpPr>
        <p:spPr>
          <a:xfrm>
            <a:off x="838200" y="2788920"/>
            <a:ext cx="3798436" cy="3388042"/>
          </a:xfrm>
        </p:spPr>
        <p:txBody>
          <a:bodyPr>
            <a:normAutofit/>
          </a:bodyPr>
          <a:lstStyle/>
          <a:p>
            <a:pPr>
              <a:lnSpc>
                <a:spcPct val="100000"/>
              </a:lnSpc>
            </a:pPr>
            <a:r>
              <a:rPr lang="en-US" sz="1500" b="0" i="0">
                <a:effectLst/>
                <a:latin typeface="Söhne"/>
              </a:rPr>
              <a:t>Accuracy is unreliable for imbalanced classes. Precision and recall are more informative metrics. Precision measures the proportion of true positives among the objects classified as positive, while recall measures the proportion of positive objects correctly identified by the algorithm. F1-score balances precision and recall. Precision prevents classifying all objects into one class, reducing false positives. Recall reflects the algorithm's ability to detect the positive class, while precision indicates its ability to distinguish it from other classes.</a:t>
            </a:r>
            <a:endParaRPr lang="en-US" sz="1500"/>
          </a:p>
        </p:txBody>
      </p:sp>
      <p:grpSp>
        <p:nvGrpSpPr>
          <p:cNvPr id="15" name="Group 14">
            <a:extLst>
              <a:ext uri="{FF2B5EF4-FFF2-40B4-BE49-F238E27FC236}">
                <a16:creationId xmlns:a16="http://schemas.microsoft.com/office/drawing/2014/main" id="{87CB8D36-9DE0-44D4-B67A-16D4F21213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7689" y="-6437"/>
            <a:ext cx="6399627" cy="6864437"/>
            <a:chOff x="5167689" y="-6437"/>
            <a:chExt cx="6399627" cy="6864437"/>
          </a:xfrm>
        </p:grpSpPr>
        <p:cxnSp>
          <p:nvCxnSpPr>
            <p:cNvPr id="16" name="Straight Connector 15">
              <a:extLst>
                <a:ext uri="{FF2B5EF4-FFF2-40B4-BE49-F238E27FC236}">
                  <a16:creationId xmlns:a16="http://schemas.microsoft.com/office/drawing/2014/main" id="{43B47A15-9292-4357-AA25-E187AC166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266E215-42AC-4D6A-A37F-B0C2E2FB9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DC49225-8670-4B30-BEA8-3CDE3C6DD4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581337"/>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12D652B-23A7-429E-A3E1-62ABA17B8B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6276734"/>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8" name="Graphic 7" descr="Document Search">
            <a:extLst>
              <a:ext uri="{FF2B5EF4-FFF2-40B4-BE49-F238E27FC236}">
                <a16:creationId xmlns:a16="http://schemas.microsoft.com/office/drawing/2014/main" id="{4FC4C721-33D3-322C-0AE5-2942C59DF5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73287" y="914436"/>
            <a:ext cx="5029200" cy="5029200"/>
          </a:xfrm>
          <a:prstGeom prst="rect">
            <a:avLst/>
          </a:prstGeom>
        </p:spPr>
      </p:pic>
      <p:sp>
        <p:nvSpPr>
          <p:cNvPr id="4" name="Slide Number Placeholder 3">
            <a:extLst>
              <a:ext uri="{FF2B5EF4-FFF2-40B4-BE49-F238E27FC236}">
                <a16:creationId xmlns:a16="http://schemas.microsoft.com/office/drawing/2014/main" id="{F87349C7-E52F-6D21-DD60-04B316CA16B8}"/>
              </a:ext>
            </a:extLst>
          </p:cNvPr>
          <p:cNvSpPr>
            <a:spLocks noGrp="1"/>
          </p:cNvSpPr>
          <p:nvPr>
            <p:ph type="sldNum" sz="quarter" idx="12"/>
          </p:nvPr>
        </p:nvSpPr>
        <p:spPr>
          <a:xfrm>
            <a:off x="11563467" y="3246434"/>
            <a:ext cx="628533" cy="365125"/>
          </a:xfrm>
        </p:spPr>
        <p:txBody>
          <a:bodyPr>
            <a:normAutofit/>
          </a:bodyPr>
          <a:lstStyle/>
          <a:p>
            <a:pPr>
              <a:spcAft>
                <a:spcPts val="600"/>
              </a:spcAft>
            </a:pPr>
            <a:fld id="{273BAE12-D270-459D-897B-6833652BB167}" type="slidenum">
              <a:rPr lang="en-US" smtClean="0"/>
              <a:pPr>
                <a:spcAft>
                  <a:spcPts val="600"/>
                </a:spcAft>
              </a:pPr>
              <a:t>26</a:t>
            </a:fld>
            <a:endParaRPr lang="en-US"/>
          </a:p>
        </p:txBody>
      </p:sp>
    </p:spTree>
    <p:extLst>
      <p:ext uri="{BB962C8B-B14F-4D97-AF65-F5344CB8AC3E}">
        <p14:creationId xmlns:p14="http://schemas.microsoft.com/office/powerpoint/2010/main" val="229690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4E94C6EB-0BD0-4926-909B-CE0EFF459E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7" y="-1"/>
            <a:ext cx="12195239" cy="6857996"/>
            <a:chOff x="1667" y="-1"/>
            <a:chExt cx="12195239" cy="6857996"/>
          </a:xfrm>
        </p:grpSpPr>
        <p:cxnSp>
          <p:nvCxnSpPr>
            <p:cNvPr id="13" name="Straight Connector 12">
              <a:extLst>
                <a:ext uri="{FF2B5EF4-FFF2-40B4-BE49-F238E27FC236}">
                  <a16:creationId xmlns:a16="http://schemas.microsoft.com/office/drawing/2014/main" id="{FD8D9AC5-1A8B-4F43-99E1-1D51CFFC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249B524-B22D-40A1-81F7-459441A7E2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06"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8CCE87E-3564-469A-9A46-F794A0F940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4C96A98-5EF6-4542-9FA4-86B1D2651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33">
              <a:extLst>
                <a:ext uri="{FF2B5EF4-FFF2-40B4-BE49-F238E27FC236}">
                  <a16:creationId xmlns:a16="http://schemas.microsoft.com/office/drawing/2014/main" id="{3BF088B1-D6D6-4925-9B48-5098FF09D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8" name="Graphic 33">
              <a:extLst>
                <a:ext uri="{FF2B5EF4-FFF2-40B4-BE49-F238E27FC236}">
                  <a16:creationId xmlns:a16="http://schemas.microsoft.com/office/drawing/2014/main" id="{6FA7DFD7-863A-4016-A231-DCB28B20D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10B6980C-89F1-1F4F-5C73-8B6FA78F7949}"/>
              </a:ext>
            </a:extLst>
          </p:cNvPr>
          <p:cNvSpPr>
            <a:spLocks noGrp="1"/>
          </p:cNvSpPr>
          <p:nvPr>
            <p:ph type="title"/>
          </p:nvPr>
        </p:nvSpPr>
        <p:spPr>
          <a:xfrm>
            <a:off x="838200" y="827728"/>
            <a:ext cx="8648158" cy="1306048"/>
          </a:xfrm>
        </p:spPr>
        <p:txBody>
          <a:bodyPr>
            <a:normAutofit/>
          </a:bodyPr>
          <a:lstStyle/>
          <a:p>
            <a:r>
              <a:rPr lang="en-US" dirty="0"/>
              <a:t>Details about the dataset</a:t>
            </a:r>
          </a:p>
        </p:txBody>
      </p:sp>
      <p:sp>
        <p:nvSpPr>
          <p:cNvPr id="3" name="Content Placeholder 2">
            <a:extLst>
              <a:ext uri="{FF2B5EF4-FFF2-40B4-BE49-F238E27FC236}">
                <a16:creationId xmlns:a16="http://schemas.microsoft.com/office/drawing/2014/main" id="{EE8A2F94-37FD-D5CF-9FF8-10A2BA1516FE}"/>
              </a:ext>
            </a:extLst>
          </p:cNvPr>
          <p:cNvSpPr>
            <a:spLocks noGrp="1"/>
          </p:cNvSpPr>
          <p:nvPr>
            <p:ph idx="1"/>
          </p:nvPr>
        </p:nvSpPr>
        <p:spPr>
          <a:xfrm>
            <a:off x="7073590" y="1938310"/>
            <a:ext cx="4401009" cy="4088597"/>
          </a:xfrm>
        </p:spPr>
        <p:txBody>
          <a:bodyPr>
            <a:normAutofit fontScale="92500" lnSpcReduction="10000"/>
          </a:bodyPr>
          <a:lstStyle/>
          <a:p>
            <a:pPr marL="0" indent="0" algn="just">
              <a:lnSpc>
                <a:spcPct val="120000"/>
              </a:lnSpc>
              <a:spcBef>
                <a:spcPct val="0"/>
              </a:spcBef>
              <a:buNone/>
            </a:pPr>
            <a:r>
              <a:rPr lang="en-US" sz="1200" dirty="0">
                <a:latin typeface="+mj-lt"/>
                <a:ea typeface="+mj-ea"/>
                <a:cs typeface="+mj-cs"/>
              </a:rPr>
              <a:t>#a list of objects and their structure</a:t>
            </a:r>
          </a:p>
          <a:p>
            <a:pPr marL="0" indent="0" algn="just">
              <a:lnSpc>
                <a:spcPct val="120000"/>
              </a:lnSpc>
              <a:spcBef>
                <a:spcPct val="0"/>
              </a:spcBef>
              <a:buNone/>
            </a:pPr>
            <a:r>
              <a:rPr lang="en-US" sz="1200" dirty="0">
                <a:latin typeface="+mj-lt"/>
                <a:ea typeface="+mj-ea"/>
                <a:cs typeface="+mj-cs"/>
              </a:rPr>
              <a:t>str(</a:t>
            </a:r>
            <a:r>
              <a:rPr lang="en-US" sz="1200" dirty="0" err="1">
                <a:latin typeface="+mj-lt"/>
                <a:ea typeface="+mj-ea"/>
                <a:cs typeface="+mj-cs"/>
              </a:rPr>
              <a:t>heartd</a:t>
            </a:r>
            <a:r>
              <a:rPr lang="en-US" sz="1200" dirty="0">
                <a:latin typeface="+mj-lt"/>
                <a:ea typeface="+mj-ea"/>
                <a:cs typeface="+mj-cs"/>
              </a:rPr>
              <a:t>)</a:t>
            </a:r>
          </a:p>
          <a:p>
            <a:pPr marL="0" indent="0" algn="just">
              <a:lnSpc>
                <a:spcPct val="120000"/>
              </a:lnSpc>
              <a:spcBef>
                <a:spcPct val="0"/>
              </a:spcBef>
              <a:buNone/>
            </a:pPr>
            <a:r>
              <a:rPr lang="en-US" sz="1200" dirty="0">
                <a:latin typeface="+mj-lt"/>
                <a:ea typeface="+mj-ea"/>
                <a:cs typeface="+mj-cs"/>
              </a:rPr>
              <a:t>'</a:t>
            </a:r>
            <a:r>
              <a:rPr lang="en-US" sz="1200" dirty="0" err="1">
                <a:latin typeface="+mj-lt"/>
                <a:ea typeface="+mj-ea"/>
                <a:cs typeface="+mj-cs"/>
              </a:rPr>
              <a:t>data.frame</a:t>
            </a:r>
            <a:r>
              <a:rPr lang="en-US" sz="1200" dirty="0">
                <a:latin typeface="+mj-lt"/>
                <a:ea typeface="+mj-ea"/>
                <a:cs typeface="+mj-cs"/>
              </a:rPr>
              <a:t>':	319795 obs. of  18 variables:</a:t>
            </a:r>
          </a:p>
          <a:p>
            <a:pPr algn="just">
              <a:lnSpc>
                <a:spcPct val="120000"/>
              </a:lnSpc>
              <a:spcBef>
                <a:spcPct val="0"/>
              </a:spcBef>
              <a:buFont typeface="Wingdings" pitchFamily="2" charset="2"/>
              <a:buChar char="Ø"/>
            </a:pPr>
            <a:r>
              <a:rPr lang="en-US" sz="1200" dirty="0">
                <a:latin typeface="+mj-lt"/>
                <a:ea typeface="+mj-ea"/>
                <a:cs typeface="+mj-cs"/>
              </a:rPr>
              <a:t> $ </a:t>
            </a:r>
            <a:r>
              <a:rPr lang="en-US" sz="1200" dirty="0" err="1">
                <a:latin typeface="+mj-lt"/>
                <a:ea typeface="+mj-ea"/>
                <a:cs typeface="+mj-cs"/>
              </a:rPr>
              <a:t>HeartDisease</a:t>
            </a:r>
            <a:r>
              <a:rPr lang="en-US" sz="1200" dirty="0">
                <a:latin typeface="+mj-lt"/>
                <a:ea typeface="+mj-ea"/>
                <a:cs typeface="+mj-cs"/>
              </a:rPr>
              <a:t>    : chr  "0" "0" "0" "0" ...</a:t>
            </a:r>
          </a:p>
          <a:p>
            <a:pPr algn="just">
              <a:lnSpc>
                <a:spcPct val="120000"/>
              </a:lnSpc>
              <a:spcBef>
                <a:spcPct val="0"/>
              </a:spcBef>
              <a:buFont typeface="Wingdings" pitchFamily="2" charset="2"/>
              <a:buChar char="Ø"/>
            </a:pPr>
            <a:r>
              <a:rPr lang="en-US" sz="1200" dirty="0">
                <a:latin typeface="+mj-lt"/>
                <a:ea typeface="+mj-ea"/>
                <a:cs typeface="+mj-cs"/>
              </a:rPr>
              <a:t> $ BMI             : num  16.6 20.3 26.6 24.2 23.7 ...</a:t>
            </a:r>
          </a:p>
          <a:p>
            <a:pPr algn="just">
              <a:lnSpc>
                <a:spcPct val="120000"/>
              </a:lnSpc>
              <a:spcBef>
                <a:spcPct val="0"/>
              </a:spcBef>
              <a:buFont typeface="Wingdings" pitchFamily="2" charset="2"/>
              <a:buChar char="Ø"/>
            </a:pPr>
            <a:r>
              <a:rPr lang="en-US" sz="1200" dirty="0">
                <a:latin typeface="+mj-lt"/>
                <a:ea typeface="+mj-ea"/>
                <a:cs typeface="+mj-cs"/>
              </a:rPr>
              <a:t> $ Smoking         : chr  "1" "0" "1" "0" ...</a:t>
            </a:r>
          </a:p>
          <a:p>
            <a:pPr algn="just">
              <a:lnSpc>
                <a:spcPct val="120000"/>
              </a:lnSpc>
              <a:spcBef>
                <a:spcPct val="0"/>
              </a:spcBef>
              <a:buFont typeface="Wingdings" pitchFamily="2" charset="2"/>
              <a:buChar char="Ø"/>
            </a:pPr>
            <a:r>
              <a:rPr lang="en-US" sz="1200" dirty="0">
                <a:latin typeface="+mj-lt"/>
                <a:ea typeface="+mj-ea"/>
                <a:cs typeface="+mj-cs"/>
              </a:rPr>
              <a:t> $ </a:t>
            </a:r>
            <a:r>
              <a:rPr lang="en-US" sz="1200" dirty="0" err="1">
                <a:latin typeface="+mj-lt"/>
                <a:ea typeface="+mj-ea"/>
                <a:cs typeface="+mj-cs"/>
              </a:rPr>
              <a:t>AlcoholDrinking</a:t>
            </a:r>
            <a:r>
              <a:rPr lang="en-US" sz="1200" dirty="0">
                <a:latin typeface="+mj-lt"/>
                <a:ea typeface="+mj-ea"/>
                <a:cs typeface="+mj-cs"/>
              </a:rPr>
              <a:t> : chr  "0" "0" "0" "0" ...</a:t>
            </a:r>
          </a:p>
          <a:p>
            <a:pPr algn="just">
              <a:lnSpc>
                <a:spcPct val="120000"/>
              </a:lnSpc>
              <a:spcBef>
                <a:spcPct val="0"/>
              </a:spcBef>
              <a:buFont typeface="Wingdings" pitchFamily="2" charset="2"/>
              <a:buChar char="Ø"/>
            </a:pPr>
            <a:r>
              <a:rPr lang="en-US" sz="1200" dirty="0">
                <a:latin typeface="+mj-lt"/>
                <a:ea typeface="+mj-ea"/>
                <a:cs typeface="+mj-cs"/>
              </a:rPr>
              <a:t> $ Stroke          : chr  "0" "1" "0" "0" ...</a:t>
            </a:r>
          </a:p>
          <a:p>
            <a:pPr algn="just">
              <a:lnSpc>
                <a:spcPct val="120000"/>
              </a:lnSpc>
              <a:spcBef>
                <a:spcPct val="0"/>
              </a:spcBef>
              <a:buFont typeface="Wingdings" pitchFamily="2" charset="2"/>
              <a:buChar char="Ø"/>
            </a:pPr>
            <a:r>
              <a:rPr lang="en-US" sz="1200" dirty="0">
                <a:latin typeface="+mj-lt"/>
                <a:ea typeface="+mj-ea"/>
                <a:cs typeface="+mj-cs"/>
              </a:rPr>
              <a:t> $ </a:t>
            </a:r>
            <a:r>
              <a:rPr lang="en-US" sz="1200" dirty="0" err="1">
                <a:latin typeface="+mj-lt"/>
                <a:ea typeface="+mj-ea"/>
                <a:cs typeface="+mj-cs"/>
              </a:rPr>
              <a:t>PhysicalHealth</a:t>
            </a:r>
            <a:r>
              <a:rPr lang="en-US" sz="1200" dirty="0">
                <a:latin typeface="+mj-lt"/>
                <a:ea typeface="+mj-ea"/>
                <a:cs typeface="+mj-cs"/>
              </a:rPr>
              <a:t>  : num  3 0 20 0 28 6 15 5 0 0 ...</a:t>
            </a:r>
          </a:p>
          <a:p>
            <a:pPr algn="just">
              <a:lnSpc>
                <a:spcPct val="120000"/>
              </a:lnSpc>
              <a:spcBef>
                <a:spcPct val="0"/>
              </a:spcBef>
              <a:buFont typeface="Wingdings" pitchFamily="2" charset="2"/>
              <a:buChar char="Ø"/>
            </a:pPr>
            <a:r>
              <a:rPr lang="en-US" sz="1200" dirty="0">
                <a:latin typeface="+mj-lt"/>
                <a:ea typeface="+mj-ea"/>
                <a:cs typeface="+mj-cs"/>
              </a:rPr>
              <a:t> $ </a:t>
            </a:r>
            <a:r>
              <a:rPr lang="en-US" sz="1200" dirty="0" err="1">
                <a:latin typeface="+mj-lt"/>
                <a:ea typeface="+mj-ea"/>
                <a:cs typeface="+mj-cs"/>
              </a:rPr>
              <a:t>MentalHealth</a:t>
            </a:r>
            <a:r>
              <a:rPr lang="en-US" sz="1200" dirty="0">
                <a:latin typeface="+mj-lt"/>
                <a:ea typeface="+mj-ea"/>
                <a:cs typeface="+mj-cs"/>
              </a:rPr>
              <a:t>    : num  30 0 30 0 0 0 0 0 0 0 ...</a:t>
            </a:r>
          </a:p>
          <a:p>
            <a:pPr algn="just">
              <a:lnSpc>
                <a:spcPct val="120000"/>
              </a:lnSpc>
              <a:spcBef>
                <a:spcPct val="0"/>
              </a:spcBef>
              <a:buFont typeface="Wingdings" pitchFamily="2" charset="2"/>
              <a:buChar char="Ø"/>
            </a:pPr>
            <a:r>
              <a:rPr lang="en-US" sz="1200" dirty="0">
                <a:latin typeface="+mj-lt"/>
                <a:ea typeface="+mj-ea"/>
                <a:cs typeface="+mj-cs"/>
              </a:rPr>
              <a:t> $ </a:t>
            </a:r>
            <a:r>
              <a:rPr lang="en-US" sz="1200" dirty="0" err="1">
                <a:latin typeface="+mj-lt"/>
                <a:ea typeface="+mj-ea"/>
                <a:cs typeface="+mj-cs"/>
              </a:rPr>
              <a:t>DiffWalking</a:t>
            </a:r>
            <a:r>
              <a:rPr lang="en-US" sz="1200" dirty="0">
                <a:latin typeface="+mj-lt"/>
                <a:ea typeface="+mj-ea"/>
                <a:cs typeface="+mj-cs"/>
              </a:rPr>
              <a:t>     : chr  "0" "0" "0" "0" ...</a:t>
            </a:r>
          </a:p>
          <a:p>
            <a:pPr algn="just">
              <a:lnSpc>
                <a:spcPct val="120000"/>
              </a:lnSpc>
              <a:spcBef>
                <a:spcPct val="0"/>
              </a:spcBef>
              <a:buFont typeface="Wingdings" pitchFamily="2" charset="2"/>
              <a:buChar char="Ø"/>
            </a:pPr>
            <a:r>
              <a:rPr lang="en-US" sz="1200" dirty="0">
                <a:latin typeface="+mj-lt"/>
                <a:ea typeface="+mj-ea"/>
                <a:cs typeface="+mj-cs"/>
              </a:rPr>
              <a:t> $ Sex             : chr  "0" "0" "1" "0" ...</a:t>
            </a:r>
          </a:p>
          <a:p>
            <a:pPr algn="just">
              <a:lnSpc>
                <a:spcPct val="120000"/>
              </a:lnSpc>
              <a:spcBef>
                <a:spcPct val="0"/>
              </a:spcBef>
              <a:buFont typeface="Wingdings" pitchFamily="2" charset="2"/>
              <a:buChar char="Ø"/>
            </a:pPr>
            <a:r>
              <a:rPr lang="en-US" sz="1200" dirty="0">
                <a:latin typeface="+mj-lt"/>
                <a:ea typeface="+mj-ea"/>
                <a:cs typeface="+mj-cs"/>
              </a:rPr>
              <a:t> $ </a:t>
            </a:r>
            <a:r>
              <a:rPr lang="en-US" sz="1200" dirty="0" err="1">
                <a:latin typeface="+mj-lt"/>
                <a:ea typeface="+mj-ea"/>
                <a:cs typeface="+mj-cs"/>
              </a:rPr>
              <a:t>AgeCategory</a:t>
            </a:r>
            <a:r>
              <a:rPr lang="en-US" sz="1200" dirty="0">
                <a:latin typeface="+mj-lt"/>
                <a:ea typeface="+mj-ea"/>
                <a:cs typeface="+mj-cs"/>
              </a:rPr>
              <a:t>     : chr  "55" "80" "65" "75" ...</a:t>
            </a:r>
          </a:p>
          <a:p>
            <a:pPr algn="just">
              <a:lnSpc>
                <a:spcPct val="120000"/>
              </a:lnSpc>
              <a:spcBef>
                <a:spcPct val="0"/>
              </a:spcBef>
              <a:buFont typeface="Wingdings" pitchFamily="2" charset="2"/>
              <a:buChar char="Ø"/>
            </a:pPr>
            <a:r>
              <a:rPr lang="en-US" sz="1200" dirty="0">
                <a:latin typeface="+mj-lt"/>
                <a:ea typeface="+mj-ea"/>
                <a:cs typeface="+mj-cs"/>
              </a:rPr>
              <a:t> $ Race            : chr  "White" "White" "White" "White" ...</a:t>
            </a:r>
          </a:p>
          <a:p>
            <a:pPr algn="just">
              <a:lnSpc>
                <a:spcPct val="120000"/>
              </a:lnSpc>
              <a:spcBef>
                <a:spcPct val="0"/>
              </a:spcBef>
              <a:buFont typeface="Wingdings" pitchFamily="2" charset="2"/>
              <a:buChar char="Ø"/>
            </a:pPr>
            <a:r>
              <a:rPr lang="en-US" sz="1200" dirty="0">
                <a:latin typeface="+mj-lt"/>
                <a:ea typeface="+mj-ea"/>
                <a:cs typeface="+mj-cs"/>
              </a:rPr>
              <a:t> $ Diabetic        : num  1 0 1 0 0 0 0 1 0 0 ...</a:t>
            </a:r>
          </a:p>
          <a:p>
            <a:pPr algn="just">
              <a:lnSpc>
                <a:spcPct val="120000"/>
              </a:lnSpc>
              <a:spcBef>
                <a:spcPct val="0"/>
              </a:spcBef>
              <a:buFont typeface="Wingdings" pitchFamily="2" charset="2"/>
              <a:buChar char="Ø"/>
            </a:pPr>
            <a:r>
              <a:rPr lang="en-US" sz="1200" dirty="0">
                <a:latin typeface="+mj-lt"/>
                <a:ea typeface="+mj-ea"/>
                <a:cs typeface="+mj-cs"/>
              </a:rPr>
              <a:t> $ </a:t>
            </a:r>
            <a:r>
              <a:rPr lang="en-US" sz="1200" dirty="0" err="1">
                <a:latin typeface="+mj-lt"/>
                <a:ea typeface="+mj-ea"/>
                <a:cs typeface="+mj-cs"/>
              </a:rPr>
              <a:t>PhysicalActivity</a:t>
            </a:r>
            <a:r>
              <a:rPr lang="en-US" sz="1200" dirty="0">
                <a:latin typeface="+mj-lt"/>
                <a:ea typeface="+mj-ea"/>
                <a:cs typeface="+mj-cs"/>
              </a:rPr>
              <a:t>: chr  "1" "1" "1" "0" ...</a:t>
            </a:r>
          </a:p>
          <a:p>
            <a:pPr algn="just">
              <a:lnSpc>
                <a:spcPct val="120000"/>
              </a:lnSpc>
              <a:spcBef>
                <a:spcPct val="0"/>
              </a:spcBef>
              <a:buFont typeface="Wingdings" pitchFamily="2" charset="2"/>
              <a:buChar char="Ø"/>
            </a:pPr>
            <a:r>
              <a:rPr lang="en-US" sz="1200" dirty="0">
                <a:latin typeface="+mj-lt"/>
                <a:ea typeface="+mj-ea"/>
                <a:cs typeface="+mj-cs"/>
              </a:rPr>
              <a:t> $ </a:t>
            </a:r>
            <a:r>
              <a:rPr lang="en-US" sz="1200" dirty="0" err="1">
                <a:latin typeface="+mj-lt"/>
                <a:ea typeface="+mj-ea"/>
                <a:cs typeface="+mj-cs"/>
              </a:rPr>
              <a:t>GenHealth</a:t>
            </a:r>
            <a:r>
              <a:rPr lang="en-US" sz="1200" dirty="0">
                <a:latin typeface="+mj-lt"/>
                <a:ea typeface="+mj-ea"/>
                <a:cs typeface="+mj-cs"/>
              </a:rPr>
              <a:t>       : chr  "4" "4" "2" "3" ...</a:t>
            </a:r>
          </a:p>
          <a:p>
            <a:pPr algn="just">
              <a:lnSpc>
                <a:spcPct val="120000"/>
              </a:lnSpc>
              <a:spcBef>
                <a:spcPct val="0"/>
              </a:spcBef>
              <a:buFont typeface="Wingdings" pitchFamily="2" charset="2"/>
              <a:buChar char="Ø"/>
            </a:pPr>
            <a:r>
              <a:rPr lang="en-US" sz="1200" dirty="0">
                <a:latin typeface="+mj-lt"/>
                <a:ea typeface="+mj-ea"/>
                <a:cs typeface="+mj-cs"/>
              </a:rPr>
              <a:t> $ </a:t>
            </a:r>
            <a:r>
              <a:rPr lang="en-US" sz="1200" dirty="0" err="1">
                <a:latin typeface="+mj-lt"/>
                <a:ea typeface="+mj-ea"/>
                <a:cs typeface="+mj-cs"/>
              </a:rPr>
              <a:t>SleepTime</a:t>
            </a:r>
            <a:r>
              <a:rPr lang="en-US" sz="1200" dirty="0">
                <a:latin typeface="+mj-lt"/>
                <a:ea typeface="+mj-ea"/>
                <a:cs typeface="+mj-cs"/>
              </a:rPr>
              <a:t>       : num  5 7 8 6 8 12 4 9 5 10 ...</a:t>
            </a:r>
          </a:p>
          <a:p>
            <a:pPr algn="just">
              <a:lnSpc>
                <a:spcPct val="120000"/>
              </a:lnSpc>
              <a:spcBef>
                <a:spcPct val="0"/>
              </a:spcBef>
              <a:buFont typeface="Wingdings" pitchFamily="2" charset="2"/>
              <a:buChar char="Ø"/>
            </a:pPr>
            <a:r>
              <a:rPr lang="en-US" sz="1200" dirty="0">
                <a:latin typeface="+mj-lt"/>
                <a:ea typeface="+mj-ea"/>
                <a:cs typeface="+mj-cs"/>
              </a:rPr>
              <a:t> $ Asthma          : chr  "1" "0" "1" "0" ...</a:t>
            </a:r>
          </a:p>
          <a:p>
            <a:pPr algn="just">
              <a:lnSpc>
                <a:spcPct val="120000"/>
              </a:lnSpc>
              <a:spcBef>
                <a:spcPct val="0"/>
              </a:spcBef>
              <a:buFont typeface="Wingdings" pitchFamily="2" charset="2"/>
              <a:buChar char="Ø"/>
            </a:pPr>
            <a:r>
              <a:rPr lang="en-US" sz="1200" dirty="0">
                <a:latin typeface="+mj-lt"/>
                <a:ea typeface="+mj-ea"/>
                <a:cs typeface="+mj-cs"/>
              </a:rPr>
              <a:t> $ </a:t>
            </a:r>
            <a:r>
              <a:rPr lang="en-US" sz="1200" dirty="0" err="1">
                <a:latin typeface="+mj-lt"/>
                <a:ea typeface="+mj-ea"/>
                <a:cs typeface="+mj-cs"/>
              </a:rPr>
              <a:t>KidneyDisease</a:t>
            </a:r>
            <a:r>
              <a:rPr lang="en-US" sz="1200" dirty="0">
                <a:latin typeface="+mj-lt"/>
                <a:ea typeface="+mj-ea"/>
                <a:cs typeface="+mj-cs"/>
              </a:rPr>
              <a:t>   : chr  "0" "0" "0" "0" ...</a:t>
            </a:r>
          </a:p>
          <a:p>
            <a:pPr algn="just">
              <a:lnSpc>
                <a:spcPct val="120000"/>
              </a:lnSpc>
              <a:spcBef>
                <a:spcPct val="0"/>
              </a:spcBef>
              <a:buFont typeface="Wingdings" pitchFamily="2" charset="2"/>
              <a:buChar char="Ø"/>
            </a:pPr>
            <a:r>
              <a:rPr lang="en-US" sz="1200" dirty="0">
                <a:latin typeface="+mj-lt"/>
                <a:ea typeface="+mj-ea"/>
                <a:cs typeface="+mj-cs"/>
              </a:rPr>
              <a:t> $ </a:t>
            </a:r>
            <a:r>
              <a:rPr lang="en-US" sz="1200" dirty="0" err="1">
                <a:latin typeface="+mj-lt"/>
                <a:ea typeface="+mj-ea"/>
                <a:cs typeface="+mj-cs"/>
              </a:rPr>
              <a:t>SkinCancer</a:t>
            </a:r>
            <a:r>
              <a:rPr lang="en-US" sz="1200" dirty="0">
                <a:latin typeface="+mj-lt"/>
                <a:ea typeface="+mj-ea"/>
                <a:cs typeface="+mj-cs"/>
              </a:rPr>
              <a:t>      : chr  "1" "0" "0" "1" ...</a:t>
            </a:r>
          </a:p>
        </p:txBody>
      </p:sp>
      <p:sp>
        <p:nvSpPr>
          <p:cNvPr id="4" name="Content Placeholder 2">
            <a:extLst>
              <a:ext uri="{FF2B5EF4-FFF2-40B4-BE49-F238E27FC236}">
                <a16:creationId xmlns:a16="http://schemas.microsoft.com/office/drawing/2014/main" id="{5A523BFF-1BD9-C826-BEAD-560303BF7FC9}"/>
              </a:ext>
            </a:extLst>
          </p:cNvPr>
          <p:cNvSpPr txBox="1">
            <a:spLocks/>
          </p:cNvSpPr>
          <p:nvPr/>
        </p:nvSpPr>
        <p:spPr>
          <a:xfrm>
            <a:off x="835483" y="1851103"/>
            <a:ext cx="6034595" cy="472811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ct val="0"/>
              </a:spcBef>
              <a:buFont typeface="Arial" panose="020B0604020202020204" pitchFamily="34" charset="0"/>
              <a:buNone/>
            </a:pPr>
            <a:r>
              <a:rPr lang="en-US" dirty="0">
                <a:latin typeface="+mj-lt"/>
                <a:ea typeface="+mj-ea"/>
                <a:cs typeface="+mj-cs"/>
              </a:rPr>
              <a:t>&gt; #dimension of dataset</a:t>
            </a:r>
          </a:p>
          <a:p>
            <a:pPr marL="0" indent="0" algn="just">
              <a:lnSpc>
                <a:spcPct val="120000"/>
              </a:lnSpc>
              <a:spcBef>
                <a:spcPct val="0"/>
              </a:spcBef>
              <a:buFont typeface="Arial" panose="020B0604020202020204" pitchFamily="34" charset="0"/>
              <a:buNone/>
            </a:pPr>
            <a:r>
              <a:rPr lang="en-US" dirty="0">
                <a:latin typeface="+mj-lt"/>
                <a:ea typeface="+mj-ea"/>
                <a:cs typeface="+mj-cs"/>
              </a:rPr>
              <a:t>&gt; dim(</a:t>
            </a:r>
            <a:r>
              <a:rPr lang="en-US" dirty="0" err="1">
                <a:latin typeface="+mj-lt"/>
                <a:ea typeface="+mj-ea"/>
                <a:cs typeface="+mj-cs"/>
              </a:rPr>
              <a:t>heartd</a:t>
            </a:r>
            <a:r>
              <a:rPr lang="en-US" dirty="0">
                <a:latin typeface="+mj-lt"/>
                <a:ea typeface="+mj-ea"/>
                <a:cs typeface="+mj-cs"/>
              </a:rPr>
              <a:t>)</a:t>
            </a:r>
          </a:p>
          <a:p>
            <a:pPr marL="0" indent="0" algn="just">
              <a:lnSpc>
                <a:spcPct val="120000"/>
              </a:lnSpc>
              <a:spcBef>
                <a:spcPct val="0"/>
              </a:spcBef>
              <a:buFont typeface="Arial" panose="020B0604020202020204" pitchFamily="34" charset="0"/>
              <a:buNone/>
            </a:pPr>
            <a:r>
              <a:rPr lang="en-US" dirty="0">
                <a:latin typeface="+mj-lt"/>
                <a:ea typeface="+mj-ea"/>
                <a:cs typeface="+mj-cs"/>
              </a:rPr>
              <a:t>[1] 319795     18</a:t>
            </a:r>
          </a:p>
          <a:p>
            <a:pPr marL="0" indent="0" algn="just">
              <a:lnSpc>
                <a:spcPct val="120000"/>
              </a:lnSpc>
              <a:spcBef>
                <a:spcPct val="0"/>
              </a:spcBef>
              <a:buFont typeface="Arial" panose="020B0604020202020204" pitchFamily="34" charset="0"/>
              <a:buNone/>
            </a:pPr>
            <a:endParaRPr lang="en-US" dirty="0">
              <a:latin typeface="+mj-lt"/>
              <a:ea typeface="+mj-ea"/>
              <a:cs typeface="+mj-cs"/>
            </a:endParaRPr>
          </a:p>
          <a:p>
            <a:pPr marL="0" indent="0" algn="just">
              <a:lnSpc>
                <a:spcPct val="120000"/>
              </a:lnSpc>
              <a:spcBef>
                <a:spcPct val="0"/>
              </a:spcBef>
              <a:buFont typeface="Arial" panose="020B0604020202020204" pitchFamily="34" charset="0"/>
              <a:buNone/>
            </a:pPr>
            <a:r>
              <a:rPr lang="en-US" dirty="0">
                <a:latin typeface="+mj-lt"/>
                <a:ea typeface="+mj-ea"/>
                <a:cs typeface="+mj-cs"/>
              </a:rPr>
              <a:t>&gt; sum(</a:t>
            </a:r>
            <a:r>
              <a:rPr lang="en-US" dirty="0" err="1">
                <a:latin typeface="+mj-lt"/>
                <a:ea typeface="+mj-ea"/>
                <a:cs typeface="+mj-cs"/>
              </a:rPr>
              <a:t>is.na</a:t>
            </a:r>
            <a:r>
              <a:rPr lang="en-US" dirty="0">
                <a:latin typeface="+mj-lt"/>
                <a:ea typeface="+mj-ea"/>
                <a:cs typeface="+mj-cs"/>
              </a:rPr>
              <a:t>(</a:t>
            </a:r>
            <a:r>
              <a:rPr lang="en-US" dirty="0" err="1">
                <a:latin typeface="+mj-lt"/>
                <a:ea typeface="+mj-ea"/>
                <a:cs typeface="+mj-cs"/>
              </a:rPr>
              <a:t>heartd</a:t>
            </a:r>
            <a:r>
              <a:rPr lang="en-US" dirty="0">
                <a:latin typeface="+mj-lt"/>
                <a:ea typeface="+mj-ea"/>
                <a:cs typeface="+mj-cs"/>
              </a:rPr>
              <a:t>))</a:t>
            </a:r>
          </a:p>
          <a:p>
            <a:pPr marL="0" indent="0" algn="just">
              <a:lnSpc>
                <a:spcPct val="120000"/>
              </a:lnSpc>
              <a:spcBef>
                <a:spcPct val="0"/>
              </a:spcBef>
              <a:buFont typeface="Arial" panose="020B0604020202020204" pitchFamily="34" charset="0"/>
              <a:buNone/>
            </a:pPr>
            <a:r>
              <a:rPr lang="en-US" dirty="0">
                <a:latin typeface="+mj-lt"/>
                <a:ea typeface="+mj-ea"/>
                <a:cs typeface="+mj-cs"/>
              </a:rPr>
              <a:t>[1] 0</a:t>
            </a:r>
          </a:p>
          <a:p>
            <a:pPr marL="0" indent="0" algn="just">
              <a:lnSpc>
                <a:spcPct val="120000"/>
              </a:lnSpc>
              <a:spcBef>
                <a:spcPct val="0"/>
              </a:spcBef>
              <a:buFont typeface="Arial" panose="020B0604020202020204" pitchFamily="34" charset="0"/>
              <a:buNone/>
            </a:pPr>
            <a:endParaRPr lang="en-US" dirty="0">
              <a:latin typeface="+mj-lt"/>
              <a:ea typeface="+mj-ea"/>
              <a:cs typeface="+mj-cs"/>
            </a:endParaRPr>
          </a:p>
          <a:p>
            <a:pPr marL="0" indent="0" algn="just">
              <a:lnSpc>
                <a:spcPct val="120000"/>
              </a:lnSpc>
              <a:spcBef>
                <a:spcPct val="0"/>
              </a:spcBef>
              <a:buFont typeface="Arial" panose="020B0604020202020204" pitchFamily="34" charset="0"/>
              <a:buNone/>
            </a:pPr>
            <a:r>
              <a:rPr lang="en-US" dirty="0">
                <a:latin typeface="+mj-lt"/>
                <a:ea typeface="+mj-ea"/>
                <a:cs typeface="+mj-cs"/>
              </a:rPr>
              <a:t>&gt; #table of </a:t>
            </a:r>
            <a:r>
              <a:rPr lang="en-US" dirty="0" err="1">
                <a:latin typeface="+mj-lt"/>
                <a:ea typeface="+mj-ea"/>
                <a:cs typeface="+mj-cs"/>
              </a:rPr>
              <a:t>HeartDisease</a:t>
            </a:r>
            <a:endParaRPr lang="en-US" dirty="0">
              <a:latin typeface="+mj-lt"/>
              <a:ea typeface="+mj-ea"/>
              <a:cs typeface="+mj-cs"/>
            </a:endParaRPr>
          </a:p>
          <a:p>
            <a:pPr marL="0" indent="0" algn="just">
              <a:lnSpc>
                <a:spcPct val="120000"/>
              </a:lnSpc>
              <a:spcBef>
                <a:spcPct val="0"/>
              </a:spcBef>
              <a:buFont typeface="Arial" panose="020B0604020202020204" pitchFamily="34" charset="0"/>
              <a:buNone/>
            </a:pPr>
            <a:r>
              <a:rPr lang="en-US" dirty="0">
                <a:latin typeface="+mj-lt"/>
                <a:ea typeface="+mj-ea"/>
                <a:cs typeface="+mj-cs"/>
              </a:rPr>
              <a:t>&gt; table(</a:t>
            </a:r>
            <a:r>
              <a:rPr lang="en-US" dirty="0" err="1">
                <a:latin typeface="+mj-lt"/>
                <a:ea typeface="+mj-ea"/>
                <a:cs typeface="+mj-cs"/>
              </a:rPr>
              <a:t>heartd$HeartDisease</a:t>
            </a:r>
            <a:r>
              <a:rPr lang="en-US" dirty="0">
                <a:latin typeface="+mj-lt"/>
                <a:ea typeface="+mj-ea"/>
                <a:cs typeface="+mj-cs"/>
              </a:rPr>
              <a:t>)</a:t>
            </a:r>
          </a:p>
          <a:p>
            <a:pPr marL="0" indent="0" algn="just">
              <a:lnSpc>
                <a:spcPct val="120000"/>
              </a:lnSpc>
              <a:spcBef>
                <a:spcPct val="0"/>
              </a:spcBef>
              <a:buFont typeface="Arial" panose="020B0604020202020204" pitchFamily="34" charset="0"/>
              <a:buNone/>
            </a:pPr>
            <a:r>
              <a:rPr lang="en-US" dirty="0">
                <a:latin typeface="+mj-lt"/>
                <a:ea typeface="+mj-ea"/>
                <a:cs typeface="+mj-cs"/>
              </a:rPr>
              <a:t>    No    Yes </a:t>
            </a:r>
          </a:p>
          <a:p>
            <a:pPr marL="0" indent="0" algn="just">
              <a:lnSpc>
                <a:spcPct val="120000"/>
              </a:lnSpc>
              <a:spcBef>
                <a:spcPct val="0"/>
              </a:spcBef>
              <a:buFont typeface="Arial" panose="020B0604020202020204" pitchFamily="34" charset="0"/>
              <a:buNone/>
            </a:pPr>
            <a:r>
              <a:rPr lang="en-US" dirty="0">
                <a:latin typeface="+mj-lt"/>
                <a:ea typeface="+mj-ea"/>
                <a:cs typeface="+mj-cs"/>
              </a:rPr>
              <a:t>292422  27373</a:t>
            </a:r>
          </a:p>
          <a:p>
            <a:pPr marL="0" indent="0" algn="just">
              <a:lnSpc>
                <a:spcPct val="120000"/>
              </a:lnSpc>
              <a:spcBef>
                <a:spcPct val="0"/>
              </a:spcBef>
              <a:buFont typeface="Arial" panose="020B0604020202020204" pitchFamily="34" charset="0"/>
              <a:buNone/>
            </a:pPr>
            <a:endParaRPr lang="en-US" dirty="0">
              <a:latin typeface="+mj-lt"/>
              <a:ea typeface="+mj-ea"/>
              <a:cs typeface="+mj-cs"/>
            </a:endParaRPr>
          </a:p>
          <a:p>
            <a:pPr marL="0" indent="0" algn="just">
              <a:lnSpc>
                <a:spcPct val="120000"/>
              </a:lnSpc>
              <a:spcBef>
                <a:spcPct val="0"/>
              </a:spcBef>
              <a:buFont typeface="Arial" panose="020B0604020202020204" pitchFamily="34" charset="0"/>
              <a:buNone/>
            </a:pPr>
            <a:r>
              <a:rPr lang="en-US" dirty="0">
                <a:latin typeface="+mj-lt"/>
                <a:ea typeface="+mj-ea"/>
                <a:cs typeface="+mj-cs"/>
              </a:rPr>
              <a:t>&gt; #the number of different values for each column</a:t>
            </a:r>
          </a:p>
          <a:p>
            <a:pPr algn="just">
              <a:lnSpc>
                <a:spcPct val="120000"/>
              </a:lnSpc>
              <a:spcBef>
                <a:spcPct val="0"/>
              </a:spcBef>
              <a:buFont typeface="Wingdings" pitchFamily="2" charset="2"/>
              <a:buChar char="Ø"/>
            </a:pPr>
            <a:r>
              <a:rPr lang="en-US" dirty="0" err="1">
                <a:latin typeface="+mj-lt"/>
                <a:ea typeface="+mj-ea"/>
                <a:cs typeface="+mj-cs"/>
              </a:rPr>
              <a:t>heartd</a:t>
            </a:r>
            <a:r>
              <a:rPr lang="en-US" dirty="0">
                <a:latin typeface="+mj-lt"/>
                <a:ea typeface="+mj-ea"/>
                <a:cs typeface="+mj-cs"/>
              </a:rPr>
              <a:t> %&gt;% </a:t>
            </a:r>
            <a:r>
              <a:rPr lang="en-US" dirty="0" err="1">
                <a:latin typeface="+mj-lt"/>
                <a:ea typeface="+mj-ea"/>
                <a:cs typeface="+mj-cs"/>
              </a:rPr>
              <a:t>summarise_all</a:t>
            </a:r>
            <a:r>
              <a:rPr lang="en-US" dirty="0">
                <a:latin typeface="+mj-lt"/>
                <a:ea typeface="+mj-ea"/>
                <a:cs typeface="+mj-cs"/>
              </a:rPr>
              <a:t>(</a:t>
            </a:r>
            <a:r>
              <a:rPr lang="en-US" dirty="0" err="1">
                <a:latin typeface="+mj-lt"/>
                <a:ea typeface="+mj-ea"/>
                <a:cs typeface="+mj-cs"/>
              </a:rPr>
              <a:t>n_distinct</a:t>
            </a:r>
            <a:r>
              <a:rPr lang="en-US" dirty="0">
                <a:latin typeface="+mj-lt"/>
                <a:ea typeface="+mj-ea"/>
                <a:cs typeface="+mj-cs"/>
              </a:rPr>
              <a:t>)</a:t>
            </a:r>
          </a:p>
          <a:p>
            <a:pPr algn="just">
              <a:lnSpc>
                <a:spcPct val="120000"/>
              </a:lnSpc>
              <a:spcBef>
                <a:spcPct val="0"/>
              </a:spcBef>
              <a:buFont typeface="Wingdings" pitchFamily="2" charset="2"/>
              <a:buChar char="Ø"/>
            </a:pPr>
            <a:endParaRPr lang="en-US" dirty="0">
              <a:latin typeface="+mj-lt"/>
              <a:ea typeface="+mj-ea"/>
              <a:cs typeface="+mj-cs"/>
            </a:endParaRPr>
          </a:p>
          <a:p>
            <a:pPr marL="0" indent="0" algn="just">
              <a:lnSpc>
                <a:spcPct val="120000"/>
              </a:lnSpc>
              <a:spcBef>
                <a:spcPct val="0"/>
              </a:spcBef>
              <a:buFont typeface="Arial" panose="020B0604020202020204" pitchFamily="34" charset="0"/>
              <a:buNone/>
            </a:pPr>
            <a:r>
              <a:rPr lang="en-US" dirty="0">
                <a:latin typeface="+mj-lt"/>
                <a:ea typeface="+mj-ea"/>
                <a:cs typeface="+mj-cs"/>
              </a:rPr>
              <a:t>  </a:t>
            </a:r>
            <a:r>
              <a:rPr lang="en-US" dirty="0" err="1">
                <a:latin typeface="+mj-lt"/>
                <a:ea typeface="+mj-ea"/>
                <a:cs typeface="+mj-cs"/>
              </a:rPr>
              <a:t>HeartDisease</a:t>
            </a:r>
            <a:r>
              <a:rPr lang="en-US" dirty="0">
                <a:latin typeface="+mj-lt"/>
                <a:ea typeface="+mj-ea"/>
                <a:cs typeface="+mj-cs"/>
              </a:rPr>
              <a:t>  BMI Smoking </a:t>
            </a:r>
            <a:r>
              <a:rPr lang="en-US" dirty="0" err="1">
                <a:latin typeface="+mj-lt"/>
                <a:ea typeface="+mj-ea"/>
                <a:cs typeface="+mj-cs"/>
              </a:rPr>
              <a:t>AlcoholDrinking</a:t>
            </a:r>
            <a:r>
              <a:rPr lang="en-US" dirty="0">
                <a:latin typeface="+mj-lt"/>
                <a:ea typeface="+mj-ea"/>
                <a:cs typeface="+mj-cs"/>
              </a:rPr>
              <a:t> Stroke </a:t>
            </a:r>
            <a:r>
              <a:rPr lang="en-US" dirty="0" err="1">
                <a:latin typeface="+mj-lt"/>
                <a:ea typeface="+mj-ea"/>
                <a:cs typeface="+mj-cs"/>
              </a:rPr>
              <a:t>PhysicalHealth</a:t>
            </a:r>
            <a:r>
              <a:rPr lang="en-US" dirty="0">
                <a:latin typeface="+mj-lt"/>
                <a:ea typeface="+mj-ea"/>
                <a:cs typeface="+mj-cs"/>
              </a:rPr>
              <a:t> </a:t>
            </a:r>
            <a:r>
              <a:rPr lang="en-US" dirty="0" err="1">
                <a:latin typeface="+mj-lt"/>
                <a:ea typeface="+mj-ea"/>
                <a:cs typeface="+mj-cs"/>
              </a:rPr>
              <a:t>MentalHealth</a:t>
            </a:r>
            <a:endParaRPr lang="en-US" dirty="0">
              <a:latin typeface="+mj-lt"/>
              <a:ea typeface="+mj-ea"/>
              <a:cs typeface="+mj-cs"/>
            </a:endParaRPr>
          </a:p>
          <a:p>
            <a:pPr marL="0" indent="0" algn="just">
              <a:lnSpc>
                <a:spcPct val="120000"/>
              </a:lnSpc>
              <a:spcBef>
                <a:spcPct val="0"/>
              </a:spcBef>
              <a:buFont typeface="Arial" panose="020B0604020202020204" pitchFamily="34" charset="0"/>
              <a:buNone/>
            </a:pPr>
            <a:r>
              <a:rPr lang="en-US" dirty="0">
                <a:latin typeface="+mj-lt"/>
                <a:ea typeface="+mj-ea"/>
                <a:cs typeface="+mj-cs"/>
              </a:rPr>
              <a:t>           2            3604       2               2                      2             31                  31</a:t>
            </a:r>
          </a:p>
          <a:p>
            <a:pPr marL="0" indent="0" algn="just">
              <a:lnSpc>
                <a:spcPct val="120000"/>
              </a:lnSpc>
              <a:spcBef>
                <a:spcPct val="0"/>
              </a:spcBef>
              <a:buFont typeface="Arial" panose="020B0604020202020204" pitchFamily="34" charset="0"/>
              <a:buNone/>
            </a:pPr>
            <a:r>
              <a:rPr lang="en-US" dirty="0">
                <a:latin typeface="+mj-lt"/>
                <a:ea typeface="+mj-ea"/>
                <a:cs typeface="+mj-cs"/>
              </a:rPr>
              <a:t>  DiffWalkingSexAgeCategoryRaceDiabeticPhysicalActivityGenHealthSleepTimeAsthma</a:t>
            </a:r>
          </a:p>
          <a:p>
            <a:pPr marL="0" indent="0" algn="just">
              <a:lnSpc>
                <a:spcPct val="120000"/>
              </a:lnSpc>
              <a:spcBef>
                <a:spcPct val="0"/>
              </a:spcBef>
              <a:buFont typeface="Arial" panose="020B0604020202020204" pitchFamily="34" charset="0"/>
              <a:buNone/>
            </a:pPr>
            <a:r>
              <a:rPr lang="en-US" dirty="0">
                <a:latin typeface="+mj-lt"/>
                <a:ea typeface="+mj-ea"/>
                <a:cs typeface="+mj-cs"/>
              </a:rPr>
              <a:t>          2         2          13            6        4                2                        5            24          2</a:t>
            </a:r>
          </a:p>
          <a:p>
            <a:pPr marL="0" indent="0" algn="just">
              <a:lnSpc>
                <a:spcPct val="120000"/>
              </a:lnSpc>
              <a:spcBef>
                <a:spcPct val="0"/>
              </a:spcBef>
              <a:buFont typeface="Arial" panose="020B0604020202020204" pitchFamily="34" charset="0"/>
              <a:buNone/>
            </a:pPr>
            <a:r>
              <a:rPr lang="en-US" dirty="0">
                <a:latin typeface="+mj-lt"/>
                <a:ea typeface="+mj-ea"/>
                <a:cs typeface="+mj-cs"/>
              </a:rPr>
              <a:t>  </a:t>
            </a:r>
            <a:r>
              <a:rPr lang="en-US" dirty="0" err="1">
                <a:latin typeface="+mj-lt"/>
                <a:ea typeface="+mj-ea"/>
                <a:cs typeface="+mj-cs"/>
              </a:rPr>
              <a:t>KidneyDisease</a:t>
            </a:r>
            <a:r>
              <a:rPr lang="en-US" dirty="0">
                <a:latin typeface="+mj-lt"/>
                <a:ea typeface="+mj-ea"/>
                <a:cs typeface="+mj-cs"/>
              </a:rPr>
              <a:t> </a:t>
            </a:r>
            <a:r>
              <a:rPr lang="en-US" dirty="0" err="1">
                <a:latin typeface="+mj-lt"/>
                <a:ea typeface="+mj-ea"/>
                <a:cs typeface="+mj-cs"/>
              </a:rPr>
              <a:t>SkinCancer</a:t>
            </a:r>
            <a:endParaRPr lang="en-US" dirty="0">
              <a:latin typeface="+mj-lt"/>
              <a:ea typeface="+mj-ea"/>
              <a:cs typeface="+mj-cs"/>
            </a:endParaRPr>
          </a:p>
          <a:p>
            <a:pPr marL="0" indent="0" algn="just">
              <a:lnSpc>
                <a:spcPct val="120000"/>
              </a:lnSpc>
              <a:spcBef>
                <a:spcPct val="0"/>
              </a:spcBef>
              <a:buFont typeface="Arial" panose="020B0604020202020204" pitchFamily="34" charset="0"/>
              <a:buNone/>
            </a:pPr>
            <a:r>
              <a:rPr lang="en-US" dirty="0">
                <a:latin typeface="+mj-lt"/>
                <a:ea typeface="+mj-ea"/>
                <a:cs typeface="+mj-cs"/>
              </a:rPr>
              <a:t>             2          2</a:t>
            </a:r>
          </a:p>
        </p:txBody>
      </p:sp>
      <p:sp>
        <p:nvSpPr>
          <p:cNvPr id="6" name="Slide Number Placeholder 5">
            <a:extLst>
              <a:ext uri="{FF2B5EF4-FFF2-40B4-BE49-F238E27FC236}">
                <a16:creationId xmlns:a16="http://schemas.microsoft.com/office/drawing/2014/main" id="{2BF5BC19-86AD-7B3D-C19B-08218E333EB9}"/>
              </a:ext>
            </a:extLst>
          </p:cNvPr>
          <p:cNvSpPr>
            <a:spLocks noGrp="1"/>
          </p:cNvSpPr>
          <p:nvPr>
            <p:ph type="sldNum" sz="quarter" idx="12"/>
          </p:nvPr>
        </p:nvSpPr>
        <p:spPr/>
        <p:txBody>
          <a:bodyPr/>
          <a:lstStyle/>
          <a:p>
            <a:fld id="{273BAE12-D270-459D-897B-6833652BB167}" type="slidenum">
              <a:rPr lang="en-US" smtClean="0"/>
              <a:t>3</a:t>
            </a:fld>
            <a:endParaRPr lang="en-US"/>
          </a:p>
        </p:txBody>
      </p:sp>
    </p:spTree>
    <p:extLst>
      <p:ext uri="{BB962C8B-B14F-4D97-AF65-F5344CB8AC3E}">
        <p14:creationId xmlns:p14="http://schemas.microsoft.com/office/powerpoint/2010/main" val="210388214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878F5D-CE8B-EB40-51D6-BC47990E2D37}"/>
              </a:ext>
            </a:extLst>
          </p:cNvPr>
          <p:cNvSpPr>
            <a:spLocks noGrp="1"/>
          </p:cNvSpPr>
          <p:nvPr>
            <p:ph type="title"/>
          </p:nvPr>
        </p:nvSpPr>
        <p:spPr>
          <a:xfrm>
            <a:off x="838200" y="727323"/>
            <a:ext cx="3798436" cy="1914277"/>
          </a:xfrm>
        </p:spPr>
        <p:txBody>
          <a:bodyPr anchor="b">
            <a:normAutofit/>
          </a:bodyPr>
          <a:lstStyle/>
          <a:p>
            <a:pPr>
              <a:lnSpc>
                <a:spcPct val="90000"/>
              </a:lnSpc>
            </a:pPr>
            <a:r>
              <a:rPr lang="en-US" sz="3700"/>
              <a:t>EDA (EXPLORATORY DATA ANALYSIS)</a:t>
            </a:r>
          </a:p>
        </p:txBody>
      </p:sp>
      <p:sp>
        <p:nvSpPr>
          <p:cNvPr id="3" name="Content Placeholder 2">
            <a:extLst>
              <a:ext uri="{FF2B5EF4-FFF2-40B4-BE49-F238E27FC236}">
                <a16:creationId xmlns:a16="http://schemas.microsoft.com/office/drawing/2014/main" id="{88314305-8F9E-B2E3-FCE5-4B3B5B3CC6AE}"/>
              </a:ext>
            </a:extLst>
          </p:cNvPr>
          <p:cNvSpPr>
            <a:spLocks noGrp="1"/>
          </p:cNvSpPr>
          <p:nvPr>
            <p:ph idx="1"/>
          </p:nvPr>
        </p:nvSpPr>
        <p:spPr>
          <a:xfrm>
            <a:off x="838200" y="2788920"/>
            <a:ext cx="3798436" cy="3388042"/>
          </a:xfrm>
        </p:spPr>
        <p:txBody>
          <a:bodyPr>
            <a:normAutofit/>
          </a:bodyPr>
          <a:lstStyle/>
          <a:p>
            <a:r>
              <a:rPr lang="en-US" sz="1700"/>
              <a:t>#histogram of BMI(Body Mass Index)</a:t>
            </a:r>
          </a:p>
          <a:p>
            <a:r>
              <a:rPr lang="en-US" sz="1700"/>
              <a:t>p&lt;-ggplot(data = heartd, aes(x = BMI)) + geom_histogram(binwidth = 3,fill='blue',colour="red")+ coord_cartesian(xlim = c(10, 60))</a:t>
            </a:r>
          </a:p>
          <a:p>
            <a:r>
              <a:rPr lang="en-US" sz="1700"/>
              <a:t>p+ geom_vline(aes(xintercept=mean(BMI)), color="yellow", linetype="dashed", size=1)</a:t>
            </a:r>
          </a:p>
        </p:txBody>
      </p:sp>
      <p:grpSp>
        <p:nvGrpSpPr>
          <p:cNvPr id="44" name="Group 43">
            <a:extLst>
              <a:ext uri="{FF2B5EF4-FFF2-40B4-BE49-F238E27FC236}">
                <a16:creationId xmlns:a16="http://schemas.microsoft.com/office/drawing/2014/main" id="{87CB8D36-9DE0-44D4-B67A-16D4F21213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7689" y="-6437"/>
            <a:ext cx="6399627" cy="6864437"/>
            <a:chOff x="5167689" y="-6437"/>
            <a:chExt cx="6399627" cy="6864437"/>
          </a:xfrm>
        </p:grpSpPr>
        <p:cxnSp>
          <p:nvCxnSpPr>
            <p:cNvPr id="45" name="Straight Connector 44">
              <a:extLst>
                <a:ext uri="{FF2B5EF4-FFF2-40B4-BE49-F238E27FC236}">
                  <a16:creationId xmlns:a16="http://schemas.microsoft.com/office/drawing/2014/main" id="{43B47A15-9292-4357-AA25-E187AC166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266E215-42AC-4D6A-A37F-B0C2E2FB9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DC49225-8670-4B30-BEA8-3CDE3C6DD4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581337"/>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12D652B-23A7-429E-A3E1-62ABA17B8B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6276734"/>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9" name="Picture 8" descr="A picture containing diagram, screenshot, plot, pixel&#10;&#10;Description automatically generated">
            <a:extLst>
              <a:ext uri="{FF2B5EF4-FFF2-40B4-BE49-F238E27FC236}">
                <a16:creationId xmlns:a16="http://schemas.microsoft.com/office/drawing/2014/main" id="{B70094D5-D76E-09CB-FBDF-4054E15701ED}"/>
              </a:ext>
            </a:extLst>
          </p:cNvPr>
          <p:cNvPicPr>
            <a:picLocks noChangeAspect="1"/>
          </p:cNvPicPr>
          <p:nvPr/>
        </p:nvPicPr>
        <p:blipFill>
          <a:blip r:embed="rId2"/>
          <a:stretch>
            <a:fillRect/>
          </a:stretch>
        </p:blipFill>
        <p:spPr>
          <a:xfrm>
            <a:off x="5472647" y="1679893"/>
            <a:ext cx="5830480" cy="3498286"/>
          </a:xfrm>
          <a:prstGeom prst="rect">
            <a:avLst/>
          </a:prstGeom>
        </p:spPr>
      </p:pic>
      <p:sp>
        <p:nvSpPr>
          <p:cNvPr id="5" name="Slide Number Placeholder 4">
            <a:extLst>
              <a:ext uri="{FF2B5EF4-FFF2-40B4-BE49-F238E27FC236}">
                <a16:creationId xmlns:a16="http://schemas.microsoft.com/office/drawing/2014/main" id="{637BA18B-24D0-34E3-84AA-34E0CDC449F2}"/>
              </a:ext>
            </a:extLst>
          </p:cNvPr>
          <p:cNvSpPr>
            <a:spLocks noGrp="1"/>
          </p:cNvSpPr>
          <p:nvPr>
            <p:ph type="sldNum" sz="quarter" idx="12"/>
          </p:nvPr>
        </p:nvSpPr>
        <p:spPr>
          <a:xfrm>
            <a:off x="11563467" y="3246434"/>
            <a:ext cx="628533" cy="365125"/>
          </a:xfrm>
        </p:spPr>
        <p:txBody>
          <a:bodyPr>
            <a:normAutofit/>
          </a:bodyPr>
          <a:lstStyle/>
          <a:p>
            <a:pPr>
              <a:spcAft>
                <a:spcPts val="600"/>
              </a:spcAft>
            </a:pPr>
            <a:fld id="{273BAE12-D270-459D-897B-6833652BB167}" type="slidenum">
              <a:rPr lang="en-US" smtClean="0"/>
              <a:pPr>
                <a:spcAft>
                  <a:spcPts val="600"/>
                </a:spcAft>
              </a:pPr>
              <a:t>4</a:t>
            </a:fld>
            <a:endParaRPr lang="en-US"/>
          </a:p>
        </p:txBody>
      </p:sp>
    </p:spTree>
    <p:extLst>
      <p:ext uri="{BB962C8B-B14F-4D97-AF65-F5344CB8AC3E}">
        <p14:creationId xmlns:p14="http://schemas.microsoft.com/office/powerpoint/2010/main" val="3998139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itle 1">
            <a:extLst>
              <a:ext uri="{FF2B5EF4-FFF2-40B4-BE49-F238E27FC236}">
                <a16:creationId xmlns:a16="http://schemas.microsoft.com/office/drawing/2014/main" id="{06578916-AC9F-81FF-B037-0B8F17DC1ED0}"/>
              </a:ext>
            </a:extLst>
          </p:cNvPr>
          <p:cNvSpPr>
            <a:spLocks noGrp="1"/>
          </p:cNvSpPr>
          <p:nvPr>
            <p:ph type="title"/>
          </p:nvPr>
        </p:nvSpPr>
        <p:spPr>
          <a:xfrm>
            <a:off x="838200" y="727323"/>
            <a:ext cx="3798436" cy="1914277"/>
          </a:xfrm>
        </p:spPr>
        <p:txBody>
          <a:bodyPr anchor="b">
            <a:normAutofit/>
          </a:bodyPr>
          <a:lstStyle/>
          <a:p>
            <a:pPr>
              <a:lnSpc>
                <a:spcPct val="90000"/>
              </a:lnSpc>
            </a:pPr>
            <a:r>
              <a:rPr lang="en-US" sz="3700" dirty="0"/>
              <a:t>EDA (EXPLORATORY DATA ANALYSIS)</a:t>
            </a:r>
          </a:p>
        </p:txBody>
      </p:sp>
      <p:sp>
        <p:nvSpPr>
          <p:cNvPr id="28" name="Content Placeholder 2">
            <a:extLst>
              <a:ext uri="{FF2B5EF4-FFF2-40B4-BE49-F238E27FC236}">
                <a16:creationId xmlns:a16="http://schemas.microsoft.com/office/drawing/2014/main" id="{F25794AA-F0E6-3D2F-0109-BD0AB3369A11}"/>
              </a:ext>
            </a:extLst>
          </p:cNvPr>
          <p:cNvSpPr>
            <a:spLocks noGrp="1"/>
          </p:cNvSpPr>
          <p:nvPr>
            <p:ph idx="1"/>
          </p:nvPr>
        </p:nvSpPr>
        <p:spPr>
          <a:xfrm>
            <a:off x="838200" y="2788920"/>
            <a:ext cx="3798436" cy="3388042"/>
          </a:xfrm>
        </p:spPr>
        <p:txBody>
          <a:bodyPr>
            <a:normAutofit/>
          </a:bodyPr>
          <a:lstStyle/>
          <a:p>
            <a:r>
              <a:rPr lang="en-US" dirty="0"/>
              <a:t>#histogram of Sleep Time</a:t>
            </a:r>
          </a:p>
          <a:p>
            <a:r>
              <a:rPr lang="en-US" dirty="0"/>
              <a:t>p&lt;-</a:t>
            </a:r>
            <a:r>
              <a:rPr lang="en-US" dirty="0" err="1"/>
              <a:t>ggplot</a:t>
            </a:r>
            <a:r>
              <a:rPr lang="en-US" dirty="0"/>
              <a:t>(data = </a:t>
            </a:r>
            <a:r>
              <a:rPr lang="en-US" dirty="0" err="1"/>
              <a:t>heartd</a:t>
            </a:r>
            <a:r>
              <a:rPr lang="en-US" dirty="0"/>
              <a:t>, </a:t>
            </a:r>
            <a:r>
              <a:rPr lang="en-US" dirty="0" err="1"/>
              <a:t>aes</a:t>
            </a:r>
            <a:r>
              <a:rPr lang="en-US" dirty="0"/>
              <a:t>(x = </a:t>
            </a:r>
            <a:r>
              <a:rPr lang="en-US" dirty="0" err="1"/>
              <a:t>SleepTime</a:t>
            </a:r>
            <a:r>
              <a:rPr lang="en-US" dirty="0"/>
              <a:t>)) + </a:t>
            </a:r>
            <a:r>
              <a:rPr lang="en-US" dirty="0" err="1"/>
              <a:t>geom_histogram</a:t>
            </a:r>
            <a:r>
              <a:rPr lang="en-US" dirty="0"/>
              <a:t>(</a:t>
            </a:r>
            <a:r>
              <a:rPr lang="en-US" dirty="0" err="1"/>
              <a:t>binwidth</a:t>
            </a:r>
            <a:r>
              <a:rPr lang="en-US" dirty="0"/>
              <a:t> = 1,fill='blue',</a:t>
            </a:r>
            <a:r>
              <a:rPr lang="en-US" dirty="0" err="1"/>
              <a:t>colour</a:t>
            </a:r>
            <a:r>
              <a:rPr lang="en-US" dirty="0"/>
              <a:t>="red")+ </a:t>
            </a:r>
            <a:r>
              <a:rPr lang="en-US" dirty="0" err="1"/>
              <a:t>coord_cartesian</a:t>
            </a:r>
            <a:r>
              <a:rPr lang="en-US" dirty="0"/>
              <a:t>(</a:t>
            </a:r>
            <a:r>
              <a:rPr lang="en-US" dirty="0" err="1"/>
              <a:t>xlim</a:t>
            </a:r>
            <a:r>
              <a:rPr lang="en-US" dirty="0"/>
              <a:t> = c(2, 12))</a:t>
            </a:r>
          </a:p>
          <a:p>
            <a:r>
              <a:rPr lang="en-US" dirty="0"/>
              <a:t>p+ </a:t>
            </a:r>
            <a:r>
              <a:rPr lang="en-US" dirty="0" err="1"/>
              <a:t>geom_vline</a:t>
            </a:r>
            <a:r>
              <a:rPr lang="en-US" dirty="0"/>
              <a:t>(</a:t>
            </a:r>
            <a:r>
              <a:rPr lang="en-US" dirty="0" err="1"/>
              <a:t>aes</a:t>
            </a:r>
            <a:r>
              <a:rPr lang="en-US" dirty="0"/>
              <a:t>(</a:t>
            </a:r>
            <a:r>
              <a:rPr lang="en-US" dirty="0" err="1"/>
              <a:t>xintercept</a:t>
            </a:r>
            <a:r>
              <a:rPr lang="en-US" dirty="0"/>
              <a:t>=mean(</a:t>
            </a:r>
            <a:r>
              <a:rPr lang="en-US" dirty="0" err="1"/>
              <a:t>SleepTime</a:t>
            </a:r>
            <a:r>
              <a:rPr lang="en-US" dirty="0"/>
              <a:t>)), color="yellow", </a:t>
            </a:r>
            <a:r>
              <a:rPr lang="en-US" dirty="0" err="1"/>
              <a:t>linetype</a:t>
            </a:r>
            <a:r>
              <a:rPr lang="en-US" dirty="0"/>
              <a:t>="dashed", size=1)</a:t>
            </a:r>
          </a:p>
          <a:p>
            <a:endParaRPr lang="en-US" dirty="0"/>
          </a:p>
        </p:txBody>
      </p:sp>
      <p:grpSp>
        <p:nvGrpSpPr>
          <p:cNvPr id="44" name="Group 43">
            <a:extLst>
              <a:ext uri="{FF2B5EF4-FFF2-40B4-BE49-F238E27FC236}">
                <a16:creationId xmlns:a16="http://schemas.microsoft.com/office/drawing/2014/main" id="{87CB8D36-9DE0-44D4-B67A-16D4F21213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7689" y="-6437"/>
            <a:ext cx="6399627" cy="6864437"/>
            <a:chOff x="5167689" y="-6437"/>
            <a:chExt cx="6399627" cy="6864437"/>
          </a:xfrm>
        </p:grpSpPr>
        <p:cxnSp>
          <p:nvCxnSpPr>
            <p:cNvPr id="45" name="Straight Connector 44">
              <a:extLst>
                <a:ext uri="{FF2B5EF4-FFF2-40B4-BE49-F238E27FC236}">
                  <a16:creationId xmlns:a16="http://schemas.microsoft.com/office/drawing/2014/main" id="{43B47A15-9292-4357-AA25-E187AC166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266E215-42AC-4D6A-A37F-B0C2E2FB9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DC49225-8670-4B30-BEA8-3CDE3C6DD4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581337"/>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12D652B-23A7-429E-A3E1-62ABA17B8B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6276734"/>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35" name="Picture 34" descr="A picture containing screenshot, diagram, plot, line&#10;&#10;Description automatically generated">
            <a:extLst>
              <a:ext uri="{FF2B5EF4-FFF2-40B4-BE49-F238E27FC236}">
                <a16:creationId xmlns:a16="http://schemas.microsoft.com/office/drawing/2014/main" id="{A8FB0B0C-54FE-DB40-B420-255BEE9D0C8D}"/>
              </a:ext>
            </a:extLst>
          </p:cNvPr>
          <p:cNvPicPr>
            <a:picLocks noChangeAspect="1"/>
          </p:cNvPicPr>
          <p:nvPr/>
        </p:nvPicPr>
        <p:blipFill>
          <a:blip r:embed="rId2"/>
          <a:stretch>
            <a:fillRect/>
          </a:stretch>
        </p:blipFill>
        <p:spPr>
          <a:xfrm>
            <a:off x="5472647" y="1679893"/>
            <a:ext cx="5830480" cy="3498286"/>
          </a:xfrm>
          <a:prstGeom prst="rect">
            <a:avLst/>
          </a:prstGeom>
        </p:spPr>
      </p:pic>
      <p:sp>
        <p:nvSpPr>
          <p:cNvPr id="31" name="Slide Number Placeholder 4">
            <a:extLst>
              <a:ext uri="{FF2B5EF4-FFF2-40B4-BE49-F238E27FC236}">
                <a16:creationId xmlns:a16="http://schemas.microsoft.com/office/drawing/2014/main" id="{C1E9A9DF-F62A-7348-6526-D8EF738305A2}"/>
              </a:ext>
            </a:extLst>
          </p:cNvPr>
          <p:cNvSpPr>
            <a:spLocks noGrp="1"/>
          </p:cNvSpPr>
          <p:nvPr>
            <p:ph type="sldNum" sz="quarter" idx="12"/>
          </p:nvPr>
        </p:nvSpPr>
        <p:spPr>
          <a:xfrm>
            <a:off x="11563467" y="3246434"/>
            <a:ext cx="628533" cy="365125"/>
          </a:xfrm>
        </p:spPr>
        <p:txBody>
          <a:bodyPr>
            <a:normAutofit/>
          </a:bodyPr>
          <a:lstStyle/>
          <a:p>
            <a:pPr>
              <a:spcAft>
                <a:spcPts val="600"/>
              </a:spcAft>
            </a:pPr>
            <a:fld id="{273BAE12-D270-459D-897B-6833652BB167}" type="slidenum">
              <a:rPr lang="en-US" smtClean="0"/>
              <a:pPr>
                <a:spcAft>
                  <a:spcPts val="600"/>
                </a:spcAft>
              </a:pPr>
              <a:t>5</a:t>
            </a:fld>
            <a:endParaRPr lang="en-US"/>
          </a:p>
        </p:txBody>
      </p:sp>
    </p:spTree>
    <p:extLst>
      <p:ext uri="{BB962C8B-B14F-4D97-AF65-F5344CB8AC3E}">
        <p14:creationId xmlns:p14="http://schemas.microsoft.com/office/powerpoint/2010/main" val="3326844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itle 1">
            <a:extLst>
              <a:ext uri="{FF2B5EF4-FFF2-40B4-BE49-F238E27FC236}">
                <a16:creationId xmlns:a16="http://schemas.microsoft.com/office/drawing/2014/main" id="{06578916-AC9F-81FF-B037-0B8F17DC1ED0}"/>
              </a:ext>
            </a:extLst>
          </p:cNvPr>
          <p:cNvSpPr>
            <a:spLocks noGrp="1"/>
          </p:cNvSpPr>
          <p:nvPr>
            <p:ph type="title"/>
          </p:nvPr>
        </p:nvSpPr>
        <p:spPr>
          <a:xfrm>
            <a:off x="838200" y="727323"/>
            <a:ext cx="3798436" cy="1914277"/>
          </a:xfrm>
        </p:spPr>
        <p:txBody>
          <a:bodyPr anchor="b">
            <a:normAutofit fontScale="90000"/>
          </a:bodyPr>
          <a:lstStyle/>
          <a:p>
            <a:pPr algn="ctr">
              <a:lnSpc>
                <a:spcPct val="90000"/>
              </a:lnSpc>
            </a:pPr>
            <a:r>
              <a:rPr lang="en-US" dirty="0"/>
              <a:t>Stacked Bar Plot of Heart Disease and Smoking</a:t>
            </a:r>
          </a:p>
        </p:txBody>
      </p:sp>
      <p:sp>
        <p:nvSpPr>
          <p:cNvPr id="28" name="Content Placeholder 2">
            <a:extLst>
              <a:ext uri="{FF2B5EF4-FFF2-40B4-BE49-F238E27FC236}">
                <a16:creationId xmlns:a16="http://schemas.microsoft.com/office/drawing/2014/main" id="{F25794AA-F0E6-3D2F-0109-BD0AB3369A11}"/>
              </a:ext>
            </a:extLst>
          </p:cNvPr>
          <p:cNvSpPr>
            <a:spLocks noGrp="1"/>
          </p:cNvSpPr>
          <p:nvPr>
            <p:ph idx="1"/>
          </p:nvPr>
        </p:nvSpPr>
        <p:spPr>
          <a:xfrm>
            <a:off x="838200" y="2788920"/>
            <a:ext cx="3798436" cy="3388042"/>
          </a:xfrm>
        </p:spPr>
        <p:txBody>
          <a:bodyPr>
            <a:normAutofit/>
          </a:bodyPr>
          <a:lstStyle/>
          <a:p>
            <a:pPr>
              <a:lnSpc>
                <a:spcPct val="100000"/>
              </a:lnSpc>
            </a:pPr>
            <a:r>
              <a:rPr lang="en-US" sz="1500"/>
              <a:t># Create the stacked bar plot for two categorical variable </a:t>
            </a:r>
            <a:r>
              <a:rPr lang="en-US" sz="1500" err="1"/>
              <a:t>heartdisease</a:t>
            </a:r>
            <a:r>
              <a:rPr lang="en-US" sz="1500"/>
              <a:t> and smoking</a:t>
            </a:r>
          </a:p>
          <a:p>
            <a:pPr>
              <a:lnSpc>
                <a:spcPct val="100000"/>
              </a:lnSpc>
            </a:pPr>
            <a:r>
              <a:rPr lang="en-US" sz="1500" err="1"/>
              <a:t>ggplot</a:t>
            </a:r>
            <a:r>
              <a:rPr lang="en-US" sz="1500"/>
              <a:t>(</a:t>
            </a:r>
            <a:r>
              <a:rPr lang="en-US" sz="1500" err="1"/>
              <a:t>heartd</a:t>
            </a:r>
            <a:r>
              <a:rPr lang="en-US" sz="1500"/>
              <a:t>, </a:t>
            </a:r>
            <a:r>
              <a:rPr lang="en-US" sz="1500" err="1"/>
              <a:t>aes</a:t>
            </a:r>
            <a:r>
              <a:rPr lang="en-US" sz="1500"/>
              <a:t>(x = </a:t>
            </a:r>
            <a:r>
              <a:rPr lang="en-US" sz="1500" err="1"/>
              <a:t>HeartDisease</a:t>
            </a:r>
            <a:r>
              <a:rPr lang="en-US" sz="1500"/>
              <a:t>, fill = Smoking)) +</a:t>
            </a:r>
          </a:p>
          <a:p>
            <a:pPr>
              <a:lnSpc>
                <a:spcPct val="100000"/>
              </a:lnSpc>
            </a:pPr>
            <a:r>
              <a:rPr lang="en-US" sz="1500"/>
              <a:t>  </a:t>
            </a:r>
            <a:r>
              <a:rPr lang="en-US" sz="1500" err="1"/>
              <a:t>geom_bar</a:t>
            </a:r>
            <a:r>
              <a:rPr lang="en-US" sz="1500"/>
              <a:t>() +</a:t>
            </a:r>
          </a:p>
          <a:p>
            <a:pPr>
              <a:lnSpc>
                <a:spcPct val="100000"/>
              </a:lnSpc>
            </a:pPr>
            <a:r>
              <a:rPr lang="en-US" sz="1500"/>
              <a:t>  </a:t>
            </a:r>
            <a:r>
              <a:rPr lang="en-US" sz="1500" err="1"/>
              <a:t>xlab</a:t>
            </a:r>
            <a:r>
              <a:rPr lang="en-US" sz="1500"/>
              <a:t>("</a:t>
            </a:r>
            <a:r>
              <a:rPr lang="en-US" sz="1500" err="1"/>
              <a:t>HeartDisease</a:t>
            </a:r>
            <a:r>
              <a:rPr lang="en-US" sz="1500"/>
              <a:t>") +</a:t>
            </a:r>
          </a:p>
          <a:p>
            <a:pPr>
              <a:lnSpc>
                <a:spcPct val="100000"/>
              </a:lnSpc>
            </a:pPr>
            <a:r>
              <a:rPr lang="en-US" sz="1500"/>
              <a:t>  </a:t>
            </a:r>
            <a:r>
              <a:rPr lang="en-US" sz="1500" err="1"/>
              <a:t>ylab</a:t>
            </a:r>
            <a:r>
              <a:rPr lang="en-US" sz="1500"/>
              <a:t>("Count") +</a:t>
            </a:r>
          </a:p>
          <a:p>
            <a:pPr>
              <a:lnSpc>
                <a:spcPct val="100000"/>
              </a:lnSpc>
            </a:pPr>
            <a:r>
              <a:rPr lang="en-US" sz="1500"/>
              <a:t>  </a:t>
            </a:r>
            <a:r>
              <a:rPr lang="en-US" sz="1500" err="1"/>
              <a:t>coord_cartesian</a:t>
            </a:r>
            <a:r>
              <a:rPr lang="en-US" sz="1500"/>
              <a:t>(</a:t>
            </a:r>
            <a:r>
              <a:rPr lang="en-US" sz="1500" err="1"/>
              <a:t>ylim</a:t>
            </a:r>
            <a:r>
              <a:rPr lang="en-US" sz="1500"/>
              <a:t> = c(0, 300000))</a:t>
            </a:r>
          </a:p>
          <a:p>
            <a:pPr>
              <a:lnSpc>
                <a:spcPct val="100000"/>
              </a:lnSpc>
            </a:pPr>
            <a:r>
              <a:rPr lang="en-US" sz="1500"/>
              <a:t>  </a:t>
            </a:r>
            <a:r>
              <a:rPr lang="en-US" sz="1500" err="1"/>
              <a:t>ggtitle</a:t>
            </a:r>
            <a:r>
              <a:rPr lang="en-US" sz="1500"/>
              <a:t>("Bar Plot of </a:t>
            </a:r>
            <a:r>
              <a:rPr lang="en-US" sz="1500" err="1"/>
              <a:t>HeartDisease</a:t>
            </a:r>
            <a:r>
              <a:rPr lang="en-US" sz="1500"/>
              <a:t> and Smoking")</a:t>
            </a:r>
          </a:p>
        </p:txBody>
      </p:sp>
      <p:grpSp>
        <p:nvGrpSpPr>
          <p:cNvPr id="59" name="Group 58">
            <a:extLst>
              <a:ext uri="{FF2B5EF4-FFF2-40B4-BE49-F238E27FC236}">
                <a16:creationId xmlns:a16="http://schemas.microsoft.com/office/drawing/2014/main" id="{87CB8D36-9DE0-44D4-B67A-16D4F21213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7689" y="-6437"/>
            <a:ext cx="6399627" cy="6864437"/>
            <a:chOff x="5167689" y="-6437"/>
            <a:chExt cx="6399627" cy="6864437"/>
          </a:xfrm>
        </p:grpSpPr>
        <p:cxnSp>
          <p:nvCxnSpPr>
            <p:cNvPr id="60" name="Straight Connector 59">
              <a:extLst>
                <a:ext uri="{FF2B5EF4-FFF2-40B4-BE49-F238E27FC236}">
                  <a16:creationId xmlns:a16="http://schemas.microsoft.com/office/drawing/2014/main" id="{43B47A15-9292-4357-AA25-E187AC166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266E215-42AC-4D6A-A37F-B0C2E2FB9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DC49225-8670-4B30-BEA8-3CDE3C6DD4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581337"/>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12D652B-23A7-429E-A3E1-62ABA17B8B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6276734"/>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3" name="Picture 2" descr="A picture containing text, screenshot, diagram, rectangle&#10;&#10;Description automatically generated">
            <a:extLst>
              <a:ext uri="{FF2B5EF4-FFF2-40B4-BE49-F238E27FC236}">
                <a16:creationId xmlns:a16="http://schemas.microsoft.com/office/drawing/2014/main" id="{D9B7C627-909A-8554-715E-DCFC0249C9F1}"/>
              </a:ext>
            </a:extLst>
          </p:cNvPr>
          <p:cNvPicPr>
            <a:picLocks noChangeAspect="1"/>
          </p:cNvPicPr>
          <p:nvPr/>
        </p:nvPicPr>
        <p:blipFill>
          <a:blip r:embed="rId2"/>
          <a:stretch>
            <a:fillRect/>
          </a:stretch>
        </p:blipFill>
        <p:spPr>
          <a:xfrm>
            <a:off x="5472647" y="1679893"/>
            <a:ext cx="5830480" cy="3498286"/>
          </a:xfrm>
          <a:prstGeom prst="rect">
            <a:avLst/>
          </a:prstGeom>
        </p:spPr>
      </p:pic>
      <p:sp>
        <p:nvSpPr>
          <p:cNvPr id="31" name="Slide Number Placeholder 4">
            <a:extLst>
              <a:ext uri="{FF2B5EF4-FFF2-40B4-BE49-F238E27FC236}">
                <a16:creationId xmlns:a16="http://schemas.microsoft.com/office/drawing/2014/main" id="{C1E9A9DF-F62A-7348-6526-D8EF738305A2}"/>
              </a:ext>
            </a:extLst>
          </p:cNvPr>
          <p:cNvSpPr>
            <a:spLocks noGrp="1"/>
          </p:cNvSpPr>
          <p:nvPr>
            <p:ph type="sldNum" sz="quarter" idx="12"/>
          </p:nvPr>
        </p:nvSpPr>
        <p:spPr>
          <a:xfrm>
            <a:off x="11563467" y="3246434"/>
            <a:ext cx="628533" cy="365125"/>
          </a:xfrm>
        </p:spPr>
        <p:txBody>
          <a:bodyPr>
            <a:normAutofit/>
          </a:bodyPr>
          <a:lstStyle/>
          <a:p>
            <a:pPr>
              <a:spcAft>
                <a:spcPts val="600"/>
              </a:spcAft>
            </a:pPr>
            <a:fld id="{273BAE12-D270-459D-897B-6833652BB167}" type="slidenum">
              <a:rPr lang="en-US" smtClean="0"/>
              <a:pPr>
                <a:spcAft>
                  <a:spcPts val="600"/>
                </a:spcAft>
              </a:pPr>
              <a:t>6</a:t>
            </a:fld>
            <a:endParaRPr lang="en-US"/>
          </a:p>
        </p:txBody>
      </p:sp>
    </p:spTree>
    <p:extLst>
      <p:ext uri="{BB962C8B-B14F-4D97-AF65-F5344CB8AC3E}">
        <p14:creationId xmlns:p14="http://schemas.microsoft.com/office/powerpoint/2010/main" val="1305335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553A583E-DB75-0808-3CFE-56D4FE78A60E}"/>
              </a:ext>
            </a:extLst>
          </p:cNvPr>
          <p:cNvSpPr>
            <a:spLocks noGrp="1"/>
          </p:cNvSpPr>
          <p:nvPr>
            <p:ph type="title"/>
          </p:nvPr>
        </p:nvSpPr>
        <p:spPr>
          <a:xfrm>
            <a:off x="838200" y="727323"/>
            <a:ext cx="3798436" cy="1914277"/>
          </a:xfrm>
        </p:spPr>
        <p:txBody>
          <a:bodyPr anchor="b">
            <a:normAutofit fontScale="90000"/>
          </a:bodyPr>
          <a:lstStyle/>
          <a:p>
            <a:pPr algn="ctr">
              <a:lnSpc>
                <a:spcPct val="90000"/>
              </a:lnSpc>
            </a:pPr>
            <a:r>
              <a:rPr lang="en-US" sz="4000" dirty="0"/>
              <a:t>Stacked Bar</a:t>
            </a:r>
            <a:r>
              <a:rPr lang="en-US" sz="3700" dirty="0"/>
              <a:t> Plot of Heart Disease and Alcohol Drinking</a:t>
            </a:r>
          </a:p>
        </p:txBody>
      </p:sp>
      <p:sp>
        <p:nvSpPr>
          <p:cNvPr id="15" name="Content Placeholder 2">
            <a:extLst>
              <a:ext uri="{FF2B5EF4-FFF2-40B4-BE49-F238E27FC236}">
                <a16:creationId xmlns:a16="http://schemas.microsoft.com/office/drawing/2014/main" id="{09BE1684-C276-C1DA-36FE-B10613A52E0A}"/>
              </a:ext>
            </a:extLst>
          </p:cNvPr>
          <p:cNvSpPr>
            <a:spLocks noGrp="1"/>
          </p:cNvSpPr>
          <p:nvPr>
            <p:ph idx="1"/>
          </p:nvPr>
        </p:nvSpPr>
        <p:spPr>
          <a:xfrm>
            <a:off x="838200" y="2788920"/>
            <a:ext cx="3798436" cy="3388042"/>
          </a:xfrm>
        </p:spPr>
        <p:txBody>
          <a:bodyPr>
            <a:normAutofit/>
          </a:bodyPr>
          <a:lstStyle/>
          <a:p>
            <a:pPr>
              <a:lnSpc>
                <a:spcPct val="100000"/>
              </a:lnSpc>
            </a:pPr>
            <a:endParaRPr lang="en-US" sz="1300" dirty="0"/>
          </a:p>
          <a:p>
            <a:pPr>
              <a:lnSpc>
                <a:spcPct val="100000"/>
              </a:lnSpc>
            </a:pPr>
            <a:r>
              <a:rPr lang="en-US" sz="1300" dirty="0"/>
              <a:t># Create the stacked bar plot for two categorical variable </a:t>
            </a:r>
            <a:r>
              <a:rPr lang="en-US" sz="1300" dirty="0" err="1"/>
              <a:t>heartdisease</a:t>
            </a:r>
            <a:r>
              <a:rPr lang="en-US" sz="1300" dirty="0"/>
              <a:t> and smoking</a:t>
            </a:r>
          </a:p>
          <a:p>
            <a:pPr>
              <a:lnSpc>
                <a:spcPct val="100000"/>
              </a:lnSpc>
            </a:pPr>
            <a:r>
              <a:rPr lang="en-US" sz="1300" dirty="0" err="1"/>
              <a:t>ggplot</a:t>
            </a:r>
            <a:r>
              <a:rPr lang="en-US" sz="1300" dirty="0"/>
              <a:t>(</a:t>
            </a:r>
            <a:r>
              <a:rPr lang="en-US" sz="1300" dirty="0" err="1"/>
              <a:t>heartd</a:t>
            </a:r>
            <a:r>
              <a:rPr lang="en-US" sz="1300" dirty="0"/>
              <a:t>, </a:t>
            </a:r>
            <a:r>
              <a:rPr lang="en-US" sz="1300" dirty="0" err="1"/>
              <a:t>aes</a:t>
            </a:r>
            <a:r>
              <a:rPr lang="en-US" sz="1300" dirty="0"/>
              <a:t>(x = </a:t>
            </a:r>
            <a:r>
              <a:rPr lang="en-US" sz="1300" dirty="0" err="1"/>
              <a:t>HeartDisease</a:t>
            </a:r>
            <a:r>
              <a:rPr lang="en-US" sz="1300" dirty="0"/>
              <a:t>, fill = </a:t>
            </a:r>
            <a:r>
              <a:rPr lang="en-US" sz="1300" dirty="0" err="1"/>
              <a:t>AlcoholDrinking</a:t>
            </a:r>
            <a:r>
              <a:rPr lang="en-US" sz="1300" dirty="0"/>
              <a:t>)) +</a:t>
            </a:r>
          </a:p>
          <a:p>
            <a:pPr>
              <a:lnSpc>
                <a:spcPct val="100000"/>
              </a:lnSpc>
            </a:pPr>
            <a:r>
              <a:rPr lang="en-US" sz="1300" dirty="0"/>
              <a:t>  </a:t>
            </a:r>
            <a:r>
              <a:rPr lang="en-US" sz="1300" dirty="0" err="1"/>
              <a:t>geom_bar</a:t>
            </a:r>
            <a:r>
              <a:rPr lang="en-US" sz="1300" dirty="0"/>
              <a:t>() +</a:t>
            </a:r>
          </a:p>
          <a:p>
            <a:pPr>
              <a:lnSpc>
                <a:spcPct val="100000"/>
              </a:lnSpc>
            </a:pPr>
            <a:r>
              <a:rPr lang="en-US" sz="1300" dirty="0"/>
              <a:t>  </a:t>
            </a:r>
            <a:r>
              <a:rPr lang="en-US" sz="1300" dirty="0" err="1"/>
              <a:t>xlab</a:t>
            </a:r>
            <a:r>
              <a:rPr lang="en-US" sz="1300" dirty="0"/>
              <a:t>("</a:t>
            </a:r>
            <a:r>
              <a:rPr lang="en-US" sz="1300" dirty="0" err="1"/>
              <a:t>HeartDisease</a:t>
            </a:r>
            <a:r>
              <a:rPr lang="en-US" sz="1300" dirty="0"/>
              <a:t>") +</a:t>
            </a:r>
          </a:p>
          <a:p>
            <a:pPr>
              <a:lnSpc>
                <a:spcPct val="100000"/>
              </a:lnSpc>
            </a:pPr>
            <a:r>
              <a:rPr lang="en-US" sz="1300" dirty="0"/>
              <a:t>  </a:t>
            </a:r>
            <a:r>
              <a:rPr lang="en-US" sz="1300" dirty="0" err="1"/>
              <a:t>ylab</a:t>
            </a:r>
            <a:r>
              <a:rPr lang="en-US" sz="1300" dirty="0"/>
              <a:t>("Count") +</a:t>
            </a:r>
          </a:p>
          <a:p>
            <a:pPr>
              <a:lnSpc>
                <a:spcPct val="100000"/>
              </a:lnSpc>
            </a:pPr>
            <a:r>
              <a:rPr lang="en-US" sz="1300" dirty="0"/>
              <a:t>  </a:t>
            </a:r>
            <a:r>
              <a:rPr lang="en-US" sz="1300" dirty="0" err="1"/>
              <a:t>coord_cartesian</a:t>
            </a:r>
            <a:r>
              <a:rPr lang="en-US" sz="1300" dirty="0"/>
              <a:t>(</a:t>
            </a:r>
            <a:r>
              <a:rPr lang="en-US" sz="1300" dirty="0" err="1"/>
              <a:t>ylim</a:t>
            </a:r>
            <a:r>
              <a:rPr lang="en-US" sz="1300" dirty="0"/>
              <a:t> = c(0, 300000))+</a:t>
            </a:r>
          </a:p>
          <a:p>
            <a:pPr>
              <a:lnSpc>
                <a:spcPct val="100000"/>
              </a:lnSpc>
            </a:pPr>
            <a:r>
              <a:rPr lang="en-US" sz="1300" dirty="0"/>
              <a:t>  </a:t>
            </a:r>
            <a:r>
              <a:rPr lang="en-US" sz="1300" dirty="0" err="1"/>
              <a:t>ggtitle</a:t>
            </a:r>
            <a:r>
              <a:rPr lang="en-US" sz="1300" dirty="0"/>
              <a:t>("Bar Plot of </a:t>
            </a:r>
            <a:r>
              <a:rPr lang="en-US" sz="1300" dirty="0" err="1"/>
              <a:t>HeartDisease</a:t>
            </a:r>
            <a:r>
              <a:rPr lang="en-US" sz="1300" dirty="0"/>
              <a:t> and </a:t>
            </a:r>
            <a:r>
              <a:rPr lang="en-US" sz="1300" dirty="0" err="1"/>
              <a:t>AlcoholDrinking</a:t>
            </a:r>
            <a:r>
              <a:rPr lang="en-US" sz="1300" dirty="0"/>
              <a:t>")</a:t>
            </a:r>
          </a:p>
        </p:txBody>
      </p:sp>
      <p:grpSp>
        <p:nvGrpSpPr>
          <p:cNvPr id="29" name="Group 28">
            <a:extLst>
              <a:ext uri="{FF2B5EF4-FFF2-40B4-BE49-F238E27FC236}">
                <a16:creationId xmlns:a16="http://schemas.microsoft.com/office/drawing/2014/main" id="{87CB8D36-9DE0-44D4-B67A-16D4F21213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7689" y="-6437"/>
            <a:ext cx="6399627" cy="6864437"/>
            <a:chOff x="5167689" y="-6437"/>
            <a:chExt cx="6399627" cy="6864437"/>
          </a:xfrm>
        </p:grpSpPr>
        <p:cxnSp>
          <p:nvCxnSpPr>
            <p:cNvPr id="30" name="Straight Connector 29">
              <a:extLst>
                <a:ext uri="{FF2B5EF4-FFF2-40B4-BE49-F238E27FC236}">
                  <a16:creationId xmlns:a16="http://schemas.microsoft.com/office/drawing/2014/main" id="{43B47A15-9292-4357-AA25-E187AC166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266E215-42AC-4D6A-A37F-B0C2E2FB9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DC49225-8670-4B30-BEA8-3CDE3C6DD4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581337"/>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12D652B-23A7-429E-A3E1-62ABA17B8B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6276734"/>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20" name="Picture 19" descr="A picture containing text, screenshot, diagram, plot&#10;&#10;Description automatically generated">
            <a:extLst>
              <a:ext uri="{FF2B5EF4-FFF2-40B4-BE49-F238E27FC236}">
                <a16:creationId xmlns:a16="http://schemas.microsoft.com/office/drawing/2014/main" id="{1D6C39C0-33A3-6F30-356A-139917DD1E4D}"/>
              </a:ext>
            </a:extLst>
          </p:cNvPr>
          <p:cNvPicPr>
            <a:picLocks noChangeAspect="1"/>
          </p:cNvPicPr>
          <p:nvPr/>
        </p:nvPicPr>
        <p:blipFill>
          <a:blip r:embed="rId2"/>
          <a:stretch>
            <a:fillRect/>
          </a:stretch>
        </p:blipFill>
        <p:spPr>
          <a:xfrm>
            <a:off x="5472647" y="1679893"/>
            <a:ext cx="5830480" cy="3498286"/>
          </a:xfrm>
          <a:prstGeom prst="rect">
            <a:avLst/>
          </a:prstGeom>
        </p:spPr>
      </p:pic>
      <p:sp>
        <p:nvSpPr>
          <p:cNvPr id="18" name="Slide Number Placeholder 4">
            <a:extLst>
              <a:ext uri="{FF2B5EF4-FFF2-40B4-BE49-F238E27FC236}">
                <a16:creationId xmlns:a16="http://schemas.microsoft.com/office/drawing/2014/main" id="{9D57E7FA-05B3-7C91-0B1F-6F2E3E84CDD0}"/>
              </a:ext>
            </a:extLst>
          </p:cNvPr>
          <p:cNvSpPr>
            <a:spLocks noGrp="1"/>
          </p:cNvSpPr>
          <p:nvPr>
            <p:ph type="sldNum" sz="quarter" idx="12"/>
          </p:nvPr>
        </p:nvSpPr>
        <p:spPr>
          <a:xfrm>
            <a:off x="11563467" y="3246434"/>
            <a:ext cx="628533" cy="365125"/>
          </a:xfrm>
        </p:spPr>
        <p:txBody>
          <a:bodyPr>
            <a:normAutofit/>
          </a:bodyPr>
          <a:lstStyle/>
          <a:p>
            <a:pPr>
              <a:spcAft>
                <a:spcPts val="600"/>
              </a:spcAft>
            </a:pPr>
            <a:fld id="{273BAE12-D270-459D-897B-6833652BB167}" type="slidenum">
              <a:rPr lang="en-US" smtClean="0"/>
              <a:pPr>
                <a:spcAft>
                  <a:spcPts val="600"/>
                </a:spcAft>
              </a:pPr>
              <a:t>7</a:t>
            </a:fld>
            <a:endParaRPr lang="en-US"/>
          </a:p>
        </p:txBody>
      </p:sp>
    </p:spTree>
    <p:extLst>
      <p:ext uri="{BB962C8B-B14F-4D97-AF65-F5344CB8AC3E}">
        <p14:creationId xmlns:p14="http://schemas.microsoft.com/office/powerpoint/2010/main" val="2603687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2">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4">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6F89D6A-10E5-9416-DC0E-88800FBCA4DB}"/>
              </a:ext>
            </a:extLst>
          </p:cNvPr>
          <p:cNvSpPr>
            <a:spLocks noGrp="1"/>
          </p:cNvSpPr>
          <p:nvPr>
            <p:ph type="title"/>
          </p:nvPr>
        </p:nvSpPr>
        <p:spPr>
          <a:xfrm>
            <a:off x="838200" y="727323"/>
            <a:ext cx="3798436" cy="1914277"/>
          </a:xfrm>
        </p:spPr>
        <p:txBody>
          <a:bodyPr anchor="b">
            <a:normAutofit/>
          </a:bodyPr>
          <a:lstStyle/>
          <a:p>
            <a:pPr>
              <a:lnSpc>
                <a:spcPct val="90000"/>
              </a:lnSpc>
            </a:pPr>
            <a:r>
              <a:rPr lang="en-US" sz="3700"/>
              <a:t>Bar Chart of Heart Disease and Age Category</a:t>
            </a:r>
          </a:p>
        </p:txBody>
      </p:sp>
      <p:sp>
        <p:nvSpPr>
          <p:cNvPr id="13" name="Content Placeholder 2">
            <a:extLst>
              <a:ext uri="{FF2B5EF4-FFF2-40B4-BE49-F238E27FC236}">
                <a16:creationId xmlns:a16="http://schemas.microsoft.com/office/drawing/2014/main" id="{F2BB3CF4-9698-51FF-5937-732F6331CD04}"/>
              </a:ext>
            </a:extLst>
          </p:cNvPr>
          <p:cNvSpPr>
            <a:spLocks noGrp="1"/>
          </p:cNvSpPr>
          <p:nvPr>
            <p:ph idx="1"/>
          </p:nvPr>
        </p:nvSpPr>
        <p:spPr>
          <a:xfrm>
            <a:off x="838200" y="2788920"/>
            <a:ext cx="3798436" cy="3388042"/>
          </a:xfrm>
        </p:spPr>
        <p:txBody>
          <a:bodyPr>
            <a:normAutofit/>
          </a:bodyPr>
          <a:lstStyle/>
          <a:p>
            <a:pPr>
              <a:lnSpc>
                <a:spcPct val="100000"/>
              </a:lnSpc>
            </a:pPr>
            <a:r>
              <a:rPr lang="en-US" sz="1000" dirty="0"/>
              <a:t># Count the frequencies of each combination of the two variables</a:t>
            </a:r>
          </a:p>
          <a:p>
            <a:pPr>
              <a:lnSpc>
                <a:spcPct val="100000"/>
              </a:lnSpc>
            </a:pPr>
            <a:r>
              <a:rPr lang="en-US" sz="1000" dirty="0"/>
              <a:t>counts &lt;- table(</a:t>
            </a:r>
            <a:r>
              <a:rPr lang="en-US" sz="1000" dirty="0" err="1"/>
              <a:t>heartd$HeartDisease</a:t>
            </a:r>
            <a:r>
              <a:rPr lang="en-US" sz="1000" dirty="0"/>
              <a:t>, </a:t>
            </a:r>
            <a:r>
              <a:rPr lang="en-US" sz="1000" dirty="0" err="1"/>
              <a:t>heartd$AgeCategory</a:t>
            </a:r>
            <a:r>
              <a:rPr lang="en-US" sz="1000" dirty="0"/>
              <a:t>)</a:t>
            </a:r>
          </a:p>
          <a:p>
            <a:pPr>
              <a:lnSpc>
                <a:spcPct val="100000"/>
              </a:lnSpc>
            </a:pPr>
            <a:endParaRPr lang="en-US" sz="1000" dirty="0"/>
          </a:p>
          <a:p>
            <a:pPr>
              <a:lnSpc>
                <a:spcPct val="100000"/>
              </a:lnSpc>
            </a:pPr>
            <a:r>
              <a:rPr lang="en-US" sz="1000" dirty="0"/>
              <a:t># Define colors for the bars</a:t>
            </a:r>
          </a:p>
          <a:p>
            <a:pPr>
              <a:lnSpc>
                <a:spcPct val="100000"/>
              </a:lnSpc>
            </a:pPr>
            <a:r>
              <a:rPr lang="en-US" sz="1000" dirty="0"/>
              <a:t>colors &lt;- c("yellow", "green")  </a:t>
            </a:r>
          </a:p>
          <a:p>
            <a:pPr marL="0" indent="0">
              <a:lnSpc>
                <a:spcPct val="100000"/>
              </a:lnSpc>
              <a:buNone/>
            </a:pPr>
            <a:endParaRPr lang="en-US" sz="1000" dirty="0"/>
          </a:p>
          <a:p>
            <a:pPr>
              <a:lnSpc>
                <a:spcPct val="100000"/>
              </a:lnSpc>
            </a:pPr>
            <a:r>
              <a:rPr lang="en-US" sz="1000" dirty="0"/>
              <a:t># Create the bar chart</a:t>
            </a:r>
          </a:p>
          <a:p>
            <a:pPr>
              <a:lnSpc>
                <a:spcPct val="100000"/>
              </a:lnSpc>
            </a:pPr>
            <a:r>
              <a:rPr lang="en-US" sz="1000" dirty="0" err="1"/>
              <a:t>barplot</a:t>
            </a:r>
            <a:r>
              <a:rPr lang="en-US" sz="1000" dirty="0"/>
              <a:t>(counts, beside = TRUE, legend = TRUE,</a:t>
            </a:r>
          </a:p>
          <a:p>
            <a:pPr>
              <a:lnSpc>
                <a:spcPct val="100000"/>
              </a:lnSpc>
            </a:pPr>
            <a:r>
              <a:rPr lang="en-US" sz="1000" dirty="0"/>
              <a:t>        </a:t>
            </a:r>
            <a:r>
              <a:rPr lang="en-US" sz="1000" dirty="0" err="1"/>
              <a:t>xlab</a:t>
            </a:r>
            <a:r>
              <a:rPr lang="en-US" sz="1000" dirty="0"/>
              <a:t> = "</a:t>
            </a:r>
            <a:r>
              <a:rPr lang="en-US" sz="1000" dirty="0" err="1"/>
              <a:t>HeartDisease</a:t>
            </a:r>
            <a:r>
              <a:rPr lang="en-US" sz="1000" dirty="0"/>
              <a:t>", </a:t>
            </a:r>
            <a:r>
              <a:rPr lang="en-US" sz="1000" dirty="0" err="1"/>
              <a:t>ylab</a:t>
            </a:r>
            <a:r>
              <a:rPr lang="en-US" sz="1000" dirty="0"/>
              <a:t> = "Count",</a:t>
            </a:r>
          </a:p>
          <a:p>
            <a:pPr>
              <a:lnSpc>
                <a:spcPct val="100000"/>
              </a:lnSpc>
            </a:pPr>
            <a:r>
              <a:rPr lang="en-US" sz="1000" dirty="0"/>
              <a:t>        main = "Bar Chart of </a:t>
            </a:r>
            <a:r>
              <a:rPr lang="en-US" sz="1000" dirty="0" err="1"/>
              <a:t>HeartDisease</a:t>
            </a:r>
            <a:r>
              <a:rPr lang="en-US" sz="1000" dirty="0"/>
              <a:t> and Age Category", col = colors)</a:t>
            </a:r>
          </a:p>
          <a:p>
            <a:pPr>
              <a:lnSpc>
                <a:spcPct val="100000"/>
              </a:lnSpc>
            </a:pPr>
            <a:endParaRPr lang="en-US" sz="1000" dirty="0"/>
          </a:p>
        </p:txBody>
      </p:sp>
      <p:grpSp>
        <p:nvGrpSpPr>
          <p:cNvPr id="37" name="Group 26">
            <a:extLst>
              <a:ext uri="{FF2B5EF4-FFF2-40B4-BE49-F238E27FC236}">
                <a16:creationId xmlns:a16="http://schemas.microsoft.com/office/drawing/2014/main" id="{87CB8D36-9DE0-44D4-B67A-16D4F21213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7689" y="-6437"/>
            <a:ext cx="6399627" cy="6864437"/>
            <a:chOff x="5167689" y="-6437"/>
            <a:chExt cx="6399627" cy="6864437"/>
          </a:xfrm>
        </p:grpSpPr>
        <p:cxnSp>
          <p:nvCxnSpPr>
            <p:cNvPr id="28" name="Straight Connector 27">
              <a:extLst>
                <a:ext uri="{FF2B5EF4-FFF2-40B4-BE49-F238E27FC236}">
                  <a16:creationId xmlns:a16="http://schemas.microsoft.com/office/drawing/2014/main" id="{43B47A15-9292-4357-AA25-E187AC166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266E215-42AC-4D6A-A37F-B0C2E2FB9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DC49225-8670-4B30-BEA8-3CDE3C6DD4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581337"/>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12D652B-23A7-429E-A3E1-62ABA17B8B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6276734"/>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18" name="Picture 17" descr="A picture containing text, screenshot, font, diagram&#10;&#10;Description automatically generated">
            <a:extLst>
              <a:ext uri="{FF2B5EF4-FFF2-40B4-BE49-F238E27FC236}">
                <a16:creationId xmlns:a16="http://schemas.microsoft.com/office/drawing/2014/main" id="{CC985C61-C052-6142-8AE9-7654E3C6745A}"/>
              </a:ext>
            </a:extLst>
          </p:cNvPr>
          <p:cNvPicPr>
            <a:picLocks noChangeAspect="1"/>
          </p:cNvPicPr>
          <p:nvPr/>
        </p:nvPicPr>
        <p:blipFill>
          <a:blip r:embed="rId2"/>
          <a:stretch>
            <a:fillRect/>
          </a:stretch>
        </p:blipFill>
        <p:spPr>
          <a:xfrm>
            <a:off x="5472647" y="1679893"/>
            <a:ext cx="5830480" cy="3498286"/>
          </a:xfrm>
          <a:prstGeom prst="rect">
            <a:avLst/>
          </a:prstGeom>
        </p:spPr>
      </p:pic>
      <p:sp>
        <p:nvSpPr>
          <p:cNvPr id="15" name="Slide Number Placeholder 4">
            <a:extLst>
              <a:ext uri="{FF2B5EF4-FFF2-40B4-BE49-F238E27FC236}">
                <a16:creationId xmlns:a16="http://schemas.microsoft.com/office/drawing/2014/main" id="{40EBAF06-FD67-C372-1C7B-7F1014994A73}"/>
              </a:ext>
            </a:extLst>
          </p:cNvPr>
          <p:cNvSpPr>
            <a:spLocks noGrp="1"/>
          </p:cNvSpPr>
          <p:nvPr>
            <p:ph type="sldNum" sz="quarter" idx="12"/>
          </p:nvPr>
        </p:nvSpPr>
        <p:spPr>
          <a:xfrm>
            <a:off x="11563467" y="3246434"/>
            <a:ext cx="628533" cy="365125"/>
          </a:xfrm>
        </p:spPr>
        <p:txBody>
          <a:bodyPr>
            <a:normAutofit/>
          </a:bodyPr>
          <a:lstStyle/>
          <a:p>
            <a:pPr>
              <a:spcAft>
                <a:spcPts val="600"/>
              </a:spcAft>
            </a:pPr>
            <a:fld id="{273BAE12-D270-459D-897B-6833652BB167}" type="slidenum">
              <a:rPr lang="en-US" smtClean="0"/>
              <a:pPr>
                <a:spcAft>
                  <a:spcPts val="600"/>
                </a:spcAft>
              </a:pPr>
              <a:t>8</a:t>
            </a:fld>
            <a:endParaRPr lang="en-US"/>
          </a:p>
        </p:txBody>
      </p:sp>
    </p:spTree>
    <p:extLst>
      <p:ext uri="{BB962C8B-B14F-4D97-AF65-F5344CB8AC3E}">
        <p14:creationId xmlns:p14="http://schemas.microsoft.com/office/powerpoint/2010/main" val="2782193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DA77B26C-795C-319A-95D8-D8117C3B87E8}"/>
              </a:ext>
            </a:extLst>
          </p:cNvPr>
          <p:cNvSpPr>
            <a:spLocks noGrp="1"/>
          </p:cNvSpPr>
          <p:nvPr>
            <p:ph type="title"/>
          </p:nvPr>
        </p:nvSpPr>
        <p:spPr>
          <a:xfrm>
            <a:off x="838200" y="727323"/>
            <a:ext cx="3798436" cy="1914277"/>
          </a:xfrm>
        </p:spPr>
        <p:txBody>
          <a:bodyPr anchor="b">
            <a:normAutofit/>
          </a:bodyPr>
          <a:lstStyle/>
          <a:p>
            <a:pPr>
              <a:lnSpc>
                <a:spcPct val="90000"/>
              </a:lnSpc>
            </a:pPr>
            <a:r>
              <a:rPr lang="en-US" sz="3700"/>
              <a:t>Bar Chart of Heart Disease and General Health</a:t>
            </a:r>
            <a:endParaRPr lang="en-US" sz="3700" dirty="0"/>
          </a:p>
        </p:txBody>
      </p:sp>
      <p:sp>
        <p:nvSpPr>
          <p:cNvPr id="8" name="Content Placeholder 2">
            <a:extLst>
              <a:ext uri="{FF2B5EF4-FFF2-40B4-BE49-F238E27FC236}">
                <a16:creationId xmlns:a16="http://schemas.microsoft.com/office/drawing/2014/main" id="{79B529BB-D298-C928-021B-FFCE65D39092}"/>
              </a:ext>
            </a:extLst>
          </p:cNvPr>
          <p:cNvSpPr>
            <a:spLocks noGrp="1"/>
          </p:cNvSpPr>
          <p:nvPr>
            <p:ph idx="1"/>
          </p:nvPr>
        </p:nvSpPr>
        <p:spPr>
          <a:xfrm>
            <a:off x="838200" y="2788920"/>
            <a:ext cx="3798436" cy="3388042"/>
          </a:xfrm>
        </p:spPr>
        <p:txBody>
          <a:bodyPr>
            <a:normAutofit/>
          </a:bodyPr>
          <a:lstStyle/>
          <a:p>
            <a:pPr>
              <a:lnSpc>
                <a:spcPct val="100000"/>
              </a:lnSpc>
            </a:pPr>
            <a:r>
              <a:rPr lang="en-US" sz="1000" dirty="0"/>
              <a:t># Count the frequencies of each combination of the two variables</a:t>
            </a:r>
          </a:p>
          <a:p>
            <a:pPr>
              <a:lnSpc>
                <a:spcPct val="100000"/>
              </a:lnSpc>
            </a:pPr>
            <a:r>
              <a:rPr lang="en-US" sz="1000" dirty="0"/>
              <a:t>counts &lt;- table(</a:t>
            </a:r>
            <a:r>
              <a:rPr lang="en-US" sz="1000" dirty="0" err="1"/>
              <a:t>heartd$HeartDisease</a:t>
            </a:r>
            <a:r>
              <a:rPr lang="en-US" sz="1000" dirty="0"/>
              <a:t>, </a:t>
            </a:r>
            <a:r>
              <a:rPr lang="en-US" sz="1000" dirty="0" err="1"/>
              <a:t>heartd$GenHealth</a:t>
            </a:r>
            <a:r>
              <a:rPr lang="en-US" sz="1000" dirty="0"/>
              <a:t>)</a:t>
            </a:r>
          </a:p>
          <a:p>
            <a:pPr>
              <a:lnSpc>
                <a:spcPct val="100000"/>
              </a:lnSpc>
            </a:pPr>
            <a:endParaRPr lang="en-US" sz="1000" dirty="0"/>
          </a:p>
          <a:p>
            <a:pPr>
              <a:lnSpc>
                <a:spcPct val="100000"/>
              </a:lnSpc>
            </a:pPr>
            <a:r>
              <a:rPr lang="en-US" sz="1000" dirty="0"/>
              <a:t># Define colors for the bars</a:t>
            </a:r>
          </a:p>
          <a:p>
            <a:pPr>
              <a:lnSpc>
                <a:spcPct val="100000"/>
              </a:lnSpc>
            </a:pPr>
            <a:r>
              <a:rPr lang="en-US" sz="1000" dirty="0"/>
              <a:t>colors &lt;- c("yellow", "green")  </a:t>
            </a:r>
          </a:p>
          <a:p>
            <a:pPr>
              <a:lnSpc>
                <a:spcPct val="100000"/>
              </a:lnSpc>
            </a:pPr>
            <a:endParaRPr lang="en-US" sz="1000" dirty="0"/>
          </a:p>
          <a:p>
            <a:pPr>
              <a:lnSpc>
                <a:spcPct val="100000"/>
              </a:lnSpc>
            </a:pPr>
            <a:r>
              <a:rPr lang="en-US" sz="1000" dirty="0"/>
              <a:t># Create the bar chart</a:t>
            </a:r>
          </a:p>
          <a:p>
            <a:pPr>
              <a:lnSpc>
                <a:spcPct val="100000"/>
              </a:lnSpc>
            </a:pPr>
            <a:r>
              <a:rPr lang="en-US" sz="1000" dirty="0" err="1"/>
              <a:t>barplot</a:t>
            </a:r>
            <a:r>
              <a:rPr lang="en-US" sz="1000" dirty="0"/>
              <a:t>(counts, beside = TRUE, legend = TRUE,</a:t>
            </a:r>
          </a:p>
          <a:p>
            <a:pPr>
              <a:lnSpc>
                <a:spcPct val="100000"/>
              </a:lnSpc>
            </a:pPr>
            <a:r>
              <a:rPr lang="en-US" sz="1000" dirty="0"/>
              <a:t>        </a:t>
            </a:r>
            <a:r>
              <a:rPr lang="en-US" sz="1000" dirty="0" err="1"/>
              <a:t>xlab</a:t>
            </a:r>
            <a:r>
              <a:rPr lang="en-US" sz="1000" dirty="0"/>
              <a:t> = "</a:t>
            </a:r>
            <a:r>
              <a:rPr lang="en-US" sz="1000" dirty="0" err="1"/>
              <a:t>HeartDisease</a:t>
            </a:r>
            <a:r>
              <a:rPr lang="en-US" sz="1000" dirty="0"/>
              <a:t>", </a:t>
            </a:r>
            <a:r>
              <a:rPr lang="en-US" sz="1000" dirty="0" err="1"/>
              <a:t>ylab</a:t>
            </a:r>
            <a:r>
              <a:rPr lang="en-US" sz="1000" dirty="0"/>
              <a:t> = "Count",</a:t>
            </a:r>
          </a:p>
          <a:p>
            <a:pPr>
              <a:lnSpc>
                <a:spcPct val="100000"/>
              </a:lnSpc>
            </a:pPr>
            <a:r>
              <a:rPr lang="en-US" sz="1000" dirty="0"/>
              <a:t>        main = "Bar Chart of </a:t>
            </a:r>
            <a:r>
              <a:rPr lang="en-US" sz="1000" dirty="0" err="1"/>
              <a:t>HeartDisease</a:t>
            </a:r>
            <a:r>
              <a:rPr lang="en-US" sz="1000" dirty="0"/>
              <a:t> and </a:t>
            </a:r>
            <a:r>
              <a:rPr lang="en-US" sz="1000" dirty="0" err="1"/>
              <a:t>GenHealth</a:t>
            </a:r>
            <a:r>
              <a:rPr lang="en-US" sz="1000" dirty="0"/>
              <a:t>", col = colors)</a:t>
            </a:r>
          </a:p>
          <a:p>
            <a:pPr>
              <a:lnSpc>
                <a:spcPct val="100000"/>
              </a:lnSpc>
            </a:pPr>
            <a:endParaRPr lang="en-US" sz="1000" dirty="0"/>
          </a:p>
        </p:txBody>
      </p:sp>
      <p:grpSp>
        <p:nvGrpSpPr>
          <p:cNvPr id="26" name="Group 25">
            <a:extLst>
              <a:ext uri="{FF2B5EF4-FFF2-40B4-BE49-F238E27FC236}">
                <a16:creationId xmlns:a16="http://schemas.microsoft.com/office/drawing/2014/main" id="{87CB8D36-9DE0-44D4-B67A-16D4F21213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7689" y="-6437"/>
            <a:ext cx="6399627" cy="6864437"/>
            <a:chOff x="5167689" y="-6437"/>
            <a:chExt cx="6399627" cy="6864437"/>
          </a:xfrm>
        </p:grpSpPr>
        <p:cxnSp>
          <p:nvCxnSpPr>
            <p:cNvPr id="27" name="Straight Connector 26">
              <a:extLst>
                <a:ext uri="{FF2B5EF4-FFF2-40B4-BE49-F238E27FC236}">
                  <a16:creationId xmlns:a16="http://schemas.microsoft.com/office/drawing/2014/main" id="{43B47A15-9292-4357-AA25-E187AC166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266E215-42AC-4D6A-A37F-B0C2E2FB9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DC49225-8670-4B30-BEA8-3CDE3C6DD4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581337"/>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12D652B-23A7-429E-A3E1-62ABA17B8B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6276734"/>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17" name="Picture 16" descr="A bar chart of heart disease and genhealth&#10;&#10;Description automatically generated with low confidence">
            <a:extLst>
              <a:ext uri="{FF2B5EF4-FFF2-40B4-BE49-F238E27FC236}">
                <a16:creationId xmlns:a16="http://schemas.microsoft.com/office/drawing/2014/main" id="{84A9CFDD-4BE0-9FFF-02C5-20987FA0136A}"/>
              </a:ext>
            </a:extLst>
          </p:cNvPr>
          <p:cNvPicPr>
            <a:picLocks noChangeAspect="1"/>
          </p:cNvPicPr>
          <p:nvPr/>
        </p:nvPicPr>
        <p:blipFill>
          <a:blip r:embed="rId2"/>
          <a:stretch>
            <a:fillRect/>
          </a:stretch>
        </p:blipFill>
        <p:spPr>
          <a:xfrm>
            <a:off x="5472647" y="1679893"/>
            <a:ext cx="5830480" cy="3498286"/>
          </a:xfrm>
          <a:prstGeom prst="rect">
            <a:avLst/>
          </a:prstGeom>
        </p:spPr>
      </p:pic>
      <p:sp>
        <p:nvSpPr>
          <p:cNvPr id="15" name="Slide Number Placeholder 4">
            <a:extLst>
              <a:ext uri="{FF2B5EF4-FFF2-40B4-BE49-F238E27FC236}">
                <a16:creationId xmlns:a16="http://schemas.microsoft.com/office/drawing/2014/main" id="{788FE3A0-0DDB-94C4-200C-D19DCEBAC3F2}"/>
              </a:ext>
            </a:extLst>
          </p:cNvPr>
          <p:cNvSpPr>
            <a:spLocks noGrp="1"/>
          </p:cNvSpPr>
          <p:nvPr>
            <p:ph type="sldNum" sz="quarter" idx="12"/>
          </p:nvPr>
        </p:nvSpPr>
        <p:spPr>
          <a:xfrm>
            <a:off x="11563467" y="3246434"/>
            <a:ext cx="628533" cy="365125"/>
          </a:xfrm>
        </p:spPr>
        <p:txBody>
          <a:bodyPr>
            <a:normAutofit/>
          </a:bodyPr>
          <a:lstStyle/>
          <a:p>
            <a:pPr>
              <a:spcAft>
                <a:spcPts val="600"/>
              </a:spcAft>
            </a:pPr>
            <a:fld id="{273BAE12-D270-459D-897B-6833652BB167}" type="slidenum">
              <a:rPr lang="en-US" smtClean="0"/>
              <a:pPr>
                <a:spcAft>
                  <a:spcPts val="600"/>
                </a:spcAft>
              </a:pPr>
              <a:t>9</a:t>
            </a:fld>
            <a:endParaRPr lang="en-US"/>
          </a:p>
        </p:txBody>
      </p:sp>
    </p:spTree>
    <p:extLst>
      <p:ext uri="{BB962C8B-B14F-4D97-AF65-F5344CB8AC3E}">
        <p14:creationId xmlns:p14="http://schemas.microsoft.com/office/powerpoint/2010/main" val="2301971654"/>
      </p:ext>
    </p:extLst>
  </p:cSld>
  <p:clrMapOvr>
    <a:masterClrMapping/>
  </p:clrMapOvr>
</p:sld>
</file>

<file path=ppt/theme/theme1.xml><?xml version="1.0" encoding="utf-8"?>
<a:theme xmlns:a="http://schemas.openxmlformats.org/drawingml/2006/main" name="ArchVTI">
  <a:themeElements>
    <a:clrScheme name="AnalogousFromDarkSeedLeftStep">
      <a:dk1>
        <a:srgbClr val="000000"/>
      </a:dk1>
      <a:lt1>
        <a:srgbClr val="FFFFFF"/>
      </a:lt1>
      <a:dk2>
        <a:srgbClr val="1F1833"/>
      </a:dk2>
      <a:lt2>
        <a:srgbClr val="F0F3F2"/>
      </a:lt2>
      <a:accent1>
        <a:srgbClr val="E72983"/>
      </a:accent1>
      <a:accent2>
        <a:srgbClr val="D517C0"/>
      </a:accent2>
      <a:accent3>
        <a:srgbClr val="AD29E7"/>
      </a:accent3>
      <a:accent4>
        <a:srgbClr val="501DD6"/>
      </a:accent4>
      <a:accent5>
        <a:srgbClr val="2943E7"/>
      </a:accent5>
      <a:accent6>
        <a:srgbClr val="1781D5"/>
      </a:accent6>
      <a:hlink>
        <a:srgbClr val="433FBF"/>
      </a:hlink>
      <a:folHlink>
        <a:srgbClr val="7F7F7F"/>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1409</TotalTime>
  <Words>3837</Words>
  <Application>Microsoft Macintosh PowerPoint</Application>
  <PresentationFormat>Widescreen</PresentationFormat>
  <Paragraphs>450</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Avenir Next LT Pro</vt:lpstr>
      <vt:lpstr>AvenirNext LT Pro Medium</vt:lpstr>
      <vt:lpstr>Calibri</vt:lpstr>
      <vt:lpstr>Footlight MT Light</vt:lpstr>
      <vt:lpstr>Söhne</vt:lpstr>
      <vt:lpstr>Wingdings</vt:lpstr>
      <vt:lpstr>zeitung</vt:lpstr>
      <vt:lpstr>ArchVTI</vt:lpstr>
      <vt:lpstr>Personal Key Indicators of Heart Disease</vt:lpstr>
      <vt:lpstr>The importance of the dataset</vt:lpstr>
      <vt:lpstr>Details about the dataset</vt:lpstr>
      <vt:lpstr>EDA (EXPLORATORY DATA ANALYSIS)</vt:lpstr>
      <vt:lpstr>EDA (EXPLORATORY DATA ANALYSIS)</vt:lpstr>
      <vt:lpstr>Stacked Bar Plot of Heart Disease and Smoking</vt:lpstr>
      <vt:lpstr>Stacked Bar Plot of Heart Disease and Alcohol Drinking</vt:lpstr>
      <vt:lpstr>Bar Chart of Heart Disease and Age Category</vt:lpstr>
      <vt:lpstr>Bar Chart of Heart Disease and General Health</vt:lpstr>
      <vt:lpstr>Corrolation Matrix  No correlations above 0.75 found.</vt:lpstr>
      <vt:lpstr>ONE-HOT ENCODING</vt:lpstr>
      <vt:lpstr>SCALING</vt:lpstr>
      <vt:lpstr>scaled_dataframe</vt:lpstr>
      <vt:lpstr>SPLITING TEST AND TRAIN DATA SET</vt:lpstr>
      <vt:lpstr>MODELLING</vt:lpstr>
      <vt:lpstr>Logistic Regression</vt:lpstr>
      <vt:lpstr>Logistic Regression- Results</vt:lpstr>
      <vt:lpstr>KNN Classifier</vt:lpstr>
      <vt:lpstr>KNN Classifier ~ Results</vt:lpstr>
      <vt:lpstr>KNN Classifier ~ Results</vt:lpstr>
      <vt:lpstr>Random Forest</vt:lpstr>
      <vt:lpstr>Random Forest~ Results</vt:lpstr>
      <vt:lpstr>Random Forest~ Results</vt:lpstr>
      <vt:lpstr>Random Forest~ Results</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Key Indicators of Heart Disease</dc:title>
  <dc:creator>Sena Donmez Kaya</dc:creator>
  <cp:lastModifiedBy>Sena Donmez Kaya</cp:lastModifiedBy>
  <cp:revision>12</cp:revision>
  <dcterms:created xsi:type="dcterms:W3CDTF">2023-06-06T19:15:46Z</dcterms:created>
  <dcterms:modified xsi:type="dcterms:W3CDTF">2023-06-07T18:44:51Z</dcterms:modified>
</cp:coreProperties>
</file>