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356" r:id="rId2"/>
    <p:sldId id="357" r:id="rId3"/>
    <p:sldId id="358" r:id="rId4"/>
    <p:sldId id="359" r:id="rId5"/>
    <p:sldId id="360" r:id="rId6"/>
    <p:sldId id="361" r:id="rId7"/>
    <p:sldId id="362" r:id="rId8"/>
    <p:sldId id="363" r:id="rId9"/>
    <p:sldId id="364" r:id="rId10"/>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gie Bolivar" initials="AB" lastIdx="1" clrIdx="0">
    <p:extLst>
      <p:ext uri="{19B8F6BF-5375-455C-9EA6-DF929625EA0E}">
        <p15:presenceInfo xmlns:p15="http://schemas.microsoft.com/office/powerpoint/2012/main" xmlns="" userId="fdbe865a808680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6" d="100"/>
          <a:sy n="76" d="100"/>
        </p:scale>
        <p:origin x="-1206" y="-8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3-30T00:03:19.024" idx="1">
    <p:pos x="10" y="10"/>
    <p:text/>
    <p:extLst>
      <p:ext uri="{C676402C-5697-4E1C-873F-D02D1690AC5C}">
        <p15:threadingInfo xmlns:p15="http://schemas.microsoft.com/office/powerpoint/2012/main" xmlns=""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09/04/2018</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s-CO"/>
              <a:t>Tecnoparque Nodo "La Granja"</a:t>
            </a:r>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278742-7188-4559-94D0-819E0E46CFF5}" type="datetimeFigureOut">
              <a:rPr lang="es-CO" smtClean="0"/>
              <a:t>09/04/2018</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s-CO"/>
              <a:t>Tecnoparque Nodo "La Granja"</a:t>
            </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1B4B2C-5003-456A-9889-C48F3D6D5CE3}" type="slidenum">
              <a:rPr lang="es-CO" smtClean="0"/>
              <a:t>‹Nº›</a:t>
            </a:fld>
            <a:endParaRPr lang="es-CO"/>
          </a:p>
        </p:txBody>
      </p:sp>
    </p:spTree>
    <p:extLst>
      <p:ext uri="{BB962C8B-B14F-4D97-AF65-F5344CB8AC3E}">
        <p14:creationId xmlns:p14="http://schemas.microsoft.com/office/powerpoint/2010/main" val="76209425"/>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10"/>
          </p:nvPr>
        </p:nvSpPr>
        <p:spPr/>
        <p:txBody>
          <a:bodyPr/>
          <a:lstStyle/>
          <a:p>
            <a:r>
              <a:rPr lang="es-CO"/>
              <a:t>Tecnoparque Nodo "La Granja"</a:t>
            </a:r>
          </a:p>
        </p:txBody>
      </p:sp>
    </p:spTree>
    <p:extLst>
      <p:ext uri="{BB962C8B-B14F-4D97-AF65-F5344CB8AC3E}">
        <p14:creationId xmlns:p14="http://schemas.microsoft.com/office/powerpoint/2010/main" val="41281623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029DD935-F112-4A79-B330-3945B1F87C80}" type="datetime1">
              <a:rPr lang="es-ES" smtClean="0"/>
              <a:t>09/04/2018</a:t>
            </a:fld>
            <a:endParaRPr lang="es-ES"/>
          </a:p>
        </p:txBody>
      </p:sp>
      <p:sp>
        <p:nvSpPr>
          <p:cNvPr id="5" name="Marcador de pie de página 4"/>
          <p:cNvSpPr>
            <a:spLocks noGrp="1"/>
          </p:cNvSpPr>
          <p:nvPr>
            <p:ph type="ftr" sz="quarter" idx="11"/>
          </p:nvPr>
        </p:nvSpPr>
        <p:spPr/>
        <p:txBody>
          <a:bodyPr/>
          <a:lstStyle/>
          <a:p>
            <a:r>
              <a:rPr lang="es-CO"/>
              <a:t>Tecnoparque Nodo "La Granja"   Incribe Tu Idea ....  www.tecnoparque.sena.edu.co</a:t>
            </a:r>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571C5011-0D51-44ED-B3D6-FC49343A3BDE}" type="datetime1">
              <a:rPr lang="es-ES" smtClean="0"/>
              <a:t>09/04/2018</a:t>
            </a:fld>
            <a:endParaRPr lang="es-ES" dirty="0"/>
          </a:p>
        </p:txBody>
      </p:sp>
      <p:sp>
        <p:nvSpPr>
          <p:cNvPr id="5" name="Marcador de pie de página 4"/>
          <p:cNvSpPr>
            <a:spLocks noGrp="1"/>
          </p:cNvSpPr>
          <p:nvPr>
            <p:ph type="ftr" sz="quarter" idx="11"/>
          </p:nvPr>
        </p:nvSpPr>
        <p:spPr/>
        <p:txBody>
          <a:bodyPr/>
          <a:lstStyle/>
          <a:p>
            <a:r>
              <a:rPr lang="es-CO"/>
              <a:t>Tecnoparque Nodo "La Granja"   Incribe Tu Idea ....  www.tecnoparque.sena.edu.co</a:t>
            </a:r>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E097FA6B-51F9-49A6-A70D-F6FC410C807E}" type="datetime1">
              <a:rPr lang="es-ES" smtClean="0"/>
              <a:t>09/04/2018</a:t>
            </a:fld>
            <a:endParaRPr lang="es-ES"/>
          </a:p>
        </p:txBody>
      </p:sp>
      <p:sp>
        <p:nvSpPr>
          <p:cNvPr id="4" name="3 Marcador de pie de página"/>
          <p:cNvSpPr>
            <a:spLocks noGrp="1"/>
          </p:cNvSpPr>
          <p:nvPr>
            <p:ph type="ftr" sz="quarter" idx="11"/>
          </p:nvPr>
        </p:nvSpPr>
        <p:spPr/>
        <p:txBody>
          <a:bodyPr/>
          <a:lstStyle/>
          <a:p>
            <a:r>
              <a:rPr lang="es-CO"/>
              <a:t>Tecnoparque Nodo "La Granja"   Incribe Tu Idea ....  www.tecnoparque.sena.edu.co</a:t>
            </a:r>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BB6F94B5-4D07-48CF-ADB0-D9CB8ECC03D6}" type="datetime1">
              <a:rPr lang="es-ES" smtClean="0"/>
              <a:t>09/04/2018</a:t>
            </a:fld>
            <a:endParaRPr lang="es-ES"/>
          </a:p>
        </p:txBody>
      </p:sp>
      <p:sp>
        <p:nvSpPr>
          <p:cNvPr id="4" name="3 Marcador de pie de página"/>
          <p:cNvSpPr>
            <a:spLocks noGrp="1"/>
          </p:cNvSpPr>
          <p:nvPr>
            <p:ph type="ftr" sz="quarter" idx="11"/>
          </p:nvPr>
        </p:nvSpPr>
        <p:spPr/>
        <p:txBody>
          <a:bodyPr/>
          <a:lstStyle/>
          <a:p>
            <a:r>
              <a:rPr lang="es-CO"/>
              <a:t>Tecnoparque Nodo "La Granja"   Incribe Tu Idea ....  www.tecnoparque.sena.edu.co</a:t>
            </a:r>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O"/>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lvl1pPr>
              <a:defRPr/>
            </a:lvl1pPr>
          </a:lstStyle>
          <a:p>
            <a:pPr>
              <a:defRPr/>
            </a:pPr>
            <a:fld id="{7E5CE08F-2693-4488-BC47-DBCFA62AA2DE}" type="datetime1">
              <a:rPr lang="es-ES" smtClean="0"/>
              <a:t>09/04/2018</a:t>
            </a:fld>
            <a:endParaRPr lang="es-CO"/>
          </a:p>
        </p:txBody>
      </p:sp>
      <p:sp>
        <p:nvSpPr>
          <p:cNvPr id="5" name="4 Marcador de pie de página"/>
          <p:cNvSpPr>
            <a:spLocks noGrp="1"/>
          </p:cNvSpPr>
          <p:nvPr>
            <p:ph type="ftr" sz="quarter" idx="11"/>
          </p:nvPr>
        </p:nvSpPr>
        <p:spPr/>
        <p:txBody>
          <a:bodyPr/>
          <a:lstStyle>
            <a:lvl1pPr>
              <a:defRPr/>
            </a:lvl1pPr>
          </a:lstStyle>
          <a:p>
            <a:pPr>
              <a:defRPr/>
            </a:pPr>
            <a:r>
              <a:rPr lang="es-CO"/>
              <a:t>Tecnoparque Nodo "La Granja"   Incribe Tu Idea ....  www.tecnoparque.sena.edu.co</a:t>
            </a:r>
            <a:endParaRPr lang="es-ES_tradnl"/>
          </a:p>
        </p:txBody>
      </p:sp>
      <p:sp>
        <p:nvSpPr>
          <p:cNvPr id="6" name="5 Marcador de número de diapositiva"/>
          <p:cNvSpPr>
            <a:spLocks noGrp="1"/>
          </p:cNvSpPr>
          <p:nvPr>
            <p:ph type="sldNum" sz="quarter" idx="12"/>
          </p:nvPr>
        </p:nvSpPr>
        <p:spPr/>
        <p:txBody>
          <a:bodyPr/>
          <a:lstStyle>
            <a:lvl1pPr>
              <a:defRPr/>
            </a:lvl1pPr>
          </a:lstStyle>
          <a:p>
            <a:pPr>
              <a:defRPr/>
            </a:pPr>
            <a:fld id="{EDBC89D9-6FCC-48D2-869F-91D16A2C9699}" type="slidenum">
              <a:rPr lang="es-CO"/>
              <a:pPr>
                <a:defRPr/>
              </a:pPr>
              <a:t>‹Nº›</a:t>
            </a:fld>
            <a:endParaRPr lang="es-CO"/>
          </a:p>
        </p:txBody>
      </p:sp>
    </p:spTree>
    <p:extLst>
      <p:ext uri="{BB962C8B-B14F-4D97-AF65-F5344CB8AC3E}">
        <p14:creationId xmlns:p14="http://schemas.microsoft.com/office/powerpoint/2010/main" val="699624688"/>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4" name="3 Marcador de fecha"/>
          <p:cNvSpPr>
            <a:spLocks noGrp="1"/>
          </p:cNvSpPr>
          <p:nvPr>
            <p:ph type="dt" sz="half" idx="10"/>
          </p:nvPr>
        </p:nvSpPr>
        <p:spPr/>
        <p:txBody>
          <a:bodyPr/>
          <a:lstStyle/>
          <a:p>
            <a:fld id="{2512C721-8A57-4459-8D23-C276506D5C87}" type="datetimeFigureOut">
              <a:rPr lang="es-CO" smtClean="0"/>
              <a:pPr/>
              <a:t>09/04/2018</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9575AEA-5137-416F-A364-880BD2D0CA97}" type="slidenum">
              <a:rPr lang="es-CO" smtClean="0"/>
              <a:pPr/>
              <a:t>‹Nº›</a:t>
            </a:fld>
            <a:endParaRPr lang="es-CO"/>
          </a:p>
        </p:txBody>
      </p:sp>
    </p:spTree>
    <p:extLst>
      <p:ext uri="{BB962C8B-B14F-4D97-AF65-F5344CB8AC3E}">
        <p14:creationId xmlns:p14="http://schemas.microsoft.com/office/powerpoint/2010/main" val="2977256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512C721-8A57-4459-8D23-C276506D5C87}" type="datetimeFigureOut">
              <a:rPr lang="es-CO" smtClean="0"/>
              <a:pPr/>
              <a:t>09/04/2018</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89575AEA-5137-416F-A364-880BD2D0CA97}" type="slidenum">
              <a:rPr lang="es-CO" smtClean="0"/>
              <a:pPr/>
              <a:t>‹Nº›</a:t>
            </a:fld>
            <a:endParaRPr lang="es-CO"/>
          </a:p>
        </p:txBody>
      </p:sp>
    </p:spTree>
    <p:extLst>
      <p:ext uri="{BB962C8B-B14F-4D97-AF65-F5344CB8AC3E}">
        <p14:creationId xmlns:p14="http://schemas.microsoft.com/office/powerpoint/2010/main" val="3316507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5A04CFD0-7B76-4579-B4F4-DA072BFC40CB}" type="datetime1">
              <a:rPr lang="es-ES" smtClean="0"/>
              <a:t>09/04/2018</a:t>
            </a:fld>
            <a:endParaRPr lang="es-ES"/>
          </a:p>
        </p:txBody>
      </p:sp>
      <p:sp>
        <p:nvSpPr>
          <p:cNvPr id="5" name="Marcador de pie de página 4"/>
          <p:cNvSpPr>
            <a:spLocks noGrp="1"/>
          </p:cNvSpPr>
          <p:nvPr>
            <p:ph type="ftr" sz="quarter" idx="11"/>
          </p:nvPr>
        </p:nvSpPr>
        <p:spPr/>
        <p:txBody>
          <a:bodyPr/>
          <a:lstStyle/>
          <a:p>
            <a:r>
              <a:rPr lang="es-CO"/>
              <a:t>Tecnoparque Nodo "La Granja"   Incribe Tu Idea ....  www.tecnoparque.sena.edu.co</a:t>
            </a:r>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B1CE7A5D-4313-4458-9276-068CE19AA997}" type="datetime1">
              <a:rPr lang="es-ES" smtClean="0"/>
              <a:t>09/04/2018</a:t>
            </a:fld>
            <a:endParaRPr lang="es-ES"/>
          </a:p>
        </p:txBody>
      </p:sp>
      <p:sp>
        <p:nvSpPr>
          <p:cNvPr id="5" name="Marcador de pie de página 4"/>
          <p:cNvSpPr>
            <a:spLocks noGrp="1"/>
          </p:cNvSpPr>
          <p:nvPr>
            <p:ph type="ftr" sz="quarter" idx="11"/>
          </p:nvPr>
        </p:nvSpPr>
        <p:spPr/>
        <p:txBody>
          <a:bodyPr/>
          <a:lstStyle/>
          <a:p>
            <a:r>
              <a:rPr lang="es-CO"/>
              <a:t>Tecnoparque Nodo "La Granja"   Incribe Tu Idea ....  www.tecnoparque.sena.edu.co</a:t>
            </a:r>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06CDBF16-8EC9-4EE8-9AC1-85B593333FDD}" type="datetime1">
              <a:rPr lang="es-ES" smtClean="0"/>
              <a:t>09/04/2018</a:t>
            </a:fld>
            <a:endParaRPr lang="es-ES" dirty="0"/>
          </a:p>
        </p:txBody>
      </p:sp>
      <p:sp>
        <p:nvSpPr>
          <p:cNvPr id="5" name="Marcador de pie de página 4"/>
          <p:cNvSpPr>
            <a:spLocks noGrp="1"/>
          </p:cNvSpPr>
          <p:nvPr>
            <p:ph type="ftr" sz="quarter" idx="11"/>
          </p:nvPr>
        </p:nvSpPr>
        <p:spPr/>
        <p:txBody>
          <a:bodyPr/>
          <a:lstStyle/>
          <a:p>
            <a:r>
              <a:rPr lang="es-CO"/>
              <a:t>Tecnoparque Nodo "La Granja"   Incribe Tu Idea ....  www.tecnoparque.sena.edu.co</a:t>
            </a:r>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BC44A02B-D0AF-41D1-90B9-5A1B906B6787}" type="datetime1">
              <a:rPr lang="es-ES" smtClean="0"/>
              <a:t>09/04/2018</a:t>
            </a:fld>
            <a:endParaRPr lang="es-ES"/>
          </a:p>
        </p:txBody>
      </p:sp>
      <p:sp>
        <p:nvSpPr>
          <p:cNvPr id="4" name="3 Marcador de pie de página"/>
          <p:cNvSpPr>
            <a:spLocks noGrp="1"/>
          </p:cNvSpPr>
          <p:nvPr>
            <p:ph type="ftr" sz="quarter" idx="11"/>
          </p:nvPr>
        </p:nvSpPr>
        <p:spPr/>
        <p:txBody>
          <a:bodyPr/>
          <a:lstStyle/>
          <a:p>
            <a:r>
              <a:rPr lang="es-CO"/>
              <a:t>Tecnoparque Nodo "La Granja"   Incribe Tu Idea ....  www.tecnoparque.sena.edu.co</a:t>
            </a:r>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3F07BD19-77D5-4446-A9B8-49AC33044FF3}" type="datetime1">
              <a:rPr lang="es-ES" smtClean="0"/>
              <a:t>09/04/2018</a:t>
            </a:fld>
            <a:endParaRPr lang="es-ES"/>
          </a:p>
        </p:txBody>
      </p:sp>
      <p:sp>
        <p:nvSpPr>
          <p:cNvPr id="4" name="3 Marcador de pie de página"/>
          <p:cNvSpPr>
            <a:spLocks noGrp="1"/>
          </p:cNvSpPr>
          <p:nvPr>
            <p:ph type="ftr" sz="quarter" idx="11"/>
          </p:nvPr>
        </p:nvSpPr>
        <p:spPr/>
        <p:txBody>
          <a:bodyPr/>
          <a:lstStyle/>
          <a:p>
            <a:r>
              <a:rPr lang="es-CO"/>
              <a:t>Tecnoparque Nodo "La Granja"   Incribe Tu Idea ....  www.tecnoparque.sena.edu.co</a:t>
            </a:r>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5770D5D5-36E1-4A40-89AB-E7CAC85BCB21}" type="datetime1">
              <a:rPr lang="es-ES" smtClean="0"/>
              <a:t>09/04/2018</a:t>
            </a:fld>
            <a:endParaRPr lang="es-ES" dirty="0"/>
          </a:p>
        </p:txBody>
      </p:sp>
      <p:sp>
        <p:nvSpPr>
          <p:cNvPr id="5" name="Marcador de pie de página 4"/>
          <p:cNvSpPr>
            <a:spLocks noGrp="1"/>
          </p:cNvSpPr>
          <p:nvPr>
            <p:ph type="ftr" sz="quarter" idx="11"/>
          </p:nvPr>
        </p:nvSpPr>
        <p:spPr/>
        <p:txBody>
          <a:bodyPr/>
          <a:lstStyle/>
          <a:p>
            <a:r>
              <a:rPr lang="es-CO"/>
              <a:t>Tecnoparque Nodo "La Granja"   Incribe Tu Idea ....  www.tecnoparque.sena.edu.co</a:t>
            </a:r>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940074FF-D76D-4F04-A6B6-BAE8DEEE75A1}" type="datetime1">
              <a:rPr lang="es-ES" smtClean="0"/>
              <a:t>09/04/2018</a:t>
            </a:fld>
            <a:endParaRPr lang="es-ES"/>
          </a:p>
        </p:txBody>
      </p:sp>
      <p:sp>
        <p:nvSpPr>
          <p:cNvPr id="4" name="3 Marcador de pie de página"/>
          <p:cNvSpPr>
            <a:spLocks noGrp="1"/>
          </p:cNvSpPr>
          <p:nvPr>
            <p:ph type="ftr" sz="quarter" idx="11"/>
          </p:nvPr>
        </p:nvSpPr>
        <p:spPr/>
        <p:txBody>
          <a:bodyPr/>
          <a:lstStyle/>
          <a:p>
            <a:r>
              <a:rPr lang="es-CO"/>
              <a:t>Tecnoparque Nodo "La Granja"   Incribe Tu Idea ....  www.tecnoparque.sena.edu.co</a:t>
            </a:r>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6C8C31D5-2539-44D7-9296-4E43AF1233A2}" type="datetime1">
              <a:rPr lang="es-ES" smtClean="0"/>
              <a:t>09/04/2018</a:t>
            </a:fld>
            <a:endParaRPr lang="es-ES"/>
          </a:p>
        </p:txBody>
      </p:sp>
      <p:sp>
        <p:nvSpPr>
          <p:cNvPr id="4" name="3 Marcador de pie de página"/>
          <p:cNvSpPr>
            <a:spLocks noGrp="1"/>
          </p:cNvSpPr>
          <p:nvPr>
            <p:ph type="ftr" sz="quarter" idx="11"/>
          </p:nvPr>
        </p:nvSpPr>
        <p:spPr/>
        <p:txBody>
          <a:bodyPr/>
          <a:lstStyle/>
          <a:p>
            <a:r>
              <a:rPr lang="es-CO"/>
              <a:t>Tecnoparque Nodo "La Granja"   Incribe Tu Idea ....  www.tecnoparque.sena.edu.co</a:t>
            </a:r>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31AB72-7B30-4039-A3B7-E71A94E1A09C}" type="datetime1">
              <a:rPr lang="es-ES" smtClean="0"/>
              <a:t>09/04/2018</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CO"/>
              <a:t>Tecnoparque Nodo "La Granja"   Incribe Tu Idea ....  www.tecnoparque.sena.edu.co</a:t>
            </a:r>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‹Nº›</a:t>
            </a:fld>
            <a:endParaRPr lang="es-ES"/>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CuadroTexto"/>
          <p:cNvSpPr txBox="1">
            <a:spLocks noChangeArrowheads="1"/>
          </p:cNvSpPr>
          <p:nvPr/>
        </p:nvSpPr>
        <p:spPr bwMode="auto">
          <a:xfrm>
            <a:off x="2483768" y="5812632"/>
            <a:ext cx="38333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s-CO" sz="2000" dirty="0">
                <a:solidFill>
                  <a:schemeClr val="tx1">
                    <a:lumMod val="50000"/>
                    <a:lumOff val="50000"/>
                  </a:schemeClr>
                </a:solidFill>
                <a:latin typeface="Helvetica"/>
                <a:cs typeface="Helvetica"/>
              </a:rPr>
              <a:t>www.tecnoparque.sena.edu.co</a:t>
            </a:r>
          </a:p>
        </p:txBody>
      </p:sp>
      <p:sp>
        <p:nvSpPr>
          <p:cNvPr id="6" name="5 CuadroTexto"/>
          <p:cNvSpPr txBox="1"/>
          <p:nvPr/>
        </p:nvSpPr>
        <p:spPr>
          <a:xfrm>
            <a:off x="-509840" y="946464"/>
            <a:ext cx="10235687" cy="646331"/>
          </a:xfrm>
          <a:prstGeom prst="rect">
            <a:avLst/>
          </a:prstGeom>
          <a:noFill/>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defRPr/>
            </a:pPr>
            <a:r>
              <a:rPr lang="es-ES" dirty="0"/>
              <a:t>Sistema de Información para el manejo de los datos de análisis de muestras del laboratorio de suelos </a:t>
            </a:r>
            <a:r>
              <a:rPr lang="es-ES" dirty="0" smtClean="0"/>
              <a:t>Centro </a:t>
            </a:r>
            <a:r>
              <a:rPr lang="es-ES" dirty="0"/>
              <a:t>A</a:t>
            </a:r>
            <a:r>
              <a:rPr lang="es-ES" dirty="0" smtClean="0"/>
              <a:t>gropecuario La </a:t>
            </a:r>
            <a:r>
              <a:rPr lang="es-ES" dirty="0" smtClean="0"/>
              <a:t>G</a:t>
            </a:r>
            <a:r>
              <a:rPr lang="es-ES" dirty="0" smtClean="0"/>
              <a:t>ranja</a:t>
            </a:r>
            <a:r>
              <a:rPr lang="es-ES" sz="1600" dirty="0" smtClean="0"/>
              <a:t> Sena Regional </a:t>
            </a:r>
            <a:r>
              <a:rPr lang="es-ES" sz="1600" dirty="0"/>
              <a:t>–Tolima. (SIMDALAB)</a:t>
            </a:r>
            <a:endParaRPr lang="es-ES_tradnl" sz="1600" b="1" cap="all" dirty="0">
              <a:ln w="0"/>
              <a:solidFill>
                <a:schemeClr val="accent6"/>
              </a:solidFill>
              <a:effectLst>
                <a:reflection blurRad="12700" stA="50000" endPos="50000" dist="5000" dir="5400000" sy="-100000" rotWithShape="0"/>
              </a:effectLst>
              <a:cs typeface="Arial" pitchFamily="34" charset="0"/>
            </a:endParaRPr>
          </a:p>
        </p:txBody>
      </p:sp>
      <p:sp>
        <p:nvSpPr>
          <p:cNvPr id="7" name="6 Rectángulo"/>
          <p:cNvSpPr/>
          <p:nvPr/>
        </p:nvSpPr>
        <p:spPr>
          <a:xfrm>
            <a:off x="719572" y="3225660"/>
            <a:ext cx="7704856" cy="1384995"/>
          </a:xfrm>
          <a:prstGeom prst="rect">
            <a:avLst/>
          </a:prstGeom>
        </p:spPr>
        <p:txBody>
          <a:bodyPr wrap="square">
            <a:spAutoFit/>
          </a:bodyPr>
          <a:lstStyle/>
          <a:p>
            <a:pPr algn="ctr"/>
            <a:r>
              <a:rPr lang="es-ES" sz="2800" b="1" dirty="0"/>
              <a:t>INTEGRANTES DEL PROYECTO: </a:t>
            </a:r>
          </a:p>
          <a:p>
            <a:pPr algn="ctr"/>
            <a:r>
              <a:rPr lang="es-ES" sz="2800" b="1" dirty="0" smtClean="0"/>
              <a:t>Aprendiz: Juan </a:t>
            </a:r>
            <a:r>
              <a:rPr lang="es-ES" sz="2800" b="1" dirty="0"/>
              <a:t>José Báez </a:t>
            </a:r>
            <a:r>
              <a:rPr lang="es-ES" sz="2800" b="1" dirty="0" smtClean="0"/>
              <a:t>Gálvez</a:t>
            </a:r>
          </a:p>
          <a:p>
            <a:pPr algn="ctr"/>
            <a:r>
              <a:rPr lang="es-ES" sz="2800" b="1" dirty="0" smtClean="0"/>
              <a:t>Instructor: Javier Andrés Quintero Jaramillo</a:t>
            </a:r>
            <a:r>
              <a:rPr lang="es-ES" sz="2800" b="1" dirty="0" smtClean="0"/>
              <a:t> </a:t>
            </a:r>
            <a:endParaRPr lang="es-ES" sz="28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273" y="251058"/>
            <a:ext cx="3433727" cy="448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9170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971810" y="548146"/>
            <a:ext cx="2344597" cy="589388"/>
          </a:xfrm>
          <a:prstGeom prst="rect">
            <a:avLst/>
          </a:prstGeom>
        </p:spPr>
        <p:txBody>
          <a:bodyPr/>
          <a:lstStyle/>
          <a:p>
            <a:pPr eaLnBrk="0" hangingPunct="0">
              <a:defRPr/>
            </a:pPr>
            <a:r>
              <a:rPr lang="es-ES" sz="2500" b="1" dirty="0">
                <a:effectLst>
                  <a:outerShdw blurRad="38100" dist="38100" dir="2700000" algn="tl">
                    <a:srgbClr val="C0C0C0"/>
                  </a:outerShdw>
                </a:effectLst>
                <a:latin typeface="Helvetica"/>
                <a:ea typeface="+mj-ea"/>
                <a:cs typeface="Helvetica"/>
              </a:rPr>
              <a:t>EL EQUIPO</a:t>
            </a:r>
            <a:endParaRPr lang="es-ES" sz="2500" dirty="0">
              <a:effectLst>
                <a:outerShdw blurRad="38100" dist="38100" dir="2700000" algn="tl">
                  <a:srgbClr val="C0C0C0"/>
                </a:outerShdw>
              </a:effectLst>
              <a:latin typeface="Helvetica"/>
              <a:ea typeface="+mj-ea"/>
              <a:cs typeface="Helvetica"/>
            </a:endParaRPr>
          </a:p>
        </p:txBody>
      </p:sp>
      <p:graphicFrame>
        <p:nvGraphicFramePr>
          <p:cNvPr id="3" name="2 Tabla"/>
          <p:cNvGraphicFramePr>
            <a:graphicFrameLocks noGrp="1"/>
          </p:cNvGraphicFramePr>
          <p:nvPr>
            <p:extLst>
              <p:ext uri="{D42A27DB-BD31-4B8C-83A1-F6EECF244321}">
                <p14:modId xmlns:p14="http://schemas.microsoft.com/office/powerpoint/2010/main" val="842982089"/>
              </p:ext>
            </p:extLst>
          </p:nvPr>
        </p:nvGraphicFramePr>
        <p:xfrm>
          <a:off x="763361" y="3281819"/>
          <a:ext cx="8155171" cy="1528260"/>
        </p:xfrm>
        <a:graphic>
          <a:graphicData uri="http://schemas.openxmlformats.org/drawingml/2006/table">
            <a:tbl>
              <a:tblPr firstRow="1" bandRow="1">
                <a:tableStyleId>{BDBED569-4797-4DF1-A0F4-6AAB3CD982D8}</a:tableStyleId>
              </a:tblPr>
              <a:tblGrid>
                <a:gridCol w="8155171">
                  <a:extLst>
                    <a:ext uri="{9D8B030D-6E8A-4147-A177-3AD203B41FA5}">
                      <a16:colId xmlns:a16="http://schemas.microsoft.com/office/drawing/2014/main" xmlns="" val="20000"/>
                    </a:ext>
                  </a:extLst>
                </a:gridCol>
              </a:tblGrid>
              <a:tr h="1528260">
                <a:tc>
                  <a:txBody>
                    <a:bodyPr/>
                    <a:lstStyle/>
                    <a:p>
                      <a:r>
                        <a:rPr lang="es-ES" sz="1600" b="1" dirty="0"/>
                        <a:t>NOMBRE: Juan</a:t>
                      </a:r>
                      <a:r>
                        <a:rPr lang="es-ES" sz="1600" b="1" baseline="0" dirty="0"/>
                        <a:t> José Báez Gálvez </a:t>
                      </a:r>
                    </a:p>
                    <a:p>
                      <a:r>
                        <a:rPr lang="es-ES" sz="1600" b="1" dirty="0"/>
                        <a:t>Ocupación:</a:t>
                      </a:r>
                      <a:r>
                        <a:rPr lang="es-ES" sz="1600" b="1" baseline="0" dirty="0"/>
                        <a:t> TECNOLOGO EN ANALISIS Y DESARROLLO DE SISTEMAS DE INFORMACION</a:t>
                      </a:r>
                      <a:endParaRPr lang="es-ES" sz="1600" b="1" dirty="0"/>
                    </a:p>
                    <a:p>
                      <a:r>
                        <a:rPr lang="es-ES" sz="1600" b="1" dirty="0"/>
                        <a:t>Estudios: BACHILLER</a:t>
                      </a:r>
                      <a:r>
                        <a:rPr lang="es-ES" sz="1600" b="1" baseline="0" dirty="0"/>
                        <a:t> ACADEMICO</a:t>
                      </a:r>
                      <a:endParaRPr lang="es-ES" sz="1600" b="1" dirty="0"/>
                    </a:p>
                    <a:p>
                      <a:r>
                        <a:rPr lang="es-ES" sz="1600" b="1" dirty="0"/>
                        <a:t>Habilidades:  Diseño, Programacion,documentacion</a:t>
                      </a:r>
                      <a:endParaRPr lang="es-CO" sz="1600" b="1" dirty="0"/>
                    </a:p>
                  </a:txBody>
                  <a:tcPr/>
                </a:tc>
                <a:extLst>
                  <a:ext uri="{0D108BD9-81ED-4DB2-BD59-A6C34878D82A}">
                    <a16:rowId xmlns:a16="http://schemas.microsoft.com/office/drawing/2014/main" xmlns="" val="10000"/>
                  </a:ext>
                </a:extLst>
              </a:tr>
            </a:tbl>
          </a:graphicData>
        </a:graphic>
      </p:graphicFrame>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562" y="102093"/>
            <a:ext cx="3433727" cy="448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uadroTexto 3"/>
          <p:cNvSpPr txBox="1"/>
          <p:nvPr/>
        </p:nvSpPr>
        <p:spPr>
          <a:xfrm>
            <a:off x="-725714" y="2195286"/>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pic>
        <p:nvPicPr>
          <p:cNvPr id="7" name="Picture 2" descr="simdalab">
            <a:extLst>
              <a:ext uri="{FF2B5EF4-FFF2-40B4-BE49-F238E27FC236}">
                <a16:creationId xmlns:a16="http://schemas.microsoft.com/office/drawing/2014/main" xmlns="" id="{1F064F0D-5ECF-401D-8D13-9DD4D27B9F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6639" y="1737677"/>
            <a:ext cx="2831453" cy="1354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7601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67544" y="412220"/>
            <a:ext cx="4900612" cy="795963"/>
          </a:xfrm>
          <a:prstGeom prst="rect">
            <a:avLst/>
          </a:prstGeom>
        </p:spPr>
        <p:txBody>
          <a:bodyPr/>
          <a:lstStyle/>
          <a:p>
            <a:pPr eaLnBrk="0" hangingPunct="0">
              <a:defRPr/>
            </a:pPr>
            <a:r>
              <a:rPr lang="es-ES" sz="2500" b="1" dirty="0">
                <a:effectLst>
                  <a:outerShdw blurRad="38100" dist="38100" dir="2700000" algn="tl">
                    <a:srgbClr val="C0C0C0"/>
                  </a:outerShdw>
                </a:effectLst>
                <a:latin typeface="Helvetica"/>
                <a:ea typeface="+mj-ea"/>
                <a:cs typeface="Helvetica"/>
              </a:rPr>
              <a:t>JUSTIFICACION DE LA IDEA </a:t>
            </a:r>
          </a:p>
          <a:p>
            <a:pPr eaLnBrk="0" hangingPunct="0">
              <a:defRPr/>
            </a:pPr>
            <a:r>
              <a:rPr lang="es-ES" sz="2500" b="1" dirty="0">
                <a:effectLst>
                  <a:outerShdw blurRad="38100" dist="38100" dir="2700000" algn="tl">
                    <a:srgbClr val="C0C0C0"/>
                  </a:outerShdw>
                </a:effectLst>
                <a:latin typeface="Helvetica"/>
                <a:ea typeface="+mj-ea"/>
                <a:cs typeface="Helvetica"/>
              </a:rPr>
              <a:t>DE BASE TECNOLÓGICA</a:t>
            </a:r>
            <a:endParaRPr lang="es-ES" sz="2500" dirty="0">
              <a:effectLst>
                <a:outerShdw blurRad="38100" dist="38100" dir="2700000" algn="tl">
                  <a:srgbClr val="C0C0C0"/>
                </a:outerShdw>
              </a:effectLst>
              <a:latin typeface="Helvetica"/>
              <a:ea typeface="+mj-ea"/>
              <a:cs typeface="Helvetica"/>
            </a:endParaRPr>
          </a:p>
        </p:txBody>
      </p:sp>
      <p:sp>
        <p:nvSpPr>
          <p:cNvPr id="3" name="4 Marcador de contenido"/>
          <p:cNvSpPr txBox="1">
            <a:spLocks/>
          </p:cNvSpPr>
          <p:nvPr/>
        </p:nvSpPr>
        <p:spPr>
          <a:xfrm>
            <a:off x="467544" y="2294359"/>
            <a:ext cx="8229600" cy="3644258"/>
          </a:xfrm>
          <a:prstGeom prst="rect">
            <a:avLst/>
          </a:prstGeom>
        </p:spPr>
        <p:txBody>
          <a:bodyPr/>
          <a:lstStyle/>
          <a:p>
            <a:pPr algn="just"/>
            <a:r>
              <a:rPr lang="es-CO" sz="1600" dirty="0" smtClean="0">
                <a:latin typeface="Arial" panose="020B0604020202020204" pitchFamily="34" charset="0"/>
                <a:cs typeface="Arial" panose="020B0604020202020204" pitchFamily="34" charset="0"/>
              </a:rPr>
              <a:t>Desde </a:t>
            </a:r>
            <a:r>
              <a:rPr lang="es-CO" sz="1600" dirty="0">
                <a:latin typeface="Arial" panose="020B0604020202020204" pitchFamily="34" charset="0"/>
                <a:cs typeface="Arial" panose="020B0604020202020204" pitchFamily="34" charset="0"/>
              </a:rPr>
              <a:t>el año 2014 el Laboratorio de suelos fue modernizado en su infraestructura y dotación de equipos, lo que ha permitido aumentar el número de muestras analizadas en el mismo. Toda esta información recolectada mediante los análisis de suelos no se encuentra disponible en el laboratorio </a:t>
            </a:r>
            <a:r>
              <a:rPr lang="es-CO" sz="1600" dirty="0" smtClean="0">
                <a:latin typeface="Arial" panose="020B0604020202020204" pitchFamily="34" charset="0"/>
                <a:cs typeface="Arial" panose="020B0604020202020204" pitchFamily="34" charset="0"/>
              </a:rPr>
              <a:t>para </a:t>
            </a:r>
            <a:r>
              <a:rPr lang="es-CO" sz="1600" dirty="0">
                <a:latin typeface="Arial" panose="020B0604020202020204" pitchFamily="34" charset="0"/>
                <a:cs typeface="Arial" panose="020B0604020202020204" pitchFamily="34" charset="0"/>
              </a:rPr>
              <a:t>el personal del Centro de Formación, lo que conlleva a que no se tomen las decisiones correctas o a que se sigan recolectando datos en zonas en donde ya existen. Esta carencia de información genera gastos innecesarios en análisis de muestras ya realizadas y no permite un análisis temporal ni espacial de los parámetros evaluados. </a:t>
            </a:r>
          </a:p>
          <a:p>
            <a:pPr algn="just"/>
            <a:r>
              <a:rPr lang="es-CO" sz="1600" dirty="0">
                <a:latin typeface="Arial" panose="020B0604020202020204" pitchFamily="34" charset="0"/>
                <a:cs typeface="Arial" panose="020B0604020202020204" pitchFamily="34" charset="0"/>
              </a:rPr>
              <a:t>En este sentido, se puede decir que se han </a:t>
            </a:r>
            <a:r>
              <a:rPr lang="es-CO" sz="1600" dirty="0" smtClean="0">
                <a:latin typeface="Arial" panose="020B0604020202020204" pitchFamily="34" charset="0"/>
                <a:cs typeface="Arial" panose="020B0604020202020204" pitchFamily="34" charset="0"/>
              </a:rPr>
              <a:t>“perdido” </a:t>
            </a:r>
            <a:r>
              <a:rPr lang="es-CO" sz="1600" dirty="0">
                <a:latin typeface="Arial" panose="020B0604020202020204" pitchFamily="34" charset="0"/>
                <a:cs typeface="Arial" panose="020B0604020202020204" pitchFamily="34" charset="0"/>
              </a:rPr>
              <a:t>4 años de información la cual a hoy podría ser un insumo para proyectos de investigación, para mejorar la formación y para la correcta utilización de los lotes, mejorando la toma de decisiones en los cultivos. </a:t>
            </a:r>
            <a:endParaRPr lang="es-CO" sz="1600" dirty="0">
              <a:effectLst>
                <a:outerShdw blurRad="38100" dist="38100" dir="2700000" algn="tl">
                  <a:srgbClr val="C0C0C0"/>
                </a:outerShdw>
              </a:effectLst>
              <a:latin typeface="Arial" panose="020B0604020202020204" pitchFamily="34" charset="0"/>
              <a:ea typeface="+mj-ea"/>
              <a:cs typeface="Arial" panose="020B0604020202020204" pitchFamily="34"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2562" y="102093"/>
            <a:ext cx="3433727" cy="448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3425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109181" y="326386"/>
            <a:ext cx="5087364" cy="1174868"/>
          </a:xfrm>
          <a:prstGeom prst="rect">
            <a:avLst/>
          </a:prstGeom>
        </p:spPr>
        <p:txBody>
          <a:bodyPr/>
          <a:lstStyle/>
          <a:p>
            <a:pPr eaLnBrk="0" hangingPunct="0">
              <a:defRPr/>
            </a:pPr>
            <a:r>
              <a:rPr lang="es-ES" sz="2500" b="1" dirty="0">
                <a:effectLst>
                  <a:outerShdw blurRad="38100" dist="38100" dir="2700000" algn="tl">
                    <a:srgbClr val="C0C0C0"/>
                  </a:outerShdw>
                </a:effectLst>
                <a:latin typeface="Helvetica"/>
                <a:ea typeface="+mj-ea"/>
                <a:cs typeface="Helvetica"/>
              </a:rPr>
              <a:t>DESCRIPCION DE LA IDEA /PROYECTO </a:t>
            </a:r>
            <a:r>
              <a:rPr lang="es-ES" sz="2500" b="1" i="1" dirty="0">
                <a:effectLst>
                  <a:outerShdw blurRad="38100" dist="38100" dir="2700000" algn="tl">
                    <a:srgbClr val="C0C0C0"/>
                  </a:outerShdw>
                </a:effectLst>
                <a:latin typeface="Helvetica"/>
                <a:ea typeface="+mj-ea"/>
                <a:cs typeface="Helvetica"/>
              </a:rPr>
              <a:t>(LA SOLUCION)</a:t>
            </a:r>
            <a:endParaRPr lang="es-ES" sz="2500" i="1" dirty="0">
              <a:effectLst>
                <a:outerShdw blurRad="38100" dist="38100" dir="2700000" algn="tl">
                  <a:srgbClr val="C0C0C0"/>
                </a:outerShdw>
              </a:effectLst>
              <a:latin typeface="Helvetica"/>
              <a:ea typeface="+mj-ea"/>
              <a:cs typeface="Helvetica"/>
            </a:endParaRPr>
          </a:p>
        </p:txBody>
      </p:sp>
      <p:sp>
        <p:nvSpPr>
          <p:cNvPr id="3" name="4 Marcador de contenido"/>
          <p:cNvSpPr txBox="1">
            <a:spLocks/>
          </p:cNvSpPr>
          <p:nvPr/>
        </p:nvSpPr>
        <p:spPr>
          <a:xfrm>
            <a:off x="467544" y="2252570"/>
            <a:ext cx="8229600" cy="3496877"/>
          </a:xfrm>
          <a:prstGeom prst="rect">
            <a:avLst/>
          </a:prstGeom>
        </p:spPr>
        <p:txBody>
          <a:bodyPr/>
          <a:lstStyle/>
          <a:p>
            <a:pPr indent="-342900" algn="just" eaLnBrk="0" hangingPunct="0">
              <a:spcBef>
                <a:spcPct val="20000"/>
              </a:spcBef>
              <a:defRPr/>
            </a:pPr>
            <a:r>
              <a:rPr lang="es-ES" sz="2000" dirty="0">
                <a:latin typeface="Arial" panose="020B0604020202020204" pitchFamily="34" charset="0"/>
                <a:cs typeface="Arial" panose="020B0604020202020204" pitchFamily="34" charset="0"/>
              </a:rPr>
              <a:t>Sistema de Información para el manejo de los datos de análisis de muestras del laboratorio de suelos Sena centro agropecuario “la granja” </a:t>
            </a:r>
            <a:r>
              <a:rPr lang="es-CO" sz="2000" dirty="0">
                <a:latin typeface="Arial" panose="020B0604020202020204" pitchFamily="34" charset="0"/>
                <a:cs typeface="Arial" panose="020B0604020202020204" pitchFamily="34" charset="0"/>
              </a:rPr>
              <a:t>(</a:t>
            </a:r>
            <a:r>
              <a:rPr lang="es-CO" sz="2000" dirty="0">
                <a:latin typeface="Arial" panose="020B0604020202020204" pitchFamily="34" charset="0"/>
                <a:ea typeface="+mj-ea"/>
                <a:cs typeface="Arial" panose="020B0604020202020204" pitchFamily="34" charset="0"/>
              </a:rPr>
              <a:t>SIMDALAB) será de gran utilidad en el laboratorio de suelos porque permitirá optimizar los procesos internos de análisis, permitirá tener un mayor control de las muestras y de la información y sobre todo a mejorar en la precisión y en la calidad de los datos suministrados. </a:t>
            </a:r>
            <a:endParaRPr lang="es-CO" sz="2000" dirty="0" smtClean="0">
              <a:latin typeface="Arial" panose="020B0604020202020204" pitchFamily="34" charset="0"/>
              <a:ea typeface="+mj-ea"/>
              <a:cs typeface="Arial" panose="020B0604020202020204" pitchFamily="34" charset="0"/>
            </a:endParaRPr>
          </a:p>
          <a:p>
            <a:pPr indent="-342900" algn="just" eaLnBrk="0" hangingPunct="0">
              <a:spcBef>
                <a:spcPct val="20000"/>
              </a:spcBef>
              <a:defRPr/>
            </a:pPr>
            <a:r>
              <a:rPr lang="es-CO" sz="2000" dirty="0" smtClean="0">
                <a:latin typeface="Arial" panose="020B0604020202020204" pitchFamily="34" charset="0"/>
                <a:ea typeface="+mj-ea"/>
                <a:cs typeface="Arial" panose="020B0604020202020204" pitchFamily="34" charset="0"/>
              </a:rPr>
              <a:t>También </a:t>
            </a:r>
            <a:r>
              <a:rPr lang="es-CO" sz="2000" dirty="0">
                <a:latin typeface="Arial" panose="020B0604020202020204" pitchFamily="34" charset="0"/>
                <a:ea typeface="+mj-ea"/>
                <a:cs typeface="Arial" panose="020B0604020202020204" pitchFamily="34" charset="0"/>
              </a:rPr>
              <a:t>será de base para la implementación en los demás laboratorios de los centros de formación del país, adicionalmente el tiempo de respuesta a la búsqueda de informes de resultados de muestras de suelos será mucho mas accesible .</a:t>
            </a:r>
            <a:endParaRPr lang="es-ES" sz="2000" dirty="0">
              <a:latin typeface="Arial" panose="020B0604020202020204" pitchFamily="34" charset="0"/>
              <a:cs typeface="Arial" panose="020B0604020202020204" pitchFamily="34"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562" y="102093"/>
            <a:ext cx="3433727" cy="448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3815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297868" y="577975"/>
            <a:ext cx="4900612" cy="795963"/>
          </a:xfrm>
          <a:prstGeom prst="rect">
            <a:avLst/>
          </a:prstGeom>
        </p:spPr>
        <p:txBody>
          <a:bodyPr/>
          <a:lstStyle/>
          <a:p>
            <a:pPr eaLnBrk="0" hangingPunct="0">
              <a:defRPr/>
            </a:pPr>
            <a:r>
              <a:rPr lang="es-ES" sz="2000" b="1" dirty="0">
                <a:effectLst>
                  <a:outerShdw blurRad="38100" dist="38100" dir="2700000" algn="tl">
                    <a:srgbClr val="C0C0C0"/>
                  </a:outerShdw>
                </a:effectLst>
                <a:latin typeface="Helvetica"/>
                <a:ea typeface="+mj-ea"/>
                <a:cs typeface="Helvetica"/>
              </a:rPr>
              <a:t>ANTECEDENTES (Vigilancia Tecnológica) Y MERCADO OBJETIVO</a:t>
            </a:r>
            <a:endParaRPr lang="es-ES" sz="2000" dirty="0">
              <a:effectLst>
                <a:outerShdw blurRad="38100" dist="38100" dir="2700000" algn="tl">
                  <a:srgbClr val="C0C0C0"/>
                </a:outerShdw>
              </a:effectLst>
              <a:latin typeface="Helvetica"/>
              <a:ea typeface="+mj-ea"/>
              <a:cs typeface="Helvetica"/>
            </a:endParaRPr>
          </a:p>
        </p:txBody>
      </p:sp>
      <p:sp>
        <p:nvSpPr>
          <p:cNvPr id="3" name="4 Marcador de contenido"/>
          <p:cNvSpPr txBox="1">
            <a:spLocks/>
          </p:cNvSpPr>
          <p:nvPr/>
        </p:nvSpPr>
        <p:spPr>
          <a:xfrm>
            <a:off x="467544" y="1828800"/>
            <a:ext cx="8229600" cy="4341184"/>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charset="0"/>
              <a:buNone/>
              <a:tabLst/>
              <a:defRPr/>
            </a:pPr>
            <a:endParaRPr lang="es-ES" sz="2000" dirty="0">
              <a:latin typeface="Helvetica"/>
              <a:ea typeface="+mj-ea"/>
              <a:cs typeface="Helvetica"/>
            </a:endParaRPr>
          </a:p>
          <a:p>
            <a:pPr algn="just"/>
            <a:endParaRPr lang="es-CO" sz="2400" dirty="0">
              <a:solidFill>
                <a:srgbClr val="000000"/>
              </a:solidFill>
              <a:latin typeface="Arial" panose="020B0604020202090204" pitchFamily="34" charset="0"/>
              <a:ea typeface="ＭＳ 明朝"/>
              <a:cs typeface="Arial" panose="020B0604020202090204"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562" y="102093"/>
            <a:ext cx="3433727" cy="448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uadroTexto 3">
            <a:extLst>
              <a:ext uri="{FF2B5EF4-FFF2-40B4-BE49-F238E27FC236}">
                <a16:creationId xmlns:a16="http://schemas.microsoft.com/office/drawing/2014/main" xmlns="" id="{11FA16DB-8DF4-4869-95E1-EC0208CF3545}"/>
              </a:ext>
            </a:extLst>
          </p:cNvPr>
          <p:cNvSpPr txBox="1"/>
          <p:nvPr/>
        </p:nvSpPr>
        <p:spPr>
          <a:xfrm>
            <a:off x="557938" y="3199292"/>
            <a:ext cx="8048811" cy="1600200"/>
          </a:xfrm>
          <a:prstGeom prst="rect">
            <a:avLst/>
          </a:prstGeom>
        </p:spPr>
        <p:txBody>
          <a:bodyPr vert="horz" wrap="square" lIns="91440" tIns="45720" rIns="91440" bIns="45720" rtlCol="0" anchor="ctr">
            <a:noAutofit/>
          </a:bodyPr>
          <a:lstStyle/>
          <a:p>
            <a:r>
              <a:rPr lang="es-CO" dirty="0" smtClean="0">
                <a:latin typeface="Arial" panose="020B0604020202020204" pitchFamily="34" charset="0"/>
                <a:cs typeface="Arial" panose="020B0604020202020204" pitchFamily="34" charset="0"/>
              </a:rPr>
              <a:t>En la actualidad </a:t>
            </a:r>
            <a:r>
              <a:rPr lang="es-CO" dirty="0">
                <a:latin typeface="Arial" panose="020B0604020202020204" pitchFamily="34" charset="0"/>
                <a:cs typeface="Arial" panose="020B0604020202020204" pitchFamily="34" charset="0"/>
              </a:rPr>
              <a:t>hay un sistema de información implementado en este centro es llamado SIFFA pero este sistema de información trabaja mediante resultado</a:t>
            </a:r>
          </a:p>
          <a:p>
            <a:r>
              <a:rPr lang="es-CO" dirty="0">
                <a:latin typeface="Arial" panose="020B0604020202020204" pitchFamily="34" charset="0"/>
                <a:cs typeface="Arial" panose="020B0604020202020204" pitchFamily="34" charset="0"/>
              </a:rPr>
              <a:t>y SIMDALAB trabaja el proceso de los resultados lo que quiere decir que podría ayudar a la confiabilidad de los resultados de las muestras.</a:t>
            </a:r>
          </a:p>
        </p:txBody>
      </p:sp>
    </p:spTree>
    <p:extLst>
      <p:ext uri="{BB962C8B-B14F-4D97-AF65-F5344CB8AC3E}">
        <p14:creationId xmlns:p14="http://schemas.microsoft.com/office/powerpoint/2010/main" val="2777417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603320" y="550679"/>
            <a:ext cx="4900612" cy="795963"/>
          </a:xfrm>
          <a:prstGeom prst="rect">
            <a:avLst/>
          </a:prstGeom>
        </p:spPr>
        <p:txBody>
          <a:bodyPr/>
          <a:lstStyle/>
          <a:p>
            <a:pPr eaLnBrk="0" hangingPunct="0">
              <a:defRPr/>
            </a:pPr>
            <a:r>
              <a:rPr lang="es-ES" sz="2500" b="1" dirty="0">
                <a:effectLst>
                  <a:outerShdw blurRad="38100" dist="38100" dir="2700000" algn="tl">
                    <a:srgbClr val="C0C0C0"/>
                  </a:outerShdw>
                </a:effectLst>
                <a:latin typeface="Helvetica"/>
                <a:ea typeface="+mj-ea"/>
                <a:cs typeface="Helvetica"/>
              </a:rPr>
              <a:t>IMPACTO</a:t>
            </a:r>
            <a:endParaRPr lang="es-ES" sz="2500" dirty="0">
              <a:effectLst>
                <a:outerShdw blurRad="38100" dist="38100" dir="2700000" algn="tl">
                  <a:srgbClr val="C0C0C0"/>
                </a:outerShdw>
              </a:effectLst>
              <a:latin typeface="Helvetica"/>
              <a:ea typeface="+mj-ea"/>
              <a:cs typeface="Helvetica"/>
            </a:endParaRPr>
          </a:p>
        </p:txBody>
      </p:sp>
      <p:sp>
        <p:nvSpPr>
          <p:cNvPr id="3" name="4 Marcador de contenido"/>
          <p:cNvSpPr txBox="1">
            <a:spLocks/>
          </p:cNvSpPr>
          <p:nvPr/>
        </p:nvSpPr>
        <p:spPr>
          <a:xfrm>
            <a:off x="729929" y="1624348"/>
            <a:ext cx="8229600" cy="5131559"/>
          </a:xfrm>
          <a:prstGeom prst="rect">
            <a:avLst/>
          </a:prstGeom>
        </p:spPr>
        <p:txBody>
          <a:bodyPr/>
          <a:lstStyle/>
          <a:p>
            <a:pPr marR="0" lvl="0" algn="l" defTabSz="914400" rtl="0" eaLnBrk="1" fontAlgn="auto" latinLnBrk="0" hangingPunct="1">
              <a:lnSpc>
                <a:spcPct val="100000"/>
              </a:lnSpc>
              <a:spcBef>
                <a:spcPct val="20000"/>
              </a:spcBef>
              <a:spcAft>
                <a:spcPts val="0"/>
              </a:spcAft>
              <a:buClrTx/>
              <a:buSzTx/>
              <a:tabLst/>
              <a:defRPr/>
            </a:pPr>
            <a:endParaRPr lang="es-ES" sz="1600" dirty="0">
              <a:effectLst>
                <a:outerShdw blurRad="38100" dist="38100" dir="2700000" algn="tl">
                  <a:srgbClr val="C0C0C0"/>
                </a:outerShdw>
              </a:effectLst>
              <a:latin typeface="Helvetica"/>
              <a:ea typeface="+mj-ea"/>
              <a:cs typeface="Helvetica"/>
            </a:endParaRPr>
          </a:p>
          <a:p>
            <a:pPr marR="0" lvl="0" algn="l" defTabSz="914400" rtl="0" eaLnBrk="1" fontAlgn="auto" latinLnBrk="0" hangingPunct="1">
              <a:lnSpc>
                <a:spcPct val="100000"/>
              </a:lnSpc>
              <a:spcBef>
                <a:spcPct val="20000"/>
              </a:spcBef>
              <a:spcAft>
                <a:spcPts val="0"/>
              </a:spcAft>
              <a:buClrTx/>
              <a:buSzTx/>
              <a:tabLst/>
              <a:defRPr/>
            </a:pPr>
            <a:endParaRPr lang="es-ES" sz="1600" dirty="0">
              <a:effectLst>
                <a:outerShdw blurRad="38100" dist="38100" dir="2700000" algn="tl">
                  <a:srgbClr val="C0C0C0"/>
                </a:outerShdw>
              </a:effectLst>
              <a:latin typeface="Helvetica"/>
              <a:ea typeface="+mj-ea"/>
              <a:cs typeface="Helvetica"/>
            </a:endParaRPr>
          </a:p>
          <a:p>
            <a:pPr marL="342900" lvl="0" indent="-342900">
              <a:buClr>
                <a:schemeClr val="dk1"/>
              </a:buClr>
              <a:buSzPts val="2000"/>
            </a:pPr>
            <a:r>
              <a:rPr lang="es-CO" sz="1600" b="1" dirty="0">
                <a:solidFill>
                  <a:schemeClr val="dk1"/>
                </a:solidFill>
                <a:latin typeface="Helvetica Neue"/>
                <a:ea typeface="Helvetica Neue"/>
                <a:cs typeface="Helvetica Neue"/>
                <a:sym typeface="Helvetica Neue"/>
              </a:rPr>
              <a:t>¿Cuáles de los siguientes ítems se incluyen dentro del desarrollo de tu idea/proyecto? </a:t>
            </a:r>
            <a:endParaRPr lang="es-CO" sz="1600" b="1" dirty="0" smtClean="0">
              <a:solidFill>
                <a:schemeClr val="dk1"/>
              </a:solidFill>
              <a:latin typeface="Helvetica Neue"/>
              <a:ea typeface="Helvetica Neue"/>
              <a:cs typeface="Helvetica Neue"/>
              <a:sym typeface="Helvetica Neue"/>
            </a:endParaRPr>
          </a:p>
          <a:p>
            <a:pPr marL="342900" lvl="0" indent="-342900">
              <a:buClr>
                <a:schemeClr val="dk1"/>
              </a:buClr>
              <a:buSzPts val="2000"/>
            </a:pPr>
            <a:endParaRPr lang="es-CO" sz="1600" b="1" dirty="0">
              <a:solidFill>
                <a:schemeClr val="dk1"/>
              </a:solidFill>
              <a:latin typeface="Helvetica Neue"/>
              <a:ea typeface="Helvetica Neue"/>
              <a:cs typeface="Helvetica Neue"/>
              <a:sym typeface="Helvetica Neue"/>
            </a:endParaRPr>
          </a:p>
          <a:p>
            <a:pPr marL="342900" lvl="0" indent="-342900">
              <a:buClr>
                <a:schemeClr val="dk1"/>
              </a:buClr>
              <a:buSzPts val="2000"/>
              <a:buFont typeface="Arial" pitchFamily="34" charset="0"/>
              <a:buChar char="•"/>
            </a:pPr>
            <a:r>
              <a:rPr lang="es-CO" sz="1600" dirty="0" smtClean="0">
                <a:solidFill>
                  <a:schemeClr val="dk1"/>
                </a:solidFill>
                <a:latin typeface="Helvetica Neue"/>
                <a:ea typeface="Helvetica Neue"/>
                <a:cs typeface="Helvetica Neue"/>
                <a:sym typeface="Helvetica Neue"/>
              </a:rPr>
              <a:t>Reemplaza </a:t>
            </a:r>
            <a:r>
              <a:rPr lang="es-CO" sz="1600" dirty="0">
                <a:solidFill>
                  <a:schemeClr val="dk1"/>
                </a:solidFill>
                <a:latin typeface="Helvetica Neue"/>
                <a:ea typeface="Helvetica Neue"/>
                <a:cs typeface="Helvetica Neue"/>
                <a:sym typeface="Helvetica Neue"/>
              </a:rPr>
              <a:t>Productos (B/S) obsoletos.</a:t>
            </a:r>
            <a:endParaRPr lang="es-CO" sz="1600" dirty="0"/>
          </a:p>
          <a:p>
            <a:pPr marL="342900" lvl="0" indent="-342900">
              <a:spcBef>
                <a:spcPts val="400"/>
              </a:spcBef>
              <a:buClr>
                <a:schemeClr val="dk1"/>
              </a:buClr>
              <a:buSzPts val="2000"/>
              <a:buFont typeface="Arial"/>
              <a:buChar char="•"/>
            </a:pPr>
            <a:r>
              <a:rPr lang="es-CO" sz="1600" dirty="0">
                <a:solidFill>
                  <a:schemeClr val="dk1"/>
                </a:solidFill>
                <a:latin typeface="Helvetica Neue"/>
                <a:ea typeface="Helvetica Neue"/>
                <a:cs typeface="Helvetica Neue"/>
                <a:sym typeface="Helvetica Neue"/>
              </a:rPr>
              <a:t>Introduce Productos (B/S)  y/o Proceso ambientalmente limpios - </a:t>
            </a:r>
            <a:r>
              <a:rPr lang="es-CO" sz="1600" u="sng" dirty="0">
                <a:solidFill>
                  <a:schemeClr val="dk1"/>
                </a:solidFill>
                <a:latin typeface="Helvetica Neue"/>
                <a:ea typeface="Helvetica Neue"/>
                <a:cs typeface="Helvetica Neue"/>
                <a:sym typeface="Helvetica Neue"/>
              </a:rPr>
              <a:t>Disminución impacto ambiental</a:t>
            </a:r>
            <a:r>
              <a:rPr lang="es-CO" sz="1600" dirty="0">
                <a:solidFill>
                  <a:schemeClr val="dk1"/>
                </a:solidFill>
                <a:latin typeface="Helvetica Neue"/>
                <a:ea typeface="Helvetica Neue"/>
                <a:cs typeface="Helvetica Neue"/>
                <a:sym typeface="Helvetica Neue"/>
              </a:rPr>
              <a:t> - Ambientalmente Sostenibles.</a:t>
            </a:r>
            <a:endParaRPr lang="es-CO" sz="1600" dirty="0"/>
          </a:p>
          <a:p>
            <a:pPr marL="342900" lvl="0" indent="-342900">
              <a:spcBef>
                <a:spcPts val="400"/>
              </a:spcBef>
              <a:buClr>
                <a:schemeClr val="dk1"/>
              </a:buClr>
              <a:buSzPts val="2000"/>
              <a:buFont typeface="Arial"/>
              <a:buChar char="•"/>
            </a:pPr>
            <a:r>
              <a:rPr lang="es-CO" sz="1600" u="sng" dirty="0">
                <a:solidFill>
                  <a:schemeClr val="dk1"/>
                </a:solidFill>
                <a:latin typeface="Helvetica Neue"/>
                <a:ea typeface="Helvetica Neue"/>
                <a:cs typeface="Helvetica Neue"/>
                <a:sym typeface="Helvetica Neue"/>
              </a:rPr>
              <a:t>Genera Investigación Tecnológica Aplicada.</a:t>
            </a:r>
            <a:endParaRPr lang="es-CO" sz="1600" u="sng" dirty="0"/>
          </a:p>
          <a:p>
            <a:pPr marL="342900" lvl="0" indent="-342900">
              <a:spcBef>
                <a:spcPts val="400"/>
              </a:spcBef>
              <a:buClr>
                <a:schemeClr val="dk1"/>
              </a:buClr>
              <a:buSzPts val="2000"/>
              <a:buFont typeface="Arial"/>
              <a:buChar char="•"/>
            </a:pPr>
            <a:r>
              <a:rPr lang="es-CO" sz="1600" u="sng" dirty="0">
                <a:solidFill>
                  <a:schemeClr val="dk1"/>
                </a:solidFill>
                <a:latin typeface="Helvetica Neue"/>
                <a:ea typeface="Helvetica Neue"/>
                <a:cs typeface="Helvetica Neue"/>
                <a:sym typeface="Helvetica Neue"/>
              </a:rPr>
              <a:t>Existe demanda actual del producto.</a:t>
            </a:r>
            <a:endParaRPr lang="es-CO" sz="1600" u="sng" dirty="0"/>
          </a:p>
          <a:p>
            <a:pPr marL="342900" lvl="0" indent="-342900">
              <a:spcBef>
                <a:spcPts val="400"/>
              </a:spcBef>
              <a:buClr>
                <a:schemeClr val="dk1"/>
              </a:buClr>
              <a:buSzPts val="2000"/>
              <a:buFont typeface="Arial"/>
              <a:buChar char="•"/>
            </a:pPr>
            <a:r>
              <a:rPr lang="es-CO" sz="1600" dirty="0">
                <a:solidFill>
                  <a:schemeClr val="dk1"/>
                </a:solidFill>
                <a:latin typeface="Helvetica Neue"/>
                <a:ea typeface="Helvetica Neue"/>
                <a:cs typeface="Helvetica Neue"/>
                <a:sym typeface="Helvetica Neue"/>
              </a:rPr>
              <a:t>Amplia el mercado actual.</a:t>
            </a:r>
            <a:endParaRPr lang="es-CO" sz="1600" dirty="0"/>
          </a:p>
          <a:p>
            <a:pPr marL="342900" lvl="0" indent="-342900">
              <a:spcBef>
                <a:spcPts val="400"/>
              </a:spcBef>
              <a:buClr>
                <a:schemeClr val="dk1"/>
              </a:buClr>
              <a:buSzPts val="2000"/>
              <a:buFont typeface="Arial"/>
              <a:buChar char="•"/>
            </a:pPr>
            <a:r>
              <a:rPr lang="es-CO" sz="1600" dirty="0">
                <a:solidFill>
                  <a:schemeClr val="dk1"/>
                </a:solidFill>
                <a:latin typeface="Helvetica Neue"/>
                <a:ea typeface="Helvetica Neue"/>
                <a:cs typeface="Helvetica Neue"/>
                <a:sym typeface="Helvetica Neue"/>
              </a:rPr>
              <a:t>Abre nuevos mercados.</a:t>
            </a:r>
            <a:endParaRPr lang="es-CO" sz="1600" dirty="0"/>
          </a:p>
          <a:p>
            <a:pPr marL="342900" lvl="0" indent="-342900">
              <a:spcBef>
                <a:spcPts val="400"/>
              </a:spcBef>
              <a:buClr>
                <a:schemeClr val="dk1"/>
              </a:buClr>
              <a:buSzPts val="2000"/>
              <a:buFont typeface="Arial"/>
              <a:buChar char="•"/>
            </a:pPr>
            <a:r>
              <a:rPr lang="es-CO" sz="1600" dirty="0">
                <a:solidFill>
                  <a:schemeClr val="dk1"/>
                </a:solidFill>
                <a:latin typeface="Helvetica Neue"/>
                <a:ea typeface="Helvetica Neue"/>
                <a:cs typeface="Helvetica Neue"/>
                <a:sym typeface="Helvetica Neue"/>
              </a:rPr>
              <a:t>Reduce costos.</a:t>
            </a:r>
            <a:endParaRPr lang="es-CO" sz="1600" dirty="0"/>
          </a:p>
          <a:p>
            <a:pPr marL="342900" lvl="0" indent="-342900">
              <a:spcBef>
                <a:spcPts val="400"/>
              </a:spcBef>
              <a:buClr>
                <a:schemeClr val="dk1"/>
              </a:buClr>
              <a:buSzPts val="2000"/>
              <a:buFont typeface="Arial"/>
              <a:buChar char="•"/>
            </a:pPr>
            <a:r>
              <a:rPr lang="es-CO" sz="1600" u="sng" dirty="0">
                <a:solidFill>
                  <a:schemeClr val="dk1"/>
                </a:solidFill>
                <a:latin typeface="Helvetica Neue"/>
                <a:ea typeface="Helvetica Neue"/>
                <a:cs typeface="Helvetica Neue"/>
                <a:sym typeface="Helvetica Neue"/>
              </a:rPr>
              <a:t>Reduce el consumo de Materiales/Recursos</a:t>
            </a:r>
            <a:r>
              <a:rPr lang="es-CO" sz="1600" dirty="0">
                <a:solidFill>
                  <a:schemeClr val="dk1"/>
                </a:solidFill>
                <a:latin typeface="Helvetica Neue"/>
                <a:ea typeface="Helvetica Neue"/>
                <a:cs typeface="Helvetica Neue"/>
                <a:sym typeface="Helvetica Neue"/>
              </a:rPr>
              <a:t>.</a:t>
            </a:r>
            <a:endParaRPr lang="es-CO" sz="1600" dirty="0"/>
          </a:p>
          <a:p>
            <a:pPr marL="342900" lvl="0" indent="-342900">
              <a:spcBef>
                <a:spcPts val="400"/>
              </a:spcBef>
              <a:buClr>
                <a:schemeClr val="dk1"/>
              </a:buClr>
              <a:buSzPts val="2000"/>
              <a:buFont typeface="Arial"/>
              <a:buChar char="•"/>
            </a:pPr>
            <a:r>
              <a:rPr lang="es-CO" sz="1600" dirty="0">
                <a:solidFill>
                  <a:schemeClr val="dk1"/>
                </a:solidFill>
                <a:latin typeface="Helvetica Neue"/>
                <a:ea typeface="Helvetica Neue"/>
                <a:cs typeface="Helvetica Neue"/>
                <a:sym typeface="Helvetica Neue"/>
              </a:rPr>
              <a:t>Identifica la normatividad vigente relacionado con el proyecto.</a:t>
            </a:r>
            <a:endParaRPr lang="es-CO" sz="1600" dirty="0"/>
          </a:p>
          <a:p>
            <a:pPr marL="342900" lvl="0" indent="-342900">
              <a:spcBef>
                <a:spcPts val="400"/>
              </a:spcBef>
              <a:buClr>
                <a:schemeClr val="dk1"/>
              </a:buClr>
              <a:buSzPts val="2000"/>
              <a:buFont typeface="Arial"/>
              <a:buChar char="•"/>
            </a:pPr>
            <a:r>
              <a:rPr lang="es-CO" sz="1600" u="sng" dirty="0">
                <a:solidFill>
                  <a:schemeClr val="dk1"/>
                </a:solidFill>
                <a:latin typeface="Helvetica Neue"/>
                <a:ea typeface="Helvetica Neue"/>
                <a:cs typeface="Helvetica Neue"/>
                <a:sym typeface="Helvetica Neue"/>
              </a:rPr>
              <a:t>El proyecto es potencialmente patentable - derechos de autor.</a:t>
            </a:r>
            <a:endParaRPr lang="es-CO" sz="1600" u="sng"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562" y="102093"/>
            <a:ext cx="3433727" cy="448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0504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98353" y="412220"/>
            <a:ext cx="4900612" cy="795963"/>
          </a:xfrm>
          <a:prstGeom prst="rect">
            <a:avLst/>
          </a:prstGeom>
        </p:spPr>
        <p:txBody>
          <a:bodyPr/>
          <a:lstStyle/>
          <a:p>
            <a:pPr eaLnBrk="0" hangingPunct="0">
              <a:defRPr/>
            </a:pPr>
            <a:r>
              <a:rPr lang="es-ES" sz="2500" b="1" dirty="0">
                <a:effectLst>
                  <a:outerShdw blurRad="38100" dist="38100" dir="2700000" algn="tl">
                    <a:srgbClr val="C0C0C0"/>
                  </a:outerShdw>
                </a:effectLst>
                <a:latin typeface="Helvetica"/>
                <a:ea typeface="+mj-ea"/>
                <a:cs typeface="Helvetica"/>
              </a:rPr>
              <a:t>COMPONENTES DE LA IDEA /PROYECTO </a:t>
            </a:r>
            <a:r>
              <a:rPr lang="es-ES" sz="2000" b="1" dirty="0">
                <a:effectLst>
                  <a:outerShdw blurRad="38100" dist="38100" dir="2700000" algn="tl">
                    <a:srgbClr val="C0C0C0"/>
                  </a:outerShdw>
                </a:effectLst>
                <a:latin typeface="Helvetica"/>
                <a:ea typeface="+mj-ea"/>
                <a:cs typeface="Helvetica"/>
              </a:rPr>
              <a:t>(Tecnologías a aplicar)</a:t>
            </a:r>
            <a:endParaRPr lang="es-ES" sz="2500" dirty="0">
              <a:effectLst>
                <a:outerShdw blurRad="38100" dist="38100" dir="2700000" algn="tl">
                  <a:srgbClr val="C0C0C0"/>
                </a:outerShdw>
              </a:effectLst>
              <a:latin typeface="Helvetica"/>
              <a:ea typeface="+mj-ea"/>
              <a:cs typeface="Helvetica"/>
            </a:endParaRPr>
          </a:p>
        </p:txBody>
      </p:sp>
      <p:sp>
        <p:nvSpPr>
          <p:cNvPr id="3" name="4 Marcador de contenido"/>
          <p:cNvSpPr txBox="1">
            <a:spLocks/>
          </p:cNvSpPr>
          <p:nvPr/>
        </p:nvSpPr>
        <p:spPr>
          <a:xfrm>
            <a:off x="0" y="1501254"/>
            <a:ext cx="8858250" cy="106365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charset="0"/>
              <a:buNone/>
              <a:tabLst/>
              <a:defRPr/>
            </a:pPr>
            <a:r>
              <a:rPr lang="es-ES" sz="2400" dirty="0">
                <a:effectLst>
                  <a:outerShdw blurRad="38100" dist="38100" dir="2700000" algn="tl">
                    <a:srgbClr val="C0C0C0"/>
                  </a:outerShdw>
                </a:effectLst>
                <a:latin typeface="Helvetica"/>
                <a:ea typeface="+mj-ea"/>
                <a:cs typeface="Helvetica"/>
              </a:rPr>
              <a:t>Cuéntanos de forma clara como vas a desarrollar tu proyecto…. </a:t>
            </a:r>
            <a:r>
              <a:rPr lang="es-ES" sz="2400" b="1" dirty="0">
                <a:solidFill>
                  <a:schemeClr val="accent6"/>
                </a:solidFill>
                <a:effectLst>
                  <a:outerShdw blurRad="38100" dist="38100" dir="2700000" algn="tl">
                    <a:srgbClr val="C0C0C0"/>
                  </a:outerShdw>
                </a:effectLst>
                <a:latin typeface="Helvetica"/>
                <a:ea typeface="+mj-ea"/>
                <a:cs typeface="Helvetica"/>
              </a:rPr>
              <a:t>ENFATIZA LOS ASPECTOS TECNICOS </a:t>
            </a:r>
            <a:r>
              <a:rPr lang="es-ES" sz="2400" dirty="0">
                <a:effectLst>
                  <a:outerShdw blurRad="38100" dist="38100" dir="2700000" algn="tl">
                    <a:srgbClr val="C0C0C0"/>
                  </a:outerShdw>
                </a:effectLst>
                <a:latin typeface="Helvetica"/>
                <a:ea typeface="+mj-ea"/>
                <a:cs typeface="Helvetica"/>
              </a:rPr>
              <a:t>de acuerdo a los siguientes componentes que te ofrece </a:t>
            </a:r>
            <a:r>
              <a:rPr lang="es-ES" sz="2400" dirty="0" err="1">
                <a:effectLst>
                  <a:outerShdw blurRad="38100" dist="38100" dir="2700000" algn="tl">
                    <a:srgbClr val="C0C0C0"/>
                  </a:outerShdw>
                </a:effectLst>
                <a:latin typeface="Helvetica"/>
                <a:ea typeface="+mj-ea"/>
                <a:cs typeface="Helvetica"/>
              </a:rPr>
              <a:t>Tecnoparque</a:t>
            </a:r>
            <a:r>
              <a:rPr lang="es-ES" sz="2400" dirty="0">
                <a:effectLst>
                  <a:outerShdw blurRad="38100" dist="38100" dir="2700000" algn="tl">
                    <a:srgbClr val="C0C0C0"/>
                  </a:outerShdw>
                </a:effectLst>
                <a:latin typeface="Helvetica"/>
                <a:ea typeface="+mj-ea"/>
                <a:cs typeface="Helvetica"/>
              </a:rPr>
              <a:t>.</a:t>
            </a:r>
          </a:p>
        </p:txBody>
      </p:sp>
      <p:sp>
        <p:nvSpPr>
          <p:cNvPr id="10" name="9 Rectángulo redondeado"/>
          <p:cNvSpPr/>
          <p:nvPr/>
        </p:nvSpPr>
        <p:spPr>
          <a:xfrm>
            <a:off x="382134" y="3711313"/>
            <a:ext cx="7861114" cy="282596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marL="285750" indent="-285750">
              <a:buFont typeface="Arial"/>
              <a:buChar char="•"/>
              <a:defRPr/>
            </a:pPr>
            <a:r>
              <a:rPr lang="es-ES" sz="3200" dirty="0">
                <a:solidFill>
                  <a:schemeClr val="tx1"/>
                </a:solidFill>
                <a:latin typeface="Helvetica" pitchFamily="34" charset="0"/>
                <a:cs typeface="Helvetica" pitchFamily="34" charset="0"/>
              </a:rPr>
              <a:t>Asesorías de formulas matemáticas para formularios</a:t>
            </a:r>
          </a:p>
          <a:p>
            <a:pPr marL="285750" indent="-285750">
              <a:buFont typeface="Arial"/>
              <a:buChar char="•"/>
              <a:defRPr/>
            </a:pPr>
            <a:r>
              <a:rPr lang="es-ES" sz="3200" dirty="0">
                <a:solidFill>
                  <a:schemeClr val="tx1"/>
                </a:solidFill>
                <a:latin typeface="Helvetica" pitchFamily="34" charset="0"/>
                <a:cs typeface="Helvetica" pitchFamily="34" charset="0"/>
              </a:rPr>
              <a:t>Asesorías de tipos de alertas</a:t>
            </a:r>
          </a:p>
          <a:p>
            <a:pPr marL="285750" indent="-285750">
              <a:buFont typeface="Arial"/>
              <a:buChar char="•"/>
              <a:defRPr/>
            </a:pPr>
            <a:r>
              <a:rPr lang="es-ES" sz="3200" dirty="0">
                <a:solidFill>
                  <a:schemeClr val="tx1"/>
                </a:solidFill>
                <a:latin typeface="Helvetica" pitchFamily="34" charset="0"/>
                <a:cs typeface="Helvetica" pitchFamily="34" charset="0"/>
              </a:rPr>
              <a:t>Estructura de la base de datos</a:t>
            </a:r>
          </a:p>
        </p:txBody>
      </p:sp>
      <p:sp>
        <p:nvSpPr>
          <p:cNvPr id="11" name="10 Rectángulo redondeado"/>
          <p:cNvSpPr/>
          <p:nvPr/>
        </p:nvSpPr>
        <p:spPr>
          <a:xfrm>
            <a:off x="382134" y="2851795"/>
            <a:ext cx="7618866" cy="71437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s-ES" sz="2000" b="1" dirty="0">
                <a:solidFill>
                  <a:schemeClr val="tx1"/>
                </a:solidFill>
                <a:latin typeface="Helvetica" pitchFamily="34" charset="0"/>
                <a:cs typeface="Helvetica" pitchFamily="34" charset="0"/>
              </a:rPr>
              <a:t>COMPONENTE TECNOLOGIAS VIRTUALES</a:t>
            </a: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562" y="102093"/>
            <a:ext cx="3433727" cy="448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3635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234830" y="550679"/>
            <a:ext cx="4900612" cy="795963"/>
          </a:xfrm>
          <a:prstGeom prst="rect">
            <a:avLst/>
          </a:prstGeom>
        </p:spPr>
        <p:txBody>
          <a:bodyPr/>
          <a:lstStyle/>
          <a:p>
            <a:pPr eaLnBrk="0" hangingPunct="0">
              <a:defRPr/>
            </a:pPr>
            <a:r>
              <a:rPr lang="es-ES" sz="2500" b="1" dirty="0">
                <a:effectLst>
                  <a:outerShdw blurRad="38100" dist="38100" dir="2700000" algn="tl">
                    <a:srgbClr val="C0C0C0"/>
                  </a:outerShdw>
                </a:effectLst>
                <a:latin typeface="Helvetica"/>
                <a:ea typeface="+mj-ea"/>
                <a:cs typeface="Helvetica"/>
              </a:rPr>
              <a:t>POTENCIAL EMPRESARIAL</a:t>
            </a:r>
            <a:endParaRPr lang="es-ES" sz="2500" dirty="0">
              <a:effectLst>
                <a:outerShdw blurRad="38100" dist="38100" dir="2700000" algn="tl">
                  <a:srgbClr val="C0C0C0"/>
                </a:outerShdw>
              </a:effectLst>
              <a:latin typeface="Helvetica"/>
              <a:ea typeface="+mj-ea"/>
              <a:cs typeface="Helvetica"/>
            </a:endParaRPr>
          </a:p>
        </p:txBody>
      </p:sp>
      <p:sp>
        <p:nvSpPr>
          <p:cNvPr id="3" name="4 Marcador de contenido"/>
          <p:cNvSpPr txBox="1">
            <a:spLocks/>
          </p:cNvSpPr>
          <p:nvPr/>
        </p:nvSpPr>
        <p:spPr>
          <a:xfrm>
            <a:off x="457200" y="2424892"/>
            <a:ext cx="8229600" cy="3357350"/>
          </a:xfrm>
          <a:prstGeom prst="rect">
            <a:avLst/>
          </a:prstGeom>
        </p:spPr>
        <p:txBody>
          <a:bodyPr/>
          <a:lstStyle/>
          <a:p>
            <a:pPr marL="342900" lvl="0" indent="-342900">
              <a:spcBef>
                <a:spcPts val="400"/>
              </a:spcBef>
              <a:buClr>
                <a:schemeClr val="dk1"/>
              </a:buClr>
              <a:buSzPts val="2000"/>
              <a:buFont typeface="Arial"/>
              <a:buChar char="•"/>
            </a:pPr>
            <a:r>
              <a:rPr lang="es-CO" sz="2000" dirty="0">
                <a:solidFill>
                  <a:schemeClr val="dk1"/>
                </a:solidFill>
                <a:latin typeface="Helvetica Neue"/>
                <a:ea typeface="Helvetica Neue"/>
                <a:cs typeface="Helvetica Neue"/>
                <a:sym typeface="Helvetica Neue"/>
              </a:rPr>
              <a:t>Cual es el impacto </a:t>
            </a:r>
            <a:r>
              <a:rPr lang="es-CO" sz="2000" b="1" dirty="0">
                <a:solidFill>
                  <a:schemeClr val="accent6"/>
                </a:solidFill>
                <a:latin typeface="Helvetica Neue"/>
                <a:ea typeface="Helvetica Neue"/>
                <a:cs typeface="Helvetica Neue"/>
                <a:sym typeface="Helvetica Neue"/>
              </a:rPr>
              <a:t>social, económico y ambiental</a:t>
            </a:r>
            <a:r>
              <a:rPr lang="es-CO" sz="2000" dirty="0">
                <a:solidFill>
                  <a:schemeClr val="dk1"/>
                </a:solidFill>
                <a:latin typeface="Helvetica Neue"/>
                <a:ea typeface="Helvetica Neue"/>
                <a:cs typeface="Helvetica Neue"/>
                <a:sym typeface="Helvetica Neue"/>
              </a:rPr>
              <a:t>?</a:t>
            </a:r>
          </a:p>
          <a:p>
            <a:pPr marL="457200" lvl="0" indent="-457200">
              <a:spcBef>
                <a:spcPts val="400"/>
              </a:spcBef>
              <a:buClr>
                <a:schemeClr val="dk1"/>
              </a:buClr>
              <a:buSzPts val="2000"/>
              <a:buFont typeface="+mj-lt"/>
              <a:buAutoNum type="arabicPeriod"/>
            </a:pPr>
            <a:r>
              <a:rPr lang="es-CO" sz="2000" dirty="0">
                <a:solidFill>
                  <a:schemeClr val="dk1"/>
                </a:solidFill>
                <a:latin typeface="Helvetica Neue"/>
                <a:sym typeface="Helvetica Neue"/>
              </a:rPr>
              <a:t>reducción de tiempo </a:t>
            </a:r>
          </a:p>
          <a:p>
            <a:pPr marL="457200" lvl="0" indent="-457200">
              <a:spcBef>
                <a:spcPts val="400"/>
              </a:spcBef>
              <a:buClr>
                <a:schemeClr val="dk1"/>
              </a:buClr>
              <a:buSzPts val="2000"/>
              <a:buFont typeface="+mj-lt"/>
              <a:buAutoNum type="arabicPeriod"/>
            </a:pPr>
            <a:r>
              <a:rPr lang="es-CO" sz="2000" dirty="0">
                <a:solidFill>
                  <a:schemeClr val="dk1"/>
                </a:solidFill>
                <a:latin typeface="Helvetica Neue"/>
                <a:sym typeface="Helvetica Neue"/>
              </a:rPr>
              <a:t>Control de las muestras</a:t>
            </a:r>
          </a:p>
          <a:p>
            <a:pPr marL="457200" lvl="0" indent="-457200">
              <a:spcBef>
                <a:spcPts val="400"/>
              </a:spcBef>
              <a:buClr>
                <a:schemeClr val="dk1"/>
              </a:buClr>
              <a:buSzPts val="2000"/>
              <a:buFont typeface="+mj-lt"/>
              <a:buAutoNum type="arabicPeriod"/>
            </a:pPr>
            <a:r>
              <a:rPr lang="es-CO" sz="2000" dirty="0">
                <a:solidFill>
                  <a:schemeClr val="dk1"/>
                </a:solidFill>
                <a:latin typeface="Helvetica Neue"/>
                <a:sym typeface="Helvetica Neue"/>
              </a:rPr>
              <a:t>Uso del papel</a:t>
            </a:r>
            <a:endParaRPr lang="es-CO" sz="2000" dirty="0"/>
          </a:p>
          <a:p>
            <a:pPr marL="342900" lvl="0" indent="-342900">
              <a:spcBef>
                <a:spcPts val="400"/>
              </a:spcBef>
              <a:buClr>
                <a:schemeClr val="dk1"/>
              </a:buClr>
              <a:buSzPts val="2000"/>
              <a:buFont typeface="Arial"/>
              <a:buChar char="•"/>
            </a:pPr>
            <a:r>
              <a:rPr lang="es-CO" sz="2000" dirty="0">
                <a:solidFill>
                  <a:schemeClr val="dk1"/>
                </a:solidFill>
                <a:latin typeface="Helvetica Neue"/>
                <a:ea typeface="Helvetica Neue"/>
                <a:cs typeface="Helvetica Neue"/>
                <a:sym typeface="Helvetica Neue"/>
              </a:rPr>
              <a:t>Es posible llegar a los clientes?</a:t>
            </a:r>
          </a:p>
          <a:p>
            <a:pPr lvl="0">
              <a:spcBef>
                <a:spcPts val="400"/>
              </a:spcBef>
              <a:buClr>
                <a:schemeClr val="dk1"/>
              </a:buClr>
              <a:buSzPts val="2000"/>
            </a:pPr>
            <a:r>
              <a:rPr lang="es-CO" sz="2000" dirty="0">
                <a:solidFill>
                  <a:schemeClr val="dk1"/>
                </a:solidFill>
                <a:latin typeface="Helvetica Neue"/>
                <a:sym typeface="Helvetica Neue"/>
              </a:rPr>
              <a:t>	a los laboratorios de suelos que cumplan con los requisitos del S.I</a:t>
            </a:r>
            <a:endParaRPr lang="es-CO" sz="2000" dirty="0"/>
          </a:p>
          <a:p>
            <a:pPr marL="342900" lvl="0" indent="-342900">
              <a:spcBef>
                <a:spcPts val="400"/>
              </a:spcBef>
              <a:buClr>
                <a:schemeClr val="dk1"/>
              </a:buClr>
              <a:buSzPts val="2000"/>
              <a:buFont typeface="Arial"/>
              <a:buChar char="•"/>
            </a:pPr>
            <a:r>
              <a:rPr lang="es-CO" sz="2000" dirty="0">
                <a:solidFill>
                  <a:schemeClr val="dk1"/>
                </a:solidFill>
                <a:latin typeface="Helvetica Neue"/>
                <a:ea typeface="Helvetica Neue"/>
                <a:cs typeface="Helvetica Neue"/>
                <a:sym typeface="Helvetica Neue"/>
              </a:rPr>
              <a:t>Si existen </a:t>
            </a:r>
            <a:r>
              <a:rPr lang="es-CO" sz="2000" b="1" dirty="0">
                <a:solidFill>
                  <a:schemeClr val="accent6"/>
                </a:solidFill>
                <a:latin typeface="Helvetica Neue"/>
                <a:ea typeface="Helvetica Neue"/>
                <a:cs typeface="Helvetica Neue"/>
                <a:sym typeface="Helvetica Neue"/>
              </a:rPr>
              <a:t>modelos similares</a:t>
            </a:r>
            <a:r>
              <a:rPr lang="es-CO" sz="2000" dirty="0">
                <a:solidFill>
                  <a:schemeClr val="dk1"/>
                </a:solidFill>
                <a:latin typeface="Helvetica Neue"/>
                <a:ea typeface="Helvetica Neue"/>
                <a:cs typeface="Helvetica Neue"/>
                <a:sym typeface="Helvetica Neue"/>
              </a:rPr>
              <a:t>… explica el tuyo con base a lo que ya hay… </a:t>
            </a:r>
          </a:p>
          <a:p>
            <a:pPr lvl="0">
              <a:spcBef>
                <a:spcPts val="400"/>
              </a:spcBef>
              <a:buClr>
                <a:schemeClr val="dk1"/>
              </a:buClr>
              <a:buSzPts val="2000"/>
            </a:pPr>
            <a:r>
              <a:rPr lang="es-CO" sz="2000" dirty="0">
                <a:solidFill>
                  <a:schemeClr val="dk1"/>
                </a:solidFill>
                <a:latin typeface="Helvetica Neue"/>
                <a:sym typeface="Helvetica Neue"/>
              </a:rPr>
              <a:t>	</a:t>
            </a:r>
            <a:endParaRPr lang="es-CO" sz="2000" dirty="0"/>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s-E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s-E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charset="0"/>
              <a:buNone/>
              <a:tabLst/>
              <a:defRPr/>
            </a:pPr>
            <a:endParaRPr kumimoji="0" lang="es-E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562" y="102093"/>
            <a:ext cx="3433727" cy="448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259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1681493" y="596391"/>
            <a:ext cx="4900612" cy="795963"/>
          </a:xfrm>
          <a:prstGeom prst="rect">
            <a:avLst/>
          </a:prstGeom>
        </p:spPr>
        <p:txBody>
          <a:bodyPr/>
          <a:lstStyle/>
          <a:p>
            <a:pPr eaLnBrk="0" hangingPunct="0">
              <a:defRPr/>
            </a:pPr>
            <a:r>
              <a:rPr lang="es-ES" sz="2500" b="1" dirty="0">
                <a:effectLst>
                  <a:outerShdw blurRad="38100" dist="38100" dir="2700000" algn="tl">
                    <a:srgbClr val="C0C0C0"/>
                  </a:outerShdw>
                </a:effectLst>
                <a:latin typeface="Helvetica"/>
                <a:ea typeface="+mj-ea"/>
                <a:cs typeface="Helvetica"/>
              </a:rPr>
              <a:t>LOGROS Y METAS</a:t>
            </a:r>
            <a:endParaRPr lang="es-ES" sz="2500" dirty="0">
              <a:effectLst>
                <a:outerShdw blurRad="38100" dist="38100" dir="2700000" algn="tl">
                  <a:srgbClr val="C0C0C0"/>
                </a:outerShdw>
              </a:effectLst>
              <a:latin typeface="Helvetica"/>
              <a:ea typeface="+mj-ea"/>
              <a:cs typeface="Helvetica"/>
            </a:endParaRPr>
          </a:p>
        </p:txBody>
      </p:sp>
      <p:sp>
        <p:nvSpPr>
          <p:cNvPr id="3" name="4 Marcador de contenido"/>
          <p:cNvSpPr txBox="1">
            <a:spLocks/>
          </p:cNvSpPr>
          <p:nvPr/>
        </p:nvSpPr>
        <p:spPr>
          <a:xfrm>
            <a:off x="467544" y="2174631"/>
            <a:ext cx="8229600" cy="3815686"/>
          </a:xfrm>
          <a:prstGeom prst="rect">
            <a:avLst/>
          </a:prstGeom>
        </p:spPr>
        <p:txBody>
          <a:bodyPr/>
          <a:lstStyle/>
          <a:p>
            <a:pPr marL="342900" lvl="0" indent="-342900" algn="just">
              <a:spcBef>
                <a:spcPct val="20000"/>
              </a:spcBef>
              <a:defRPr/>
            </a:pPr>
            <a:r>
              <a:rPr lang="es-CO" sz="2000" b="1" dirty="0">
                <a:latin typeface="Helvetica"/>
                <a:ea typeface="+mj-ea"/>
                <a:cs typeface="Helvetica"/>
              </a:rPr>
              <a:t>Resumen de lo</a:t>
            </a:r>
            <a:r>
              <a:rPr lang="es-CO" sz="2000" b="1" dirty="0">
                <a:solidFill>
                  <a:schemeClr val="accent6"/>
                </a:solidFill>
                <a:latin typeface="Helvetica"/>
                <a:ea typeface="+mj-ea"/>
                <a:cs typeface="Helvetica"/>
              </a:rPr>
              <a:t> LOGRADO </a:t>
            </a:r>
            <a:r>
              <a:rPr lang="es-CO" sz="2000" b="1" dirty="0">
                <a:latin typeface="Helvetica"/>
                <a:ea typeface="+mj-ea"/>
                <a:cs typeface="Helvetica"/>
              </a:rPr>
              <a:t>hasta ahora</a:t>
            </a:r>
            <a:endParaRPr lang="es-CO" sz="2000" i="1" dirty="0">
              <a:latin typeface="Helvetica"/>
              <a:ea typeface="+mj-ea"/>
              <a:cs typeface="Helvetica"/>
            </a:endParaRPr>
          </a:p>
          <a:p>
            <a:pPr marL="342900" lvl="0" indent="-342900" algn="just">
              <a:spcBef>
                <a:spcPct val="20000"/>
              </a:spcBef>
              <a:buFont typeface="Arial" pitchFamily="34" charset="0"/>
              <a:buChar char="•"/>
              <a:defRPr/>
            </a:pPr>
            <a:r>
              <a:rPr lang="es-CO" sz="2000" dirty="0">
                <a:latin typeface="Helvetica"/>
                <a:ea typeface="+mj-ea"/>
                <a:cs typeface="Helvetica"/>
              </a:rPr>
              <a:t>DOCUMENTACION</a:t>
            </a:r>
          </a:p>
          <a:p>
            <a:pPr lvl="0" algn="just">
              <a:spcBef>
                <a:spcPct val="20000"/>
              </a:spcBef>
              <a:defRPr/>
            </a:pPr>
            <a:endParaRPr lang="es-CO" sz="2000" dirty="0">
              <a:latin typeface="Helvetica"/>
              <a:ea typeface="+mj-ea"/>
              <a:cs typeface="Helvetica"/>
            </a:endParaRPr>
          </a:p>
          <a:p>
            <a:pPr marL="342900" lvl="0" indent="-342900" algn="just">
              <a:spcBef>
                <a:spcPct val="20000"/>
              </a:spcBef>
              <a:defRPr/>
            </a:pPr>
            <a:r>
              <a:rPr lang="es-CO" sz="2000" b="1" dirty="0">
                <a:latin typeface="Helvetica"/>
                <a:ea typeface="+mj-ea"/>
                <a:cs typeface="Helvetica"/>
              </a:rPr>
              <a:t>Lo que aún </a:t>
            </a:r>
            <a:r>
              <a:rPr lang="es-CO" sz="2000" b="1" dirty="0">
                <a:solidFill>
                  <a:schemeClr val="accent6"/>
                </a:solidFill>
                <a:latin typeface="Helvetica"/>
                <a:ea typeface="+mj-ea"/>
                <a:cs typeface="Helvetica"/>
              </a:rPr>
              <a:t>NOS FALTA</a:t>
            </a:r>
          </a:p>
          <a:p>
            <a:pPr marL="342900" lvl="0" indent="-342900" algn="just">
              <a:spcBef>
                <a:spcPct val="20000"/>
              </a:spcBef>
              <a:buFont typeface="Arial" pitchFamily="34" charset="0"/>
              <a:buChar char="•"/>
              <a:defRPr/>
            </a:pPr>
            <a:r>
              <a:rPr lang="es-CO" sz="2000" dirty="0">
                <a:latin typeface="Helvetica"/>
                <a:ea typeface="+mj-ea"/>
                <a:cs typeface="Helvetica"/>
              </a:rPr>
              <a:t>Alertas </a:t>
            </a:r>
          </a:p>
          <a:p>
            <a:pPr marL="342900" lvl="0" indent="-342900" algn="just">
              <a:spcBef>
                <a:spcPct val="20000"/>
              </a:spcBef>
              <a:buFont typeface="Arial" pitchFamily="34" charset="0"/>
              <a:buChar char="•"/>
              <a:defRPr/>
            </a:pPr>
            <a:r>
              <a:rPr lang="es-CO" sz="2000" dirty="0">
                <a:latin typeface="Helvetica"/>
                <a:ea typeface="+mj-ea"/>
                <a:cs typeface="Helvetica"/>
              </a:rPr>
              <a:t>Formulas matemáticas</a:t>
            </a:r>
          </a:p>
          <a:p>
            <a:pPr marL="342900" lvl="0" indent="-342900" algn="just">
              <a:spcBef>
                <a:spcPct val="20000"/>
              </a:spcBef>
              <a:buFont typeface="Arial" pitchFamily="34" charset="0"/>
              <a:buChar char="•"/>
              <a:defRPr/>
            </a:pPr>
            <a:r>
              <a:rPr lang="es-CO" sz="2000" dirty="0">
                <a:latin typeface="Helvetica"/>
                <a:ea typeface="+mj-ea"/>
                <a:cs typeface="Helvetica"/>
              </a:rPr>
              <a:t>Estructura base de datos</a:t>
            </a:r>
          </a:p>
          <a:p>
            <a:pPr marL="342900" lvl="0" indent="-342900" algn="just">
              <a:spcBef>
                <a:spcPct val="20000"/>
              </a:spcBef>
              <a:buFont typeface="Arial" pitchFamily="34" charset="0"/>
              <a:buChar char="•"/>
              <a:defRPr/>
            </a:pPr>
            <a:endParaRPr lang="es-CO" sz="2000" dirty="0">
              <a:latin typeface="Helvetica"/>
              <a:ea typeface="+mj-ea"/>
              <a:cs typeface="Helvetica"/>
            </a:endParaRPr>
          </a:p>
          <a:p>
            <a:pPr marL="342900" lvl="0" indent="-342900" algn="just">
              <a:spcBef>
                <a:spcPct val="20000"/>
              </a:spcBef>
              <a:defRPr/>
            </a:pPr>
            <a:r>
              <a:rPr lang="es-CO" sz="2000" b="1" dirty="0">
                <a:solidFill>
                  <a:schemeClr val="accent6"/>
                </a:solidFill>
                <a:latin typeface="Helvetica"/>
                <a:ea typeface="+mj-ea"/>
                <a:cs typeface="Helvetica"/>
              </a:rPr>
              <a:t>MI SUEÑO</a:t>
            </a:r>
            <a:r>
              <a:rPr lang="es-CO" sz="2000" b="1" dirty="0">
                <a:latin typeface="Helvetica"/>
                <a:ea typeface="+mj-ea"/>
                <a:cs typeface="Helvetica"/>
              </a:rPr>
              <a:t>… y el pedido</a:t>
            </a:r>
          </a:p>
          <a:p>
            <a:pPr marL="342900" lvl="0" indent="-342900" algn="just">
              <a:spcBef>
                <a:spcPct val="20000"/>
              </a:spcBef>
              <a:buFont typeface="Arial" pitchFamily="34" charset="0"/>
              <a:buChar char="•"/>
              <a:defRPr/>
            </a:pPr>
            <a:r>
              <a:rPr lang="es-CO" sz="2000" dirty="0">
                <a:latin typeface="Helvetica"/>
                <a:ea typeface="+mj-ea"/>
                <a:cs typeface="Helvetica"/>
              </a:rPr>
              <a:t>Construir mi propia empresa </a:t>
            </a:r>
          </a:p>
          <a:p>
            <a:pPr marL="342900" lvl="0" indent="-342900" algn="just">
              <a:spcBef>
                <a:spcPct val="20000"/>
              </a:spcBef>
              <a:buFont typeface="Arial" pitchFamily="34" charset="0"/>
              <a:buChar char="•"/>
              <a:defRPr/>
            </a:pPr>
            <a:r>
              <a:rPr lang="es-CO" sz="2000" dirty="0">
                <a:latin typeface="Helvetica"/>
                <a:ea typeface="+mj-ea"/>
                <a:cs typeface="Helvetica"/>
              </a:rPr>
              <a:t>Motivar a mas personas que colaboren con la innovación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562" y="102093"/>
            <a:ext cx="3433727" cy="448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067052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2591</TotalTime>
  <Words>641</Words>
  <Application>Microsoft Office PowerPoint</Application>
  <PresentationFormat>Presentación en pantalla (4:3)</PresentationFormat>
  <Paragraphs>64</Paragraphs>
  <Slides>9</Slides>
  <Notes>1</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se</cp:lastModifiedBy>
  <cp:revision>204</cp:revision>
  <dcterms:created xsi:type="dcterms:W3CDTF">2014-06-25T16:18:26Z</dcterms:created>
  <dcterms:modified xsi:type="dcterms:W3CDTF">2018-04-09T17:31:42Z</dcterms:modified>
</cp:coreProperties>
</file>