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2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1" r:id="rId6"/>
    <p:sldId id="279" r:id="rId7"/>
    <p:sldId id="280" r:id="rId8"/>
    <p:sldId id="283" r:id="rId9"/>
    <p:sldId id="284" r:id="rId10"/>
    <p:sldId id="285" r:id="rId11"/>
    <p:sldId id="286" r:id="rId12"/>
    <p:sldId id="287" r:id="rId13"/>
    <p:sldId id="288" r:id="rId14"/>
    <p:sldId id="278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8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FE87F-86CD-46F4-8DF1-8BEDB77598EB}" type="datetime1">
              <a:rPr lang="pt-BR" smtClean="0"/>
              <a:t>04/02/2020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BD9F6-33F7-4332-9736-275D055409E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1868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677BB-2EB3-43B0-AC19-8217FABCA1B9}" type="datetime1">
              <a:rPr lang="pt-BR" smtClean="0"/>
              <a:pPr/>
              <a:t>04/02/2020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78D5C-5CDA-48D9-A37F-089967A2439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7082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78D5C-5CDA-48D9-A37F-089967A2439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91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78D5C-5CDA-48D9-A37F-089967A2439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94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78D5C-5CDA-48D9-A37F-089967A24397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44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DF2095-A577-455B-896B-AE0C74CAC8B3}" type="datetime1">
              <a:rPr lang="pt-BR" noProof="0" smtClean="0"/>
              <a:t>04/02/2020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 rtl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72BF8-90C3-46BD-BFB4-6FF8506D347F}" type="datetime1">
              <a:rPr lang="pt-BR" noProof="0" smtClean="0"/>
              <a:t>04/02/2020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 rtl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7AEB3-250B-4953-8BDB-AC7F99915152}" type="datetime1">
              <a:rPr lang="pt-BR" noProof="0" smtClean="0"/>
              <a:t>04/02/2020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ítulo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116B1-4C01-4B4C-90F4-67618C5BE299}" type="datetime1">
              <a:rPr lang="pt-BR" noProof="0" smtClean="0"/>
              <a:t>04/02/2020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EF3167-F509-45FD-AE7F-565E4C813F21}" type="datetime1">
              <a:rPr lang="pt-BR" noProof="0" smtClean="0"/>
              <a:t>04/02/2020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A56E37-51D0-44C4-A867-66460CCA97B0}" type="datetime1">
              <a:rPr lang="pt-BR" noProof="0" smtClean="0"/>
              <a:t>04/02/2020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C23B0D-CB6F-4EB4-8D53-7CBC8A42AB49}" type="datetime1">
              <a:rPr lang="pt-BR" noProof="0" smtClean="0"/>
              <a:t>04/02/2020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F49A0-1118-464B-8BC9-F0465AB0E6E5}" type="datetime1">
              <a:rPr lang="pt-BR" noProof="0" smtClean="0"/>
              <a:t>04/02/2020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07AF09-83E3-4CBE-97BA-479767319025}" type="datetime1">
              <a:rPr lang="pt-BR" noProof="0" smtClean="0"/>
              <a:t>04/02/2020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C38B9D-8D1C-4AE1-9567-AF84A17F0D26}" type="datetime1">
              <a:rPr lang="pt-BR" noProof="0" smtClean="0"/>
              <a:t>04/02/2020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F6279B-1A7F-43EA-B7A2-B66E509BDE80}" type="datetime1">
              <a:rPr lang="pt-BR" noProof="0" smtClean="0"/>
              <a:t>04/02/2020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F7799E-572E-4E59-AE38-1C6CA748B4E0}" type="datetime1">
              <a:rPr lang="pt-BR" noProof="0" smtClean="0"/>
              <a:t>04/02/2020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F2324-FCC8-46B2-B143-4E18B1705AC2}" type="datetime1">
              <a:rPr lang="pt-BR" noProof="0" smtClean="0"/>
              <a:t>04/02/2020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Imagem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11B620E7-3EEB-480A-8415-159CB2938A8E}" type="datetime1">
              <a:rPr lang="pt-BR" noProof="0" smtClean="0"/>
              <a:t>04/02/2020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FEC98974-ECB9-4840-9D71-3E6993D25EC3}" type="datetime1">
              <a:rPr lang="pt-BR" noProof="0" smtClean="0"/>
              <a:t>04/02/2020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0462" y="1510594"/>
            <a:ext cx="6028266" cy="1484841"/>
          </a:xfrm>
        </p:spPr>
        <p:txBody>
          <a:bodyPr rtlCol="0">
            <a:noAutofit/>
          </a:bodyPr>
          <a:lstStyle/>
          <a:p>
            <a:pPr rtl="0">
              <a:lnSpc>
                <a:spcPct val="90000"/>
              </a:lnSpc>
            </a:pPr>
            <a:r>
              <a:rPr lang="pt-BR" sz="7200" dirty="0"/>
              <a:t>Eventos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594110"/>
            <a:ext cx="10572000" cy="43497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SENAI –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DD5593B-3354-4CCB-910B-3871151D242D}"/>
              </a:ext>
            </a:extLst>
          </p:cNvPr>
          <p:cNvSpPr/>
          <p:nvPr/>
        </p:nvSpPr>
        <p:spPr>
          <a:xfrm>
            <a:off x="569843" y="360834"/>
            <a:ext cx="6356280" cy="387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pt-BR" sz="28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8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vwProdutos </a:t>
            </a: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8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IdProduto </a:t>
            </a: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28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Código,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Nome </a:t>
            </a: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28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Produto,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Fabricante,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Quantidade,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VlUnitario </a:t>
            </a: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28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[ValorUnitario],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Tipo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8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Produtos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8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VlUnitario &gt; 499.00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Produtos em que o Valor Unitário é maior que 499.00">
            <a:extLst>
              <a:ext uri="{FF2B5EF4-FFF2-40B4-BE49-F238E27FC236}">
                <a16:creationId xmlns:a16="http://schemas.microsoft.com/office/drawing/2014/main" id="{826FB1D9-4DE5-4A8E-9876-780071754C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157" y="3170293"/>
            <a:ext cx="6356281" cy="3326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95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upo de colegas colaborando em uma mesa de trabalho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28" r="3697" b="-1"/>
          <a:stretch/>
        </p:blipFill>
        <p:spPr>
          <a:xfrm>
            <a:off x="-1" y="-1"/>
            <a:ext cx="1220315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902200"/>
            <a:ext cx="10572000" cy="694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4000" dirty="0"/>
              <a:t>Agradecemos pela atenção de Todos.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219505-9D7D-47EE-B8DA-D2301EBF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dirty="0"/>
              <a:t>Grupo 5 – Alexandre, Flavio, Gabriel, Henrique, Matheus e Pedro.</a:t>
            </a:r>
          </a:p>
        </p:txBody>
      </p:sp>
    </p:spTree>
    <p:extLst>
      <p:ext uri="{BB962C8B-B14F-4D97-AF65-F5344CB8AC3E}">
        <p14:creationId xmlns:p14="http://schemas.microsoft.com/office/powerpoint/2010/main" val="141583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dirty="0"/>
              <a:t>Eventos estendidos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B41BEC-FF4C-443C-B3FA-F7BCE25FDEA6}"/>
              </a:ext>
            </a:extLst>
          </p:cNvPr>
          <p:cNvSpPr txBox="1"/>
          <p:nvPr/>
        </p:nvSpPr>
        <p:spPr>
          <a:xfrm>
            <a:off x="810000" y="2066925"/>
            <a:ext cx="1122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Um evento é algo que pode estar acontecendo no sistema ou que vai acontecer.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Os eventos estendidos funcionam como um sistema de monitoramento de desempenho que permite aos usuários obterem os dados necessários para monitorar e solucionar problemas no SQL Server.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u="sng" dirty="0"/>
              <a:t>Benefícios:</a:t>
            </a:r>
          </a:p>
          <a:p>
            <a:pPr algn="just"/>
            <a:r>
              <a:rPr lang="pt-BR" dirty="0"/>
              <a:t>-    Detalhe de operações internas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Obtenção dos dados do sistema</a:t>
            </a:r>
          </a:p>
          <a:p>
            <a:pPr marL="285750" indent="-285750" algn="just">
              <a:buFontTx/>
              <a:buChar char="-"/>
            </a:pPr>
            <a:r>
              <a:rPr lang="pt-BR" dirty="0"/>
              <a:t>Modo de visualização dos dados 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u="sng" dirty="0"/>
              <a:t> Arquitetura dos eventos estendidos :</a:t>
            </a:r>
          </a:p>
          <a:p>
            <a:pPr algn="just"/>
            <a:r>
              <a:rPr lang="pt-BR" dirty="0"/>
              <a:t>-   A infraestrutura de Eventos Estendidos oferece suporte à correlação de dados do SQL Server, em certas condições, à correlação de dados entre sistema operacional e aplicativos de banco de dados.  </a:t>
            </a:r>
          </a:p>
          <a:p>
            <a:pPr algn="just"/>
            <a:r>
              <a:rPr lang="pt-BR" dirty="0"/>
              <a:t>-   Eventos Estendidos devem ser direcionada para o ETW (Rastreamento de Eventos para Windows).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046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AC7F2-0A05-4E7E-9E10-3E83F831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C8F076-19F8-4D95-8DE2-5C20C0428FAF}"/>
              </a:ext>
            </a:extLst>
          </p:cNvPr>
          <p:cNvSpPr txBox="1"/>
          <p:nvPr/>
        </p:nvSpPr>
        <p:spPr>
          <a:xfrm>
            <a:off x="590550" y="2680873"/>
            <a:ext cx="1087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Uma View é uma maneira alternativa de observação de dados de uma ou mais </a:t>
            </a:r>
            <a:r>
              <a:rPr lang="pt-BR" b="1" dirty="0"/>
              <a:t>entidades</a:t>
            </a:r>
            <a:r>
              <a:rPr lang="pt-BR" dirty="0"/>
              <a:t> , e que fazem parte de  uma base de dados. 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D001E2-BABB-4990-ACD2-DD38581C55AD}"/>
              </a:ext>
            </a:extLst>
          </p:cNvPr>
          <p:cNvSpPr txBox="1"/>
          <p:nvPr/>
        </p:nvSpPr>
        <p:spPr>
          <a:xfrm>
            <a:off x="895725" y="2243692"/>
            <a:ext cx="184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Definição: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B39C8B-4265-483F-8ABC-AD4760DE806E}"/>
              </a:ext>
            </a:extLst>
          </p:cNvPr>
          <p:cNvSpPr txBox="1"/>
          <p:nvPr/>
        </p:nvSpPr>
        <p:spPr>
          <a:xfrm>
            <a:off x="590550" y="3866871"/>
            <a:ext cx="10571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    </a:t>
            </a:r>
            <a:r>
              <a:rPr lang="pt-BR" u="sng" dirty="0"/>
              <a:t>Aplicação: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As </a:t>
            </a:r>
            <a:r>
              <a:rPr lang="pt-BR" dirty="0" err="1"/>
              <a:t>Views</a:t>
            </a:r>
            <a:r>
              <a:rPr lang="pt-BR" dirty="0"/>
              <a:t> geralmente são aplicadas com uma instrução SELECT e também podem ser utilizadas com algumas restrições.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    Restrição usuário x dados, </a:t>
            </a:r>
            <a:r>
              <a:rPr lang="pt-BR" dirty="0" err="1"/>
              <a:t>ex</a:t>
            </a:r>
            <a:r>
              <a:rPr lang="pt-BR" dirty="0"/>
              <a:t>:</a:t>
            </a:r>
          </a:p>
          <a:p>
            <a:pPr algn="just"/>
            <a:r>
              <a:rPr lang="pt-BR" dirty="0"/>
              <a:t>    </a:t>
            </a:r>
            <a:r>
              <a:rPr lang="pt-BR" i="1" dirty="0"/>
              <a:t>Seu departamento de vendas não precisa saber ou ter acesso a uma coluna que contém           valores (dados) referentes aos salários dos desenvolvedores.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8704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498AB-1757-412C-B9F4-59A81C38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970450"/>
          </a:xfrm>
        </p:spPr>
        <p:txBody>
          <a:bodyPr/>
          <a:lstStyle/>
          <a:p>
            <a:r>
              <a:rPr lang="pt-BR" dirty="0"/>
              <a:t>Vantagens das </a:t>
            </a:r>
            <a:r>
              <a:rPr lang="pt-BR" dirty="0" err="1"/>
              <a:t>Views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A5BB11-1EA3-4694-9B13-6F5AE418C882}"/>
              </a:ext>
            </a:extLst>
          </p:cNvPr>
          <p:cNvSpPr txBox="1"/>
          <p:nvPr/>
        </p:nvSpPr>
        <p:spPr>
          <a:xfrm>
            <a:off x="552450" y="2428875"/>
            <a:ext cx="11191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Reuso</a:t>
            </a:r>
            <a:r>
              <a:rPr lang="pt-BR" dirty="0"/>
              <a:t>: as </a:t>
            </a:r>
            <a:r>
              <a:rPr lang="pt-BR" dirty="0" err="1"/>
              <a:t>views</a:t>
            </a:r>
            <a:r>
              <a:rPr lang="pt-BR" dirty="0"/>
              <a:t> são objetos de caráter permanente. Pensando pelo lado produtivo isso é excelente, já que elas podem ser lidas por vários usuários simultaneamente.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Segurança</a:t>
            </a:r>
            <a:r>
              <a:rPr lang="pt-BR" dirty="0"/>
              <a:t>: as </a:t>
            </a:r>
            <a:r>
              <a:rPr lang="pt-BR" dirty="0" err="1"/>
              <a:t>views</a:t>
            </a:r>
            <a:r>
              <a:rPr lang="pt-BR" dirty="0"/>
              <a:t> permitem que ocultemos determinadas colunas de uma tabela. Para isso, basta criarmos uma view com as colunas que acharmos necessário que sejam exibidas e as disponibilizarmos para o usuário.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/>
              <a:t>Simplificação do código</a:t>
            </a:r>
            <a:r>
              <a:rPr lang="pt-BR" dirty="0"/>
              <a:t>: as </a:t>
            </a:r>
            <a:r>
              <a:rPr lang="pt-BR" dirty="0" err="1"/>
              <a:t>views</a:t>
            </a:r>
            <a:r>
              <a:rPr lang="pt-BR" dirty="0"/>
              <a:t> nos permitem criar um código de programação muito mais limpo, na medida em que podem conter um SELECT complexo. Assim, </a:t>
            </a:r>
            <a:r>
              <a:rPr lang="pt-BR" b="1" dirty="0"/>
              <a:t>criar </a:t>
            </a:r>
            <a:r>
              <a:rPr lang="pt-BR" b="1" dirty="0" err="1"/>
              <a:t>views</a:t>
            </a:r>
            <a:r>
              <a:rPr lang="pt-BR" dirty="0"/>
              <a:t> para os programadores a fim de poupá-los do trabalho de criar </a:t>
            </a:r>
            <a:r>
              <a:rPr lang="pt-BR" dirty="0" err="1"/>
              <a:t>SELECT’s</a:t>
            </a:r>
            <a:r>
              <a:rPr lang="pt-BR" dirty="0"/>
              <a:t> é uma forma de aumentar a produtividade da equipe de desenvolvimento.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15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B9E8C-DB3B-4802-BE7E-A6BC80A8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Wait</a:t>
            </a:r>
            <a:r>
              <a:rPr lang="pt-BR" dirty="0"/>
              <a:t> </a:t>
            </a:r>
            <a:r>
              <a:rPr lang="pt-BR" dirty="0" err="1"/>
              <a:t>Event</a:t>
            </a:r>
            <a:r>
              <a:rPr lang="pt-BR" dirty="0"/>
              <a:t> (Evento de Espera)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173D2F-C1FB-490E-8727-9CB1B9C44C10}"/>
              </a:ext>
            </a:extLst>
          </p:cNvPr>
          <p:cNvSpPr txBox="1"/>
          <p:nvPr/>
        </p:nvSpPr>
        <p:spPr>
          <a:xfrm>
            <a:off x="561975" y="2324100"/>
            <a:ext cx="11068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Os </a:t>
            </a:r>
            <a:r>
              <a:rPr lang="pt-BR" dirty="0" err="1"/>
              <a:t>Wait</a:t>
            </a:r>
            <a:r>
              <a:rPr lang="pt-BR" dirty="0"/>
              <a:t> </a:t>
            </a:r>
            <a:r>
              <a:rPr lang="pt-BR" dirty="0" err="1"/>
              <a:t>Events</a:t>
            </a:r>
            <a:r>
              <a:rPr lang="pt-BR" dirty="0"/>
              <a:t> permitem ao DBA visualizar onde o SGBD gasta mais tempo </a:t>
            </a:r>
          </a:p>
          <a:p>
            <a:pPr algn="just"/>
            <a:r>
              <a:rPr lang="pt-BR" dirty="0"/>
              <a:t>para que o processamento das transações seja concluído. Com eles podemos </a:t>
            </a:r>
          </a:p>
          <a:p>
            <a:pPr algn="just"/>
            <a:r>
              <a:rPr lang="pt-BR" dirty="0"/>
              <a:t>identificar os gargalos de espera que incidiram desde o início ao término de um</a:t>
            </a:r>
          </a:p>
          <a:p>
            <a:pPr algn="just"/>
            <a:r>
              <a:rPr lang="pt-BR" dirty="0"/>
              <a:t>processo, incluindo esperas por operações de I/O, </a:t>
            </a:r>
            <a:r>
              <a:rPr lang="pt-BR" dirty="0" err="1"/>
              <a:t>locks</a:t>
            </a:r>
            <a:r>
              <a:rPr lang="pt-BR" dirty="0"/>
              <a:t>, network, dentre </a:t>
            </a:r>
          </a:p>
          <a:p>
            <a:pPr algn="just"/>
            <a:r>
              <a:rPr lang="pt-BR" dirty="0"/>
              <a:t>outros.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Os </a:t>
            </a:r>
            <a:r>
              <a:rPr lang="pt-BR" dirty="0" err="1"/>
              <a:t>wait</a:t>
            </a:r>
            <a:r>
              <a:rPr lang="pt-BR" dirty="0"/>
              <a:t> </a:t>
            </a:r>
            <a:r>
              <a:rPr lang="pt-BR" dirty="0" err="1"/>
              <a:t>events</a:t>
            </a:r>
            <a:r>
              <a:rPr lang="pt-BR" dirty="0"/>
              <a:t> ficam armazenados em tabelas temporárias ou dinâmicas no </a:t>
            </a:r>
          </a:p>
          <a:p>
            <a:pPr algn="just"/>
            <a:r>
              <a:rPr lang="pt-BR" dirty="0"/>
              <a:t>próprio banco de dados. </a:t>
            </a:r>
          </a:p>
          <a:p>
            <a:pPr algn="just"/>
            <a:r>
              <a:rPr lang="pt-BR" dirty="0"/>
              <a:t>Os conteúdos são repovoados começando na </a:t>
            </a:r>
          </a:p>
          <a:p>
            <a:pPr algn="just"/>
            <a:r>
              <a:rPr lang="pt-BR" dirty="0"/>
              <a:t>inicialização do servidor e descartados no desligamento do servidor.</a:t>
            </a:r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38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7D17D-AB47-46FD-810D-0D61C3FD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9D27B1-80D8-4ED8-A52A-48D8FC6B934E}"/>
              </a:ext>
            </a:extLst>
          </p:cNvPr>
          <p:cNvSpPr txBox="1"/>
          <p:nvPr/>
        </p:nvSpPr>
        <p:spPr>
          <a:xfrm>
            <a:off x="933450" y="2409825"/>
            <a:ext cx="1080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Cada tipo de espera é representada por um </a:t>
            </a:r>
            <a:r>
              <a:rPr lang="pt-BR" dirty="0" err="1"/>
              <a:t>wait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Desta forma, analisando quais </a:t>
            </a:r>
            <a:r>
              <a:rPr lang="pt-BR" dirty="0" err="1"/>
              <a:t>wait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estão causando maior quantidade de esperas ou por tempo mais longo, podemos identificar problemas no servidor de banco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4DCE4D-4CF0-4F59-B3BD-51DBA711ADB8}"/>
              </a:ext>
            </a:extLst>
          </p:cNvPr>
          <p:cNvSpPr txBox="1"/>
          <p:nvPr/>
        </p:nvSpPr>
        <p:spPr>
          <a:xfrm>
            <a:off x="933450" y="3790950"/>
            <a:ext cx="919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Consulta de desempenho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Identificar falhas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Correção de falhas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Consulta do tempo de inicialização e finalização dos processos selecionados</a:t>
            </a:r>
          </a:p>
        </p:txBody>
      </p:sp>
    </p:spTree>
    <p:extLst>
      <p:ext uri="{BB962C8B-B14F-4D97-AF65-F5344CB8AC3E}">
        <p14:creationId xmlns:p14="http://schemas.microsoft.com/office/powerpoint/2010/main" val="198064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9710A-02D3-4EBD-BD09-F33F2DD2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50" y="373062"/>
            <a:ext cx="9962775" cy="712788"/>
          </a:xfrm>
        </p:spPr>
        <p:txBody>
          <a:bodyPr/>
          <a:lstStyle/>
          <a:p>
            <a:r>
              <a:rPr lang="pt-BR" sz="3200" dirty="0"/>
              <a:t>Exemplo (</a:t>
            </a:r>
            <a:r>
              <a:rPr lang="pt-BR" sz="3200" dirty="0" err="1"/>
              <a:t>Wait</a:t>
            </a:r>
            <a:r>
              <a:rPr lang="pt-BR" sz="3200" dirty="0"/>
              <a:t> </a:t>
            </a:r>
            <a:r>
              <a:rPr lang="pt-BR" sz="3200" dirty="0" err="1"/>
              <a:t>Event</a:t>
            </a:r>
            <a:r>
              <a:rPr lang="pt-BR" sz="3200" dirty="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E8A5BF-B492-4BBE-A21E-71938173D44E}"/>
              </a:ext>
            </a:extLst>
          </p:cNvPr>
          <p:cNvSpPr txBox="1"/>
          <p:nvPr/>
        </p:nvSpPr>
        <p:spPr>
          <a:xfrm>
            <a:off x="590550" y="2428875"/>
            <a:ext cx="55054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/>
              <a:t>Código exemplo: </a:t>
            </a:r>
          </a:p>
          <a:p>
            <a:r>
              <a:rPr lang="pt-BR" sz="2400" dirty="0">
                <a:solidFill>
                  <a:srgbClr val="0070C0"/>
                </a:solidFill>
              </a:rPr>
              <a:t>SELECT  * FROM</a:t>
            </a:r>
            <a:r>
              <a:rPr lang="pt-BR" sz="2400" dirty="0"/>
              <a:t> </a:t>
            </a:r>
            <a:r>
              <a:rPr lang="pt-BR" sz="2400" dirty="0" err="1">
                <a:solidFill>
                  <a:srgbClr val="FFFF00"/>
                </a:solidFill>
              </a:rPr>
              <a:t>sys.dm_os_wait_stats</a:t>
            </a:r>
            <a:r>
              <a:rPr lang="pt-BR" sz="2400" dirty="0">
                <a:solidFill>
                  <a:srgbClr val="FFFF00"/>
                </a:solidFill>
              </a:rPr>
              <a:t> </a:t>
            </a:r>
            <a:r>
              <a:rPr lang="pt-BR" sz="2400" dirty="0">
                <a:solidFill>
                  <a:srgbClr val="0070C0"/>
                </a:solidFill>
              </a:rPr>
              <a:t>ORDER BY </a:t>
            </a:r>
            <a:r>
              <a:rPr lang="pt-BR" sz="2400" dirty="0" err="1">
                <a:solidFill>
                  <a:srgbClr val="FFFF00"/>
                </a:solidFill>
              </a:rPr>
              <a:t>wait_time_ms</a:t>
            </a:r>
            <a:r>
              <a:rPr lang="pt-BR" sz="2400" dirty="0">
                <a:solidFill>
                  <a:srgbClr val="FFFF00"/>
                </a:solidFill>
              </a:rPr>
              <a:t> </a:t>
            </a:r>
            <a:r>
              <a:rPr lang="pt-BR" sz="2400" dirty="0">
                <a:solidFill>
                  <a:srgbClr val="0070C0"/>
                </a:solidFill>
              </a:rPr>
              <a:t>DESC</a:t>
            </a:r>
            <a:r>
              <a:rPr lang="pt-BR" sz="2400" dirty="0"/>
              <a:t>; 	</a:t>
            </a:r>
          </a:p>
          <a:p>
            <a:endParaRPr lang="pt-BR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FFDF70-F1FA-4142-92D0-731A4234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974" y="2081694"/>
            <a:ext cx="4881830" cy="45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2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8E35-F4F5-42E2-8CB7-56CCD229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dirty="0"/>
              <a:t>View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F0BC1D-C9FF-417C-A992-BDAFF35E9542}"/>
              </a:ext>
            </a:extLst>
          </p:cNvPr>
          <p:cNvSpPr/>
          <p:nvPr/>
        </p:nvSpPr>
        <p:spPr>
          <a:xfrm>
            <a:off x="225286" y="209017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</a:rPr>
              <a:t>Ao criarmos uma view, podemos filtrar o conteúdo de uma tabela a ser exibida, já que a função da view é exatamente essa: filtrar tabelas, servindo para agrupá-las, protegendo certas colunas e simplificando o código de 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</a:rPr>
              <a:t>programação.</a:t>
            </a:r>
            <a:endParaRPr lang="pt-BR" sz="20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990392-E9FE-4026-B275-AE72D1AE7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7" t="12222" r="27109" b="8194"/>
          <a:stretch/>
        </p:blipFill>
        <p:spPr>
          <a:xfrm>
            <a:off x="6506816" y="2907681"/>
            <a:ext cx="5292173" cy="35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9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onsulta na View de Produtos">
            <a:extLst>
              <a:ext uri="{FF2B5EF4-FFF2-40B4-BE49-F238E27FC236}">
                <a16:creationId xmlns:a16="http://schemas.microsoft.com/office/drawing/2014/main" id="{DF2CBAC1-00D8-4B0A-9B76-21103DCC47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44" y="3092838"/>
            <a:ext cx="6559827" cy="34830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510CA83-6EF3-45CE-B5A6-9B264F93A0FB}"/>
              </a:ext>
            </a:extLst>
          </p:cNvPr>
          <p:cNvSpPr/>
          <p:nvPr/>
        </p:nvSpPr>
        <p:spPr>
          <a:xfrm>
            <a:off x="259245" y="282093"/>
            <a:ext cx="6096000" cy="34830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8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8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vwProdutos</a:t>
            </a: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8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IdProduto</a:t>
            </a: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r>
              <a:rPr lang="pt-BR" sz="28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Código,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r>
              <a:rPr lang="pt-BR" sz="28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Produto,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Fabricante,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Quantidade,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VlUnitario </a:t>
            </a: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28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[ValorUnitario],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Tipo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solidFill>
                  <a:srgbClr val="4472C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8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Produtos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3715200-8BF9-4FDD-A5E4-A127F7144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06306"/>
              </p:ext>
            </p:extLst>
          </p:nvPr>
        </p:nvGraphicFramePr>
        <p:xfrm>
          <a:off x="385555" y="4335005"/>
          <a:ext cx="3113019" cy="288735"/>
        </p:xfrm>
        <a:graphic>
          <a:graphicData uri="http://schemas.openxmlformats.org/drawingml/2006/table">
            <a:tbl>
              <a:tblPr firstRow="1" firstCol="1" bandRow="1"/>
              <a:tblGrid>
                <a:gridCol w="2971443">
                  <a:extLst>
                    <a:ext uri="{9D8B030D-6E8A-4147-A177-3AD203B41FA5}">
                      <a16:colId xmlns:a16="http://schemas.microsoft.com/office/drawing/2014/main" val="3130773855"/>
                    </a:ext>
                  </a:extLst>
                </a:gridCol>
                <a:gridCol w="141576">
                  <a:extLst>
                    <a:ext uri="{9D8B030D-6E8A-4147-A177-3AD203B41FA5}">
                      <a16:colId xmlns:a16="http://schemas.microsoft.com/office/drawing/2014/main" val="2820297799"/>
                    </a:ext>
                  </a:extLst>
                </a:gridCol>
              </a:tblGrid>
              <a:tr h="185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solidFill>
                            <a:srgbClr val="4472C4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DROP VIEW </a:t>
                      </a:r>
                      <a:r>
                        <a:rPr lang="pt-BR" sz="1800" dirty="0"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vwProdutos</a:t>
                      </a:r>
                      <a:endParaRPr lang="pt-BR" sz="16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63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859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D8CA2E-8B16-4096-95E2-945585B3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FDB075-32D3-45D6-B446-788704F8FD25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71af3243-3dd4-4a8d-8c0d-dd76da1f02a5"/>
    <ds:schemaRef ds:uri="16c05727-aa75-4e4a-9b5f-8a80a1165891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DF392C-D201-4335-BC06-05E8DA4E0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467</Words>
  <Application>Microsoft Office PowerPoint</Application>
  <PresentationFormat>Widescreen</PresentationFormat>
  <Paragraphs>84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Times New Roman</vt:lpstr>
      <vt:lpstr>Wingdings 2</vt:lpstr>
      <vt:lpstr>Citável</vt:lpstr>
      <vt:lpstr>Eventos</vt:lpstr>
      <vt:lpstr>Eventos estendidos </vt:lpstr>
      <vt:lpstr>Views</vt:lpstr>
      <vt:lpstr>Vantagens das Views</vt:lpstr>
      <vt:lpstr>Wait Event (Evento de Espera)</vt:lpstr>
      <vt:lpstr>Benefícios</vt:lpstr>
      <vt:lpstr>Exemplo (Wait Event)</vt:lpstr>
      <vt:lpstr>View</vt:lpstr>
      <vt:lpstr>Apresentação do PowerPoint</vt:lpstr>
      <vt:lpstr>Apresentação do PowerPoint</vt:lpstr>
      <vt:lpstr>Agradecemos pela atenção de Todos.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Eventos</dc:title>
  <dc:creator/>
  <cp:lastModifiedBy/>
  <cp:revision>42</cp:revision>
  <dcterms:created xsi:type="dcterms:W3CDTF">2020-02-04T12:41:35Z</dcterms:created>
  <dcterms:modified xsi:type="dcterms:W3CDTF">2020-02-05T00:40:58Z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