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6" r:id="rId11"/>
    <p:sldId id="271" r:id="rId12"/>
    <p:sldId id="272" r:id="rId13"/>
    <p:sldId id="273" r:id="rId14"/>
    <p:sldId id="274" r:id="rId15"/>
    <p:sldId id="268" r:id="rId16"/>
    <p:sldId id="269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92748-ADCB-4D8F-BCC2-666897BE1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975" y="4360863"/>
            <a:ext cx="7667624" cy="2387600"/>
          </a:xfr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Normalização de dados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índices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200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FuncionÁrios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6584" y="2097088"/>
            <a:ext cx="8159276" cy="158531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57" y="4504555"/>
            <a:ext cx="6285896" cy="203045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5491329" y="3777619"/>
            <a:ext cx="407963" cy="631718"/>
          </a:xfrm>
          <a:prstGeom prst="downArrow">
            <a:avLst/>
          </a:prstGeom>
          <a:solidFill>
            <a:schemeClr val="tx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9037" y="0"/>
            <a:ext cx="9905998" cy="1478570"/>
          </a:xfrm>
        </p:spPr>
        <p:txBody>
          <a:bodyPr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FORMA NORMAL (2FN)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67089" y="1478570"/>
            <a:ext cx="7976382" cy="5091041"/>
          </a:xfr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>
            <a:normAutofit fontScale="92500"/>
          </a:bodyPr>
          <a:lstStyle/>
          <a:p>
            <a:r>
              <a:rPr lang="pt-B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Forma Normal (2FN)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 uma tabela encontra-se na segunda forma normal, quando, além de estar na 1FN, não contem dependências parciais.</a:t>
            </a:r>
          </a:p>
          <a:p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Dependência parcial = 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dependência parcial ocorre quando uma coluna depende apenas de parte de uma chave primária composta.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40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1900" y="2447075"/>
            <a:ext cx="7025024" cy="2757972"/>
          </a:xfrm>
          <a:prstGeom prst="rect">
            <a:avLst/>
          </a:prstGeom>
          <a:noFill/>
          <a:effectLst>
            <a:outerShdw blurRad="800100" dist="469900" dir="2700000" algn="tl" rotWithShape="0">
              <a:prstClr val="black">
                <a:alpha val="8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6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10555"/>
            <a:ext cx="9905998" cy="661642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872197"/>
            <a:ext cx="9905998" cy="264551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079631" y="3671667"/>
            <a:ext cx="7920110" cy="138499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Corrija a tabela acima normalizando a para que todos os atributos não chave dependam apenas de suas respectivas chaves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primarias (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2FN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079631" y="5196007"/>
            <a:ext cx="7920110" cy="166199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do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Mercado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= Venda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= Pedido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2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dentro da Segunda Forma Normal.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9653" y="2097088"/>
            <a:ext cx="7317194" cy="17855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201" y="4250450"/>
            <a:ext cx="4388286" cy="19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29797" y="2097089"/>
            <a:ext cx="7315202" cy="4514726"/>
          </a:xfr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lvl="1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estar na segunda forma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</a:t>
            </a:r>
          </a:p>
          <a:p>
            <a:pPr lvl="1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Baseado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conceito de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dependência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transitiva</a:t>
            </a:r>
          </a:p>
          <a:p>
            <a:pPr lvl="1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relação não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 ter um atributo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não-chave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Determinado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funcionalmente por outro atributo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não-chave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27346" y="252758"/>
            <a:ext cx="9905998" cy="1478570"/>
          </a:xfrm>
        </p:spPr>
        <p:txBody>
          <a:bodyPr/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terceira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Normal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terceira Forma Normal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592" y="3080825"/>
            <a:ext cx="11239640" cy="1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19975" y="1041011"/>
            <a:ext cx="8661009" cy="4529796"/>
          </a:xfr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boyce-codd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Especifica</a:t>
            </a:r>
          </a:p>
          <a:p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normal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Incomum</a:t>
            </a:r>
          </a:p>
          <a:p>
            <a:pPr marL="0" indent="0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normal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Restrita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4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1079" y="1447629"/>
            <a:ext cx="4949899" cy="1365910"/>
          </a:xfrm>
          <a:solidFill>
            <a:schemeClr val="tx2">
              <a:lumMod val="60000"/>
              <a:lumOff val="40000"/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CLUSTERIZADOS</a:t>
            </a:r>
          </a:p>
          <a:p>
            <a:pPr marL="0" indent="0">
              <a:buNone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CLUSTERIZADOS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62511" y="112542"/>
            <a:ext cx="7797774" cy="1801666"/>
          </a:xfrm>
        </p:spPr>
        <p:txBody>
          <a:bodyPr>
            <a:normAutofit/>
          </a:bodyPr>
          <a:lstStyle/>
          <a:p>
            <a:pPr algn="ctr"/>
            <a:r>
              <a:rPr lang="pt-BR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ÍNDICES - O que são? Para que servem? Onde vivem? Qual o impacto no banco de dados ?</a:t>
            </a:r>
            <a:r>
              <a:rPr lang="pt-BR" b="1" dirty="0">
                <a:latin typeface="Verdana" panose="020B0604030504040204" pitchFamily="34" charset="0"/>
              </a:rPr>
              <a:t/>
            </a:r>
            <a:br>
              <a:rPr lang="pt-BR" b="1" dirty="0">
                <a:latin typeface="Verdana" panose="020B0604030504040204" pitchFamily="34" charset="0"/>
              </a:rPr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78" y="2968284"/>
            <a:ext cx="9331155" cy="36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E1ADD-DFD7-4A9C-BE9D-F58F5AEE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4400" dirty="0"/>
              <a:t>Normalização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D25EBE2-C435-4644-AF07-66D71337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2249487"/>
            <a:ext cx="6246811" cy="3541714"/>
          </a:xfr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É o Processo de verificação da </a:t>
            </a:r>
            <a:r>
              <a:rPr lang="pt-B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consistência</a:t>
            </a: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dados no Banco de Dados que está sendo construído.</a:t>
            </a:r>
          </a:p>
        </p:txBody>
      </p:sp>
    </p:spTree>
    <p:extLst>
      <p:ext uri="{BB962C8B-B14F-4D97-AF65-F5344CB8AC3E}">
        <p14:creationId xmlns:p14="http://schemas.microsoft.com/office/powerpoint/2010/main" val="40283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BFEA2-CB8F-468F-8CEB-DA62B66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825" y="2990056"/>
            <a:ext cx="8058149" cy="3541714"/>
          </a:xfr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Um Banco de Dados consistente é aquele que não tem </a:t>
            </a:r>
            <a:r>
              <a:rPr lang="pt-BR" sz="4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redundâncias</a:t>
            </a:r>
            <a:r>
              <a:rPr lang="pt-BR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e, consequentemente, não corre o risco de </a:t>
            </a:r>
            <a:r>
              <a:rPr lang="pt-BR" sz="4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inconsistências</a:t>
            </a:r>
            <a:r>
              <a:rPr lang="pt-BR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BF72BC-BA79-413C-B10F-2CEA0914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1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27F7-CA58-45A8-90C0-1B720C32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63" y="590550"/>
            <a:ext cx="9905998" cy="1497013"/>
          </a:xfrm>
        </p:spPr>
        <p:txBody>
          <a:bodyPr>
            <a:norm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normalizado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3D058D0-7886-442A-BF31-E76CF3EB2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5358" y="2325688"/>
            <a:ext cx="3206909" cy="3541712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A62CFD2-5ECE-41BA-AB24-EEC82D228403}"/>
              </a:ext>
            </a:extLst>
          </p:cNvPr>
          <p:cNvSpPr txBox="1"/>
          <p:nvPr/>
        </p:nvSpPr>
        <p:spPr>
          <a:xfrm>
            <a:off x="5086350" y="2325688"/>
            <a:ext cx="6400800" cy="1077218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CONSCISTENTE</a:t>
            </a:r>
          </a:p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ÍNTEGRO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4E376F-6E46-4B0D-9B61-07840598D198}"/>
              </a:ext>
            </a:extLst>
          </p:cNvPr>
          <p:cNvSpPr txBox="1"/>
          <p:nvPr/>
        </p:nvSpPr>
        <p:spPr>
          <a:xfrm>
            <a:off x="5334000" y="4152900"/>
            <a:ext cx="5457825" cy="181588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USUÁRIO PODE CONFIAR PLENAMENTE NAS INFORMAÇÕES QUE LHE ESTÃO SENDO APRESENTADAS</a:t>
            </a:r>
          </a:p>
        </p:txBody>
      </p:sp>
    </p:spTree>
    <p:extLst>
      <p:ext uri="{BB962C8B-B14F-4D97-AF65-F5344CB8AC3E}">
        <p14:creationId xmlns:p14="http://schemas.microsoft.com/office/powerpoint/2010/main" val="19522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F0814-CCA7-407A-9CB9-E52C977F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 DA CONSTRUÇÃO DE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63509-C919-46A9-B6B1-9BE8F8DF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2996418"/>
            <a:ext cx="5949462" cy="3080825"/>
          </a:xfr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LEVANTAMENTO DE REQUISITOS</a:t>
            </a:r>
          </a:p>
          <a:p>
            <a:r>
              <a:rPr lang="pt-BR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2)PROJETO CONCEITUAL</a:t>
            </a:r>
          </a:p>
          <a:p>
            <a:r>
              <a:rPr lang="pt-BR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3)PROJETO LÓGICO</a:t>
            </a:r>
          </a:p>
          <a:p>
            <a:pPr marL="0" indent="0" algn="ctr">
              <a:buNone/>
            </a:pPr>
            <a:r>
              <a:rPr lang="pt-BR" sz="1900" dirty="0"/>
              <a:t>ESCOLHA DO SGBD</a:t>
            </a: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4)PROJETO FÍSICO</a:t>
            </a:r>
          </a:p>
          <a:p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B90F4683-41A8-47DD-9024-098DBB762D8C}"/>
              </a:ext>
            </a:extLst>
          </p:cNvPr>
          <p:cNvSpPr/>
          <p:nvPr/>
        </p:nvSpPr>
        <p:spPr>
          <a:xfrm>
            <a:off x="11064579" y="3257182"/>
            <a:ext cx="533400" cy="2693452"/>
          </a:xfrm>
          <a:prstGeom prst="curved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: Curva para a Esquerda 4">
            <a:extLst>
              <a:ext uri="{FF2B5EF4-FFF2-40B4-BE49-F238E27FC236}">
                <a16:creationId xmlns:a16="http://schemas.microsoft.com/office/drawing/2014/main" id="{5DA6D15A-379D-412C-908B-1C2AAB85F016}"/>
              </a:ext>
            </a:extLst>
          </p:cNvPr>
          <p:cNvSpPr/>
          <p:nvPr/>
        </p:nvSpPr>
        <p:spPr>
          <a:xfrm rot="10800000">
            <a:off x="4196307" y="3151163"/>
            <a:ext cx="533400" cy="2560320"/>
          </a:xfrm>
          <a:prstGeom prst="curved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7EC70-1834-4E90-8399-1419D5CE6D90}"/>
              </a:ext>
            </a:extLst>
          </p:cNvPr>
          <p:cNvSpPr txBox="1"/>
          <p:nvPr/>
        </p:nvSpPr>
        <p:spPr>
          <a:xfrm>
            <a:off x="1141413" y="4213127"/>
            <a:ext cx="3054893" cy="954107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de vida</a:t>
            </a:r>
          </a:p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9067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3443" y="140217"/>
            <a:ext cx="9905998" cy="1478570"/>
          </a:xfrm>
        </p:spPr>
        <p:txBody>
          <a:bodyPr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Primeira Forma Normal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9750" y="1618787"/>
            <a:ext cx="7311180" cy="4993028"/>
          </a:xfr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É parte da definição formal de uma relação.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Foi definida para não permitir atributos multivalorados, atributos compostos e suas combinações.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"Uma relação está em 1FN se e somente se todos os seus atributos contêm apenas valores atômicos (simples, indivisíveis)."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297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5566" y="2412029"/>
            <a:ext cx="7264628" cy="18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0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5394" y="1525766"/>
            <a:ext cx="7264628" cy="18364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431323"/>
            <a:ext cx="6723429" cy="16084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801" y="4249885"/>
            <a:ext cx="3196451" cy="1887560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 rot="1916257">
            <a:off x="5364720" y="3447913"/>
            <a:ext cx="407963" cy="947195"/>
          </a:xfrm>
          <a:prstGeom prst="downArrow">
            <a:avLst/>
          </a:prstGeom>
          <a:solidFill>
            <a:schemeClr val="tx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9280942">
            <a:off x="9888044" y="3345985"/>
            <a:ext cx="407963" cy="947195"/>
          </a:xfrm>
          <a:prstGeom prst="downArrow">
            <a:avLst/>
          </a:prstGeom>
          <a:solidFill>
            <a:schemeClr val="tx1">
              <a:alpha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4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FuncionÁrios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6584" y="2097088"/>
            <a:ext cx="8159276" cy="1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180</TotalTime>
  <Words>240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Verdana</vt:lpstr>
      <vt:lpstr>Circuito</vt:lpstr>
      <vt:lpstr>Normalização de dados índices clusters</vt:lpstr>
      <vt:lpstr>Normalização</vt:lpstr>
      <vt:lpstr>Normalização</vt:lpstr>
      <vt:lpstr>Banco de dados normalizado</vt:lpstr>
      <vt:lpstr>ETAPAS DA CONSTRUÇÃO DE UM BANCO DE DADOS</vt:lpstr>
      <vt:lpstr>Primeira Forma Normal</vt:lpstr>
      <vt:lpstr>CLIENTE </vt:lpstr>
      <vt:lpstr>CLIENTE </vt:lpstr>
      <vt:lpstr>FuncionÁrios </vt:lpstr>
      <vt:lpstr>FuncionÁrios </vt:lpstr>
      <vt:lpstr>SEGUNDA FORMA NORMAL (2FN)</vt:lpstr>
      <vt:lpstr>Exemplo</vt:lpstr>
      <vt:lpstr>Exercício</vt:lpstr>
      <vt:lpstr>Tabela dentro da Segunda Forma Normal. </vt:lpstr>
      <vt:lpstr>terceira Forma Normal</vt:lpstr>
      <vt:lpstr>terceira Forma Normal</vt:lpstr>
      <vt:lpstr>Apresentação do PowerPoint</vt:lpstr>
      <vt:lpstr>ÍNDICES - O que são? Para que servem? Onde vivem? Qual o impacto no banco de dados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Normalização de dados índices clusters</dc:title>
  <dc:creator>Guilherme Volpe Vitorino Da Silva</dc:creator>
  <cp:lastModifiedBy>Dell</cp:lastModifiedBy>
  <cp:revision>16</cp:revision>
  <dcterms:created xsi:type="dcterms:W3CDTF">2020-02-04T12:12:48Z</dcterms:created>
  <dcterms:modified xsi:type="dcterms:W3CDTF">2020-02-05T02:36:59Z</dcterms:modified>
</cp:coreProperties>
</file>