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720" y="-8640"/>
            <a:ext cx="12190680" cy="6866640"/>
            <a:chOff x="720" y="-8640"/>
            <a:chExt cx="1219068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020960" y="1038240"/>
            <a:ext cx="5616360" cy="761400"/>
          </a:xfrm>
          <a:prstGeom prst="rect">
            <a:avLst/>
          </a:prstGeom>
          <a:solidFill>
            <a:schemeClr val="accent2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>
            <a:off x="2164320" y="1126800"/>
            <a:ext cx="4052880" cy="5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EVENTOS / VIEW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34640" y="3918600"/>
            <a:ext cx="2742480" cy="24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3a3838"/>
                </a:solidFill>
                <a:latin typeface="Trebuchet MS"/>
                <a:ea typeface="DejaVu Sans"/>
              </a:rPr>
              <a:t>Grupo 6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3a3838"/>
                </a:solidFill>
                <a:latin typeface="Trebuchet MS"/>
                <a:ea typeface="DejaVu Sans"/>
              </a:rPr>
              <a:t>Davi Alencar,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3a3838"/>
                </a:solidFill>
                <a:latin typeface="Trebuchet MS"/>
                <a:ea typeface="DejaVu Sans"/>
              </a:rPr>
              <a:t>Erick Henry,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3a3838"/>
                </a:solidFill>
                <a:latin typeface="Trebuchet MS"/>
                <a:ea typeface="DejaVu Sans"/>
              </a:rPr>
              <a:t>Lucas Pandolfi,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3a3838"/>
                </a:solidFill>
                <a:latin typeface="Trebuchet MS"/>
                <a:ea typeface="DejaVu Sans"/>
              </a:rPr>
              <a:t>Luis Felipe Braga,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3a3838"/>
                </a:solidFill>
                <a:latin typeface="Trebuchet MS"/>
                <a:ea typeface="DejaVu Sans"/>
              </a:rPr>
              <a:t>Matheus Emorge.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83760" y="2005920"/>
            <a:ext cx="7565040" cy="374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View é uma maneira alternativa de ver dados de</a:t>
            </a:r>
            <a:br/>
            <a:r>
              <a:rPr b="0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uma ou mais entidades numa tabela de um banco de dados base de dados, é uma pré consulta  para consultas armazenadas. Quando informações são consultadas com SELECT, os dados são executados de</a:t>
            </a:r>
            <a:br/>
            <a:r>
              <a:rPr b="0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maneira rápida por conta de ser armazenado na memória cache.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624960" y="320760"/>
            <a:ext cx="656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90c226"/>
                </a:solidFill>
                <a:latin typeface="Trebuchet MS"/>
              </a:rPr>
              <a:t>O QUE É VIEW ?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92560" y="196560"/>
            <a:ext cx="77108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90c226"/>
                </a:solidFill>
                <a:latin typeface="Trebuchet MS"/>
              </a:rPr>
              <a:t>COMO CRIAR VIEW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78080" y="1954800"/>
            <a:ext cx="5729760" cy="198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b0f0"/>
                </a:solidFill>
                <a:latin typeface="Calibri"/>
                <a:ea typeface="DejaVu Sans"/>
              </a:rPr>
              <a:t>CREATE VIEW [nome_exibição] 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b0f0"/>
                </a:solidFill>
                <a:latin typeface="Calibri"/>
                <a:ea typeface="DejaVu Sans"/>
              </a:rPr>
              <a:t>AS SELECT colunas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b0f0"/>
                </a:solidFill>
                <a:latin typeface="Calibri"/>
                <a:ea typeface="DejaVu Sans"/>
              </a:rPr>
              <a:t>FROM tabela</a:t>
            </a:r>
            <a:endParaRPr b="0" lang="pt-BR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b0f0"/>
                </a:solidFill>
                <a:latin typeface="Calibri"/>
                <a:ea typeface="DejaVu Sans"/>
              </a:rPr>
              <a:t>WHERE condições</a:t>
            </a:r>
            <a:endParaRPr b="0" lang="pt-BR" sz="2500" spc="-1" strike="noStrike">
              <a:latin typeface="Arial"/>
            </a:endParaRPr>
          </a:p>
          <a:p>
            <a:pPr marL="343080" indent="-189720">
              <a:lnSpc>
                <a:spcPct val="100000"/>
              </a:lnSpc>
              <a:spcBef>
                <a:spcPts val="479"/>
              </a:spcBef>
            </a:pPr>
            <a:endParaRPr b="0" lang="pt-BR" sz="25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5254560" y="1844280"/>
            <a:ext cx="5729760" cy="172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CREATE VIEW vmArtistas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AS</a:t>
            </a:r>
            <a:r>
              <a:rPr b="1" lang="pt-BR" sz="28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pt-BR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SELECT IdArtista AS IdArtistas,Nome AS NomeArtistas FROM Artistas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SELECT*FROM vmArtistas </a:t>
            </a:r>
            <a:br/>
            <a:r>
              <a:rPr b="1" lang="pt-BR" sz="1800" spc="-1" strike="noStrike">
                <a:solidFill>
                  <a:srgbClr val="3f7819"/>
                </a:solidFill>
                <a:latin typeface="Trebuchet MS"/>
                <a:ea typeface="DejaVu Sans"/>
              </a:rPr>
              <a:t>(Mostrará a tabela Artistas, com as duas colunas IdArtistas e NomeArtistas)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pt-BR" sz="1800" spc="-1" strike="noStrike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406440" y="4485240"/>
            <a:ext cx="5729760" cy="198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b0f0"/>
                </a:solidFill>
                <a:latin typeface="Calibri"/>
                <a:ea typeface="DejaVu Sans"/>
              </a:rPr>
              <a:t>DROP VIEW [nome_Exibição]</a:t>
            </a:r>
            <a:endParaRPr b="0" lang="pt-BR" sz="2500" spc="-1" strike="noStrike">
              <a:latin typeface="Arial"/>
            </a:endParaRPr>
          </a:p>
          <a:p>
            <a:pPr marL="343080" indent="-189720">
              <a:lnSpc>
                <a:spcPct val="100000"/>
              </a:lnSpc>
              <a:spcBef>
                <a:spcPts val="479"/>
              </a:spcBef>
            </a:pPr>
            <a:endParaRPr b="0" lang="pt-BR" sz="2500" spc="-1" strike="noStrike">
              <a:latin typeface="Arial"/>
            </a:endParaRPr>
          </a:p>
        </p:txBody>
      </p:sp>
      <p:sp>
        <p:nvSpPr>
          <p:cNvPr id="118" name="CustomShape 5"/>
          <p:cNvSpPr/>
          <p:nvPr/>
        </p:nvSpPr>
        <p:spPr>
          <a:xfrm>
            <a:off x="4962600" y="5078160"/>
            <a:ext cx="60951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br/>
            <a:r>
              <a:rPr b="1" lang="pt-BR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DROP VIEW vmArtistas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501120" y="4050000"/>
            <a:ext cx="45302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COMO EXCLUIR VIEW 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91520" y="180360"/>
            <a:ext cx="77108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90c226"/>
                </a:solidFill>
                <a:latin typeface="Trebuchet MS"/>
              </a:rPr>
              <a:t>VANTAGENS DAS VIEWS</a:t>
            </a:r>
            <a:br/>
            <a:endParaRPr b="0" lang="pt-BR" sz="36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91520" y="1506240"/>
            <a:ext cx="10017360" cy="54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152280" algn="ctr">
              <a:lnSpc>
                <a:spcPct val="100000"/>
              </a:lnSpc>
              <a:spcBef>
                <a:spcPts val="479"/>
              </a:spcBef>
            </a:pPr>
            <a:r>
              <a:rPr b="1" lang="pt-BR" sz="2000" spc="-1" strike="noStrike">
                <a:solidFill>
                  <a:srgbClr val="253a44"/>
                </a:solidFill>
                <a:latin typeface="Source Serif Pro"/>
                <a:ea typeface="DejaVu Sans"/>
              </a:rPr>
              <a:t>	</a:t>
            </a:r>
            <a:r>
              <a:rPr b="1" lang="pt-BR" sz="2000" spc="-1" strike="noStrike">
                <a:solidFill>
                  <a:srgbClr val="253a44"/>
                </a:solidFill>
                <a:latin typeface="Source Serif Pro"/>
                <a:ea typeface="DejaVu Sans"/>
              </a:rPr>
              <a:t>Economizar tempo;</a:t>
            </a:r>
            <a:br/>
            <a:br/>
            <a:r>
              <a:rPr b="1" lang="pt-BR" sz="2000" spc="-1" strike="noStrike">
                <a:solidFill>
                  <a:srgbClr val="253a44"/>
                </a:solidFill>
                <a:latin typeface="Source Serif Pro"/>
                <a:ea typeface="DejaVu Sans"/>
              </a:rPr>
              <a:t>Ex.:</a:t>
            </a:r>
            <a:r>
              <a:rPr b="0" lang="pt-BR" sz="2000" spc="-1" strike="noStrike">
                <a:solidFill>
                  <a:srgbClr val="253a44"/>
                </a:solidFill>
                <a:latin typeface="Source Serif Pro"/>
                <a:ea typeface="DejaVu Sans"/>
              </a:rPr>
              <a:t> Você não precisar escrever aquela instrução enorme. Escreva uma vez e armazene!</a:t>
            </a:r>
            <a:br/>
            <a:endParaRPr b="0" lang="pt-BR" sz="2000" spc="-1" strike="noStrike">
              <a:latin typeface="Arial"/>
            </a:endParaRPr>
          </a:p>
          <a:p>
            <a:pPr marL="152280" algn="ctr">
              <a:lnSpc>
                <a:spcPct val="100000"/>
              </a:lnSpc>
              <a:spcBef>
                <a:spcPts val="479"/>
              </a:spcBef>
            </a:pPr>
            <a:r>
              <a:rPr b="1" lang="pt-BR" sz="2000" spc="-1" strike="noStrike">
                <a:solidFill>
                  <a:srgbClr val="253a44"/>
                </a:solidFill>
                <a:latin typeface="Source Serif Pro"/>
                <a:ea typeface="DejaVu Sans"/>
              </a:rPr>
              <a:t>	</a:t>
            </a:r>
            <a:r>
              <a:rPr b="1" lang="pt-BR" sz="2000" spc="-1" strike="noStrike">
                <a:solidFill>
                  <a:srgbClr val="253a44"/>
                </a:solidFill>
                <a:latin typeface="Source Serif Pro"/>
                <a:ea typeface="DejaVu Sans"/>
              </a:rPr>
              <a:t>Velocidade de acesso às informações;</a:t>
            </a:r>
            <a:br/>
            <a:br/>
            <a:r>
              <a:rPr b="1" lang="pt-BR" sz="2000" spc="-1" strike="noStrike">
                <a:solidFill>
                  <a:srgbClr val="253a44"/>
                </a:solidFill>
                <a:latin typeface="Source Serif Pro"/>
                <a:ea typeface="DejaVu Sans"/>
              </a:rPr>
              <a:t>Ex.: </a:t>
            </a:r>
            <a:r>
              <a:rPr b="0" lang="pt-BR" sz="2000" spc="-1" strike="noStrike">
                <a:solidFill>
                  <a:srgbClr val="253a44"/>
                </a:solidFill>
                <a:latin typeface="Source Serif Pro"/>
                <a:ea typeface="DejaVu Sans"/>
              </a:rPr>
              <a:t>Uma vez compilada, o seu recordset (conjunto de dados) é armazenado em uma tabela temporária (virtual).</a:t>
            </a:r>
            <a:endParaRPr b="0" lang="pt-BR" sz="2000" spc="-1" strike="noStrike">
              <a:latin typeface="Arial"/>
            </a:endParaRPr>
          </a:p>
          <a:p>
            <a:pPr marL="152280" algn="ctr">
              <a:lnSpc>
                <a:spcPct val="100000"/>
              </a:lnSpc>
              <a:spcBef>
                <a:spcPts val="479"/>
              </a:spcBef>
            </a:pPr>
            <a:endParaRPr b="0" lang="pt-BR" sz="2000" spc="-1" strike="noStrike">
              <a:latin typeface="Arial"/>
            </a:endParaRPr>
          </a:p>
          <a:p>
            <a:pPr marL="152280" algn="ctr">
              <a:lnSpc>
                <a:spcPct val="100000"/>
              </a:lnSpc>
              <a:spcBef>
                <a:spcPts val="479"/>
              </a:spcBef>
            </a:pPr>
            <a:r>
              <a:rPr b="1" lang="pt-BR" sz="2000" spc="-1" strike="noStrike">
                <a:solidFill>
                  <a:srgbClr val="253a44"/>
                </a:solidFill>
                <a:latin typeface="Source Serif Pro"/>
                <a:ea typeface="DejaVu Sans"/>
              </a:rPr>
              <a:t>	</a:t>
            </a:r>
            <a:r>
              <a:rPr b="1" lang="pt-BR" sz="2000" spc="-1" strike="noStrike">
                <a:solidFill>
                  <a:srgbClr val="253a44"/>
                </a:solidFill>
                <a:latin typeface="Source Serif Pro"/>
                <a:ea typeface="DejaVu Sans"/>
              </a:rPr>
              <a:t>Segurança;</a:t>
            </a:r>
            <a:endParaRPr b="0" lang="pt-BR" sz="2000" spc="-1" strike="noStrike">
              <a:latin typeface="Arial"/>
            </a:endParaRPr>
          </a:p>
          <a:p>
            <a:pPr marL="152280" algn="ctr">
              <a:lnSpc>
                <a:spcPct val="100000"/>
              </a:lnSpc>
              <a:spcBef>
                <a:spcPts val="479"/>
              </a:spcBef>
            </a:pPr>
            <a:endParaRPr b="0" lang="pt-BR" sz="2000" spc="-1" strike="noStrike">
              <a:latin typeface="Arial"/>
            </a:endParaRPr>
          </a:p>
          <a:p>
            <a:pPr marL="152280" algn="ctr">
              <a:lnSpc>
                <a:spcPct val="100000"/>
              </a:lnSpc>
              <a:spcBef>
                <a:spcPts val="479"/>
              </a:spcBef>
            </a:pPr>
            <a:r>
              <a:rPr b="1" lang="pt-BR" sz="2000" spc="-1" strike="noStrike">
                <a:solidFill>
                  <a:srgbClr val="253a44"/>
                </a:solidFill>
                <a:latin typeface="Source Serif Pro"/>
                <a:ea typeface="DejaVu Sans"/>
              </a:rPr>
              <a:t>	</a:t>
            </a:r>
            <a:r>
              <a:rPr b="1" lang="pt-BR" sz="2000" spc="-1" strike="noStrike">
                <a:solidFill>
                  <a:srgbClr val="253a44"/>
                </a:solidFill>
                <a:latin typeface="Source Serif Pro"/>
                <a:ea typeface="DejaVu Sans"/>
              </a:rPr>
              <a:t>Ex.: </a:t>
            </a:r>
            <a:r>
              <a:rPr b="0" lang="pt-BR" sz="2000" spc="-1" strike="noStrike">
                <a:solidFill>
                  <a:srgbClr val="253a44"/>
                </a:solidFill>
                <a:latin typeface="Source Serif Pro"/>
                <a:ea typeface="DejaVu Sans"/>
              </a:rPr>
              <a:t>As views permitem que ocultemos determinadas colunas de uma tabela. Para isso, basta criarmos uma view com as colunas que acharmos necessário que sejam exibidas e as disponibilizarmos para o usuário</a:t>
            </a:r>
            <a:br/>
            <a:br/>
            <a:br/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73680" y="1782720"/>
            <a:ext cx="10039680" cy="271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O evento no SQL funciona como uma estrutura organizada de 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Dados, onde você monitora e soluciona problemas em um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banco de dados.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O monitoramento é constante no banco de dados, 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qualquer alteração feita será pega e poderá ser visualizada nas sessões 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(Isso depende da forma que o monitoramento foi programado).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73680" y="60840"/>
            <a:ext cx="70714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90c226"/>
                </a:solidFill>
                <a:latin typeface="Trebuchet MS"/>
              </a:rPr>
              <a:t>O QUE É EVENTOS ESTENDIDOS ? 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92560" y="196560"/>
            <a:ext cx="77108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90c226"/>
                </a:solidFill>
                <a:latin typeface="Trebuchet MS"/>
              </a:rPr>
              <a:t>EXEMPLO DE EVENTOS COM XEVENT PROFILER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125" name="Imagem 7" descr="Tela de computador com texto preto sobre fundo branco&#10;&#10;Descrição gerada automaticamente"/>
          <p:cNvPicPr/>
          <p:nvPr/>
        </p:nvPicPr>
        <p:blipFill>
          <a:blip r:embed="rId1"/>
          <a:stretch/>
        </p:blipFill>
        <p:spPr>
          <a:xfrm>
            <a:off x="202320" y="1669320"/>
            <a:ext cx="11648160" cy="3518640"/>
          </a:xfrm>
          <a:prstGeom prst="rect">
            <a:avLst/>
          </a:prstGeom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92560" y="196560"/>
            <a:ext cx="77108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90c226"/>
                </a:solidFill>
                <a:latin typeface="Trebuchet MS"/>
              </a:rPr>
              <a:t>DETALHES DO EVENTO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127" name="Imagem 3" descr="Tela de celular com texto preto sobre fundo branco&#10;&#10;Descrição gerada automaticamente"/>
          <p:cNvPicPr/>
          <p:nvPr/>
        </p:nvPicPr>
        <p:blipFill>
          <a:blip r:embed="rId1"/>
          <a:stretch/>
        </p:blipFill>
        <p:spPr>
          <a:xfrm>
            <a:off x="2594160" y="2332800"/>
            <a:ext cx="5794200" cy="3744360"/>
          </a:xfrm>
          <a:prstGeom prst="rect">
            <a:avLst/>
          </a:prstGeom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91520" y="247320"/>
            <a:ext cx="77108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90c226"/>
                </a:solidFill>
                <a:latin typeface="Trebuchet MS"/>
              </a:rPr>
              <a:t>USOS DE EVENTOS ESTENDIDOS</a:t>
            </a:r>
            <a:br/>
            <a:endParaRPr b="0" lang="pt-BR" sz="36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91520" y="1783440"/>
            <a:ext cx="8987400" cy="374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152280">
              <a:lnSpc>
                <a:spcPct val="100000"/>
              </a:lnSpc>
              <a:spcBef>
                <a:spcPts val="479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Source Serif Pro"/>
                <a:ea typeface="DejaVu Sans"/>
              </a:rPr>
              <a:t>* Encontrar problemas relacionados a bloqueio e Inter bloqueio.</a:t>
            </a:r>
            <a:endParaRPr b="0" lang="pt-BR" sz="1800" spc="-1" strike="noStrike">
              <a:latin typeface="Arial"/>
            </a:endParaRPr>
          </a:p>
          <a:p>
            <a:pPr marL="152280">
              <a:lnSpc>
                <a:spcPct val="100000"/>
              </a:lnSpc>
              <a:spcBef>
                <a:spcPts val="479"/>
              </a:spcBef>
            </a:pPr>
            <a:br/>
            <a:r>
              <a:rPr b="0" lang="pt-BR" sz="1800" spc="-1" strike="noStrike">
                <a:solidFill>
                  <a:srgbClr val="000000"/>
                </a:solidFill>
                <a:latin typeface="Source Serif Pro"/>
                <a:ea typeface="DejaVu Sans"/>
              </a:rPr>
              <a:t>* Encontrar consultas que demoram para executar.</a:t>
            </a:r>
            <a:endParaRPr b="0" lang="pt-BR" sz="1800" spc="-1" strike="noStrike">
              <a:latin typeface="Arial"/>
            </a:endParaRPr>
          </a:p>
          <a:p>
            <a:pPr marL="152280">
              <a:lnSpc>
                <a:spcPct val="100000"/>
              </a:lnSpc>
              <a:spcBef>
                <a:spcPts val="479"/>
              </a:spcBef>
            </a:pPr>
            <a:br/>
            <a:r>
              <a:rPr b="0" lang="pt-BR" sz="1800" spc="-1" strike="noStrike">
                <a:solidFill>
                  <a:srgbClr val="000000"/>
                </a:solidFill>
                <a:latin typeface="Source Serif Pro"/>
                <a:ea typeface="DejaVu Sans"/>
              </a:rPr>
              <a:t>* Manter rastreio de operações DDL.</a:t>
            </a:r>
            <a:endParaRPr b="0" lang="pt-BR" sz="1800" spc="-1" strike="noStrike">
              <a:latin typeface="Arial"/>
            </a:endParaRPr>
          </a:p>
          <a:p>
            <a:pPr marL="152280">
              <a:lnSpc>
                <a:spcPct val="100000"/>
              </a:lnSpc>
              <a:spcBef>
                <a:spcPts val="479"/>
              </a:spcBef>
            </a:pPr>
            <a:br/>
            <a:r>
              <a:rPr b="0" lang="pt-BR" sz="1800" spc="-1" strike="noStrike">
                <a:solidFill>
                  <a:srgbClr val="000000"/>
                </a:solidFill>
                <a:latin typeface="Source Serif Pro"/>
                <a:ea typeface="DejaVu Sans"/>
              </a:rPr>
              <a:t>* Registrar estatísticas que faltam sobre uma coluna.</a:t>
            </a:r>
            <a:br/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"/>
          <p:cNvGrpSpPr/>
          <p:nvPr/>
        </p:nvGrpSpPr>
        <p:grpSpPr>
          <a:xfrm>
            <a:off x="720" y="-8640"/>
            <a:ext cx="12190680" cy="6866640"/>
            <a:chOff x="720" y="-8640"/>
            <a:chExt cx="12190680" cy="6866640"/>
          </a:xfrm>
        </p:grpSpPr>
        <p:sp>
          <p:nvSpPr>
            <p:cNvPr id="13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0" name="CustomShape 11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pic>
        <p:nvPicPr>
          <p:cNvPr id="141" name="Imagem 2" descr="Uma imagem contendo desenho&#10;&#10;Descrição gerada automaticamente"/>
          <p:cNvPicPr/>
          <p:nvPr/>
        </p:nvPicPr>
        <p:blipFill>
          <a:blip r:embed="rId1"/>
          <a:srcRect l="9092" t="4734" r="0" b="16573"/>
          <a:stretch/>
        </p:blipFill>
        <p:spPr>
          <a:xfrm>
            <a:off x="4269960" y="0"/>
            <a:ext cx="7921440" cy="6857280"/>
          </a:xfrm>
          <a:prstGeom prst="rect">
            <a:avLst/>
          </a:prstGeom>
          <a:ln>
            <a:noFill/>
          </a:ln>
        </p:spPr>
      </p:pic>
      <p:sp>
        <p:nvSpPr>
          <p:cNvPr id="142" name="CustomShape 12"/>
          <p:cNvSpPr/>
          <p:nvPr/>
        </p:nvSpPr>
        <p:spPr>
          <a:xfrm>
            <a:off x="668880" y="1678680"/>
            <a:ext cx="4087440" cy="23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100000"/>
              </a:lnSpc>
            </a:pPr>
            <a:r>
              <a:rPr b="0" lang="pt-BR" sz="4800" spc="-1" strike="noStrike">
                <a:solidFill>
                  <a:srgbClr val="90c226"/>
                </a:solidFill>
                <a:latin typeface="Trebuchet MS"/>
              </a:rPr>
              <a:t>DÚVIDAS ? 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43" name="Line 13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cap="rnd"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4" name="Line 14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cap="rnd"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5" name="CustomShape 15"/>
          <p:cNvSpPr/>
          <p:nvPr/>
        </p:nvSpPr>
        <p:spPr>
          <a:xfrm>
            <a:off x="9181440" y="-8640"/>
            <a:ext cx="3006720" cy="686592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56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6" name="CustomShape 16"/>
          <p:cNvSpPr/>
          <p:nvPr/>
        </p:nvSpPr>
        <p:spPr>
          <a:xfrm>
            <a:off x="9603360" y="-8640"/>
            <a:ext cx="2587680" cy="686592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56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7" name="CustomShape 17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56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8" name="CustomShape 18"/>
          <p:cNvSpPr/>
          <p:nvPr/>
        </p:nvSpPr>
        <p:spPr>
          <a:xfrm>
            <a:off x="9334440" y="-8640"/>
            <a:ext cx="2853720" cy="686592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>
            <a:outerShdw blurRad="38100" dir="5400000" dist="2556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9" name="CustomShape 19"/>
          <p:cNvSpPr/>
          <p:nvPr/>
        </p:nvSpPr>
        <p:spPr>
          <a:xfrm>
            <a:off x="10898640" y="-8640"/>
            <a:ext cx="1289520" cy="686592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56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0" name="CustomShape 20"/>
          <p:cNvSpPr/>
          <p:nvPr/>
        </p:nvSpPr>
        <p:spPr>
          <a:xfrm>
            <a:off x="10938960" y="-8640"/>
            <a:ext cx="1249200" cy="686592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56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1" name="CustomShape 21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56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</TotalTime>
  <Application>LibreOffice/6.3.4.2$Windows_X86_64 LibreOffice_project/60da17e045e08f1793c57c00ba83cdfce946d0aa</Application>
  <Words>141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2020-02-04T18:42:19Z</dcterms:created>
  <dc:creator>Erick Henry Apaza Conde</dc:creator>
  <dc:description/>
  <dc:language>pt-BR</dc:language>
  <cp:lastModifiedBy/>
  <dcterms:modified xsi:type="dcterms:W3CDTF">2020-02-04T23:40:09Z</dcterms:modified>
  <cp:revision>23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MSIP_Label_236020b0-6d69-48c1-9bb5-c586c1062b70_ActionId">
    <vt:lpwstr>3496af3b-ce30-4f37-975d-54559b9d769d</vt:lpwstr>
  </property>
  <property fmtid="{D5CDD505-2E9C-101B-9397-08002B2CF9AE}" pid="8" name="MSIP_Label_236020b0-6d69-48c1-9bb5-c586c1062b70_Application">
    <vt:lpwstr>Microsoft Azure Information Protection</vt:lpwstr>
  </property>
  <property fmtid="{D5CDD505-2E9C-101B-9397-08002B2CF9AE}" pid="9" name="MSIP_Label_236020b0-6d69-48c1-9bb5-c586c1062b70_Enabled">
    <vt:lpwstr>True</vt:lpwstr>
  </property>
  <property fmtid="{D5CDD505-2E9C-101B-9397-08002B2CF9AE}" pid="10" name="MSIP_Label_236020b0-6d69-48c1-9bb5-c586c1062b70_Extended_MSFT_Method">
    <vt:lpwstr>Automatic</vt:lpwstr>
  </property>
  <property fmtid="{D5CDD505-2E9C-101B-9397-08002B2CF9AE}" pid="11" name="MSIP_Label_236020b0-6d69-48c1-9bb5-c586c1062b70_Name">
    <vt:lpwstr>Confidential</vt:lpwstr>
  </property>
  <property fmtid="{D5CDD505-2E9C-101B-9397-08002B2CF9AE}" pid="12" name="MSIP_Label_236020b0-6d69-48c1-9bb5-c586c1062b70_Owner">
    <vt:lpwstr>erick.h.apaza.conde@avanade.com</vt:lpwstr>
  </property>
  <property fmtid="{D5CDD505-2E9C-101B-9397-08002B2CF9AE}" pid="13" name="MSIP_Label_236020b0-6d69-48c1-9bb5-c586c1062b70_SetDate">
    <vt:lpwstr>2020-02-05T01:28:05.9655286Z</vt:lpwstr>
  </property>
  <property fmtid="{D5CDD505-2E9C-101B-9397-08002B2CF9AE}" pid="14" name="MSIP_Label_236020b0-6d69-48c1-9bb5-c586c1062b70_SiteId">
    <vt:lpwstr>cf36141c-ddd7-45a7-b073-111f66d0b30c</vt:lpwstr>
  </property>
  <property fmtid="{D5CDD505-2E9C-101B-9397-08002B2CF9AE}" pid="15" name="MSIP_Label_5fae8262-b78e-4366-8929-a5d6aac95320_ActionId">
    <vt:lpwstr>3496af3b-ce30-4f37-975d-54559b9d769d</vt:lpwstr>
  </property>
  <property fmtid="{D5CDD505-2E9C-101B-9397-08002B2CF9AE}" pid="16" name="MSIP_Label_5fae8262-b78e-4366-8929-a5d6aac95320_Application">
    <vt:lpwstr>Microsoft Azure Information Protection</vt:lpwstr>
  </property>
  <property fmtid="{D5CDD505-2E9C-101B-9397-08002B2CF9AE}" pid="17" name="MSIP_Label_5fae8262-b78e-4366-8929-a5d6aac95320_Enabled">
    <vt:lpwstr>True</vt:lpwstr>
  </property>
  <property fmtid="{D5CDD505-2E9C-101B-9397-08002B2CF9AE}" pid="18" name="MSIP_Label_5fae8262-b78e-4366-8929-a5d6aac95320_Extended_MSFT_Method">
    <vt:lpwstr>Automatic</vt:lpwstr>
  </property>
  <property fmtid="{D5CDD505-2E9C-101B-9397-08002B2CF9AE}" pid="19" name="MSIP_Label_5fae8262-b78e-4366-8929-a5d6aac95320_Name">
    <vt:lpwstr>Recipients Have Full Control</vt:lpwstr>
  </property>
  <property fmtid="{D5CDD505-2E9C-101B-9397-08002B2CF9AE}" pid="20" name="MSIP_Label_5fae8262-b78e-4366-8929-a5d6aac95320_Owner">
    <vt:lpwstr>erick.h.apaza.conde@avanade.com</vt:lpwstr>
  </property>
  <property fmtid="{D5CDD505-2E9C-101B-9397-08002B2CF9AE}" pid="21" name="MSIP_Label_5fae8262-b78e-4366-8929-a5d6aac95320_Parent">
    <vt:lpwstr>236020b0-6d69-48c1-9bb5-c586c1062b70</vt:lpwstr>
  </property>
  <property fmtid="{D5CDD505-2E9C-101B-9397-08002B2CF9AE}" pid="22" name="MSIP_Label_5fae8262-b78e-4366-8929-a5d6aac95320_SetDate">
    <vt:lpwstr>2020-02-05T01:28:05.9655286Z</vt:lpwstr>
  </property>
  <property fmtid="{D5CDD505-2E9C-101B-9397-08002B2CF9AE}" pid="23" name="MSIP_Label_5fae8262-b78e-4366-8929-a5d6aac95320_SiteId">
    <vt:lpwstr>cf36141c-ddd7-45a7-b073-111f66d0b30c</vt:lpwstr>
  </property>
  <property fmtid="{D5CDD505-2E9C-101B-9397-08002B2CF9AE}" pid="24" name="Notes">
    <vt:i4>0</vt:i4>
  </property>
  <property fmtid="{D5CDD505-2E9C-101B-9397-08002B2CF9AE}" pid="25" name="PresentationFormat">
    <vt:lpwstr>Widescreen</vt:lpwstr>
  </property>
  <property fmtid="{D5CDD505-2E9C-101B-9397-08002B2CF9AE}" pid="26" name="ScaleCrop">
    <vt:bool>0</vt:bool>
  </property>
  <property fmtid="{D5CDD505-2E9C-101B-9397-08002B2CF9AE}" pid="27" name="Sensitivity">
    <vt:lpwstr>Confidential Recipients Have Full Control</vt:lpwstr>
  </property>
  <property fmtid="{D5CDD505-2E9C-101B-9397-08002B2CF9AE}" pid="28" name="ShareDoc">
    <vt:bool>0</vt:bool>
  </property>
  <property fmtid="{D5CDD505-2E9C-101B-9397-08002B2CF9AE}" pid="29" name="Slides">
    <vt:i4>9</vt:i4>
  </property>
</Properties>
</file>