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50"/>
  </p:notesMasterIdLst>
  <p:sldIdLst>
    <p:sldId id="256" r:id="rId5"/>
    <p:sldId id="462" r:id="rId6"/>
    <p:sldId id="257" r:id="rId7"/>
    <p:sldId id="331" r:id="rId8"/>
    <p:sldId id="301" r:id="rId9"/>
    <p:sldId id="430" r:id="rId10"/>
    <p:sldId id="432" r:id="rId11"/>
    <p:sldId id="461" r:id="rId12"/>
    <p:sldId id="433" r:id="rId13"/>
    <p:sldId id="434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44" r:id="rId26"/>
    <p:sldId id="444" r:id="rId27"/>
    <p:sldId id="438" r:id="rId28"/>
    <p:sldId id="439" r:id="rId29"/>
    <p:sldId id="440" r:id="rId30"/>
    <p:sldId id="441" r:id="rId31"/>
    <p:sldId id="442" r:id="rId32"/>
    <p:sldId id="443" r:id="rId33"/>
    <p:sldId id="445" r:id="rId34"/>
    <p:sldId id="446" r:id="rId35"/>
    <p:sldId id="447" r:id="rId36"/>
    <p:sldId id="448" r:id="rId37"/>
    <p:sldId id="449" r:id="rId38"/>
    <p:sldId id="460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</p:sldIdLst>
  <p:sldSz cx="9144000" cy="5143500" type="screen16x9"/>
  <p:notesSz cx="6858000" cy="9144000"/>
  <p:embeddedFontLst>
    <p:embeddedFont>
      <p:font typeface="Comfortaa" panose="020B0604020202020204" charset="0"/>
      <p:regular r:id="rId51"/>
      <p:bold r:id="rId52"/>
    </p:embeddedFont>
    <p:embeddedFont>
      <p:font typeface="Montserrat" panose="00000500000000000000" pitchFamily="50" charset="0"/>
      <p:regular r:id="rId53"/>
      <p:bold r:id="rId54"/>
      <p:italic r:id="rId55"/>
      <p:boldItalic r:id="rId56"/>
    </p:embeddedFont>
    <p:embeddedFont>
      <p:font typeface="Montserrat Black" panose="00000A00000000000000" pitchFamily="50" charset="0"/>
      <p:bold r:id="rId57"/>
      <p:boldItalic r:id="rId58"/>
    </p:embeddedFont>
    <p:embeddedFont>
      <p:font typeface="Montserrat ExtraBold" panose="00000900000000000000" pitchFamily="50" charset="0"/>
      <p:bold r:id="rId59"/>
      <p:boldItalic r:id="rId60"/>
    </p:embeddedFont>
    <p:embeddedFont>
      <p:font typeface="Roboto Mon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1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B7250-979D-47B3-A104-E14E87086799}">
  <a:tblStyle styleId="{DB1B7250-979D-47B3-A104-E14E87086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9" autoAdjust="0"/>
    <p:restoredTop sz="94645" autoAdjust="0"/>
  </p:normalViewPr>
  <p:slideViewPr>
    <p:cSldViewPr snapToGrid="0">
      <p:cViewPr varScale="1">
        <p:scale>
          <a:sx n="114" d="100"/>
          <a:sy n="114" d="100"/>
        </p:scale>
        <p:origin x="44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04ab51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04ab51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00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3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4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54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00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5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55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9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4ab51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4ab51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7847" y="1520524"/>
            <a:ext cx="4174153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FE696689-C70B-4866-9E06-6E7524A7FE92}"/>
              </a:ext>
            </a:extLst>
          </p:cNvPr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6E0902A5-5DF9-491F-966D-43ED3E03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644D1FB9-0D82-4172-9324-749D1D99313C}"/>
              </a:ext>
            </a:extLst>
          </p:cNvPr>
          <p:cNvSpPr/>
          <p:nvPr userDrawn="1"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7471BE3E-C17B-4AEE-8F95-0E1DA64EF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402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8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xercices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46">
            <a:extLst>
              <a:ext uri="{FF2B5EF4-FFF2-40B4-BE49-F238E27FC236}">
                <a16:creationId xmlns:a16="http://schemas.microsoft.com/office/drawing/2014/main" id="{C741A833-BDBE-4CE8-B844-FE8F0436674A}"/>
              </a:ext>
            </a:extLst>
          </p:cNvPr>
          <p:cNvSpPr txBox="1">
            <a:spLocks/>
          </p:cNvSpPr>
          <p:nvPr userDrawn="1"/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5" name="Google Shape;284;p46">
            <a:extLst>
              <a:ext uri="{FF2B5EF4-FFF2-40B4-BE49-F238E27FC236}">
                <a16:creationId xmlns:a16="http://schemas.microsoft.com/office/drawing/2014/main" id="{A6D6917B-C43D-4540-828E-65CFF933BB35}"/>
              </a:ext>
            </a:extLst>
          </p:cNvPr>
          <p:cNvSpPr/>
          <p:nvPr userDrawn="1"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5;p46">
            <a:extLst>
              <a:ext uri="{FF2B5EF4-FFF2-40B4-BE49-F238E27FC236}">
                <a16:creationId xmlns:a16="http://schemas.microsoft.com/office/drawing/2014/main" id="{4A3CF12F-087F-4B8F-BBEB-2D0981BA6615}"/>
              </a:ext>
            </a:extLst>
          </p:cNvPr>
          <p:cNvSpPr txBox="1">
            <a:spLocks/>
          </p:cNvSpPr>
          <p:nvPr userDrawn="1"/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151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7847" y="1520524"/>
            <a:ext cx="4174153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FE696689-C70B-4866-9E06-6E7524A7FE92}"/>
              </a:ext>
            </a:extLst>
          </p:cNvPr>
          <p:cNvSpPr/>
          <p:nvPr userDrawn="1"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pj8m4XNYXJfGIBZQC8WSigDyk_6TtF65hK0NLHn3veEGUaWqXu3HHBlLnPz0leZj8vM9AWF5asMfM_mJ82atmmJklH-Gv2MhFyeA276OHG169mNadERQBdD0d7fJva7yC28Bx_zE6e8">
            <a:extLst>
              <a:ext uri="{FF2B5EF4-FFF2-40B4-BE49-F238E27FC236}">
                <a16:creationId xmlns:a16="http://schemas.microsoft.com/office/drawing/2014/main" id="{6E0902A5-5DF9-491F-966D-43ED3E031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93" y="365760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188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22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4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38761D"/>
              </a:gs>
              <a:gs pos="50000">
                <a:srgbClr val="669D4D"/>
              </a:gs>
              <a:gs pos="50000">
                <a:srgbClr val="7DB165"/>
              </a:gs>
              <a:gs pos="100000">
                <a:srgbClr val="93C47D"/>
              </a:gs>
            </a:gsLst>
            <a:lin ang="0" scaled="0"/>
          </a:gradFill>
          <a:effectLst>
            <a:outerShdw blurRad="100013" dist="123825" dir="6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5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99333" y="2766271"/>
            <a:ext cx="2267433" cy="24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 NATIVAS </a:t>
            </a:r>
            <a:endParaRPr sz="18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17B-C66C-4C21-AC0B-1FDA3BB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7836-74E6-45F6-AAB4-300E4794C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/>
              <a:t>SUM </a:t>
            </a:r>
            <a:r>
              <a:rPr lang="pt-BR" sz="1600" dirty="0"/>
              <a:t>É usando para </a:t>
            </a:r>
            <a:r>
              <a:rPr lang="pt-BR" sz="1600" b="1" dirty="0"/>
              <a:t>SOMAR</a:t>
            </a:r>
            <a:r>
              <a:rPr lang="pt-BR" sz="1600" dirty="0"/>
              <a:t> Todos números na tabela </a:t>
            </a:r>
            <a:r>
              <a:rPr lang="pt-BR" sz="1600" dirty="0" err="1"/>
              <a:t>selecionadas,tipo</a:t>
            </a:r>
            <a:r>
              <a:rPr lang="pt-BR" sz="1600" dirty="0"/>
              <a:t> se ele tem 3 colunas com número 2,5 e 9 ele soma ele todos ai dar 16,Pode se usando só com colunas que tem variáveis numéricas 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400" dirty="0">
                <a:solidFill>
                  <a:srgbClr val="FFFF00"/>
                </a:solidFill>
              </a:rPr>
              <a:t>SELECT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SUM</a:t>
            </a:r>
            <a:r>
              <a:rPr lang="pt-BR" sz="1400" dirty="0"/>
              <a:t>(Idade)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pt-BR" sz="1400" dirty="0"/>
              <a:t> Pessoas;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Resultado seria igual a 45 daria o número, se fosse usando  tabela pessoas.</a:t>
            </a:r>
            <a:endParaRPr lang="pt-BR" sz="1400" dirty="0"/>
          </a:p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E44674C-4457-44BC-9C78-DEFF0380A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4547" y="2251075"/>
          <a:ext cx="6096000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0352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8141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106494"/>
                    </a:ext>
                  </a:extLst>
                </a:gridCol>
              </a:tblGrid>
              <a:tr h="265906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61549"/>
                  </a:ext>
                </a:extLst>
              </a:tr>
              <a:tr h="2659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Maria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32140"/>
                  </a:ext>
                </a:extLst>
              </a:tr>
              <a:tr h="2659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João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73636"/>
                  </a:ext>
                </a:extLst>
              </a:tr>
              <a:tr h="2659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Pedro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8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5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4D19-C661-4C9F-A26C-80448EA8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9" y="1520524"/>
            <a:ext cx="5466229" cy="2052600"/>
          </a:xfrm>
        </p:spPr>
        <p:txBody>
          <a:bodyPr/>
          <a:lstStyle/>
          <a:p>
            <a:r>
              <a:rPr lang="pt-BR" sz="4000" dirty="0">
                <a:solidFill>
                  <a:srgbClr val="FFFF00"/>
                </a:solidFill>
              </a:rPr>
              <a:t>AVG</a:t>
            </a:r>
            <a:r>
              <a:rPr lang="pt-BR" sz="4000" dirty="0"/>
              <a:t> É usando para pegar uma MEDIA na sua tabela </a:t>
            </a:r>
          </a:p>
        </p:txBody>
      </p:sp>
    </p:spTree>
    <p:extLst>
      <p:ext uri="{BB962C8B-B14F-4D97-AF65-F5344CB8AC3E}">
        <p14:creationId xmlns:p14="http://schemas.microsoft.com/office/powerpoint/2010/main" val="198924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9893-2B4A-4E6F-BFE1-DC25EA1D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6FF6E-694A-4BB1-8CFC-B80D2C4CD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/>
              <a:t>AVG </a:t>
            </a:r>
            <a:r>
              <a:rPr lang="pt-BR" sz="1600" dirty="0"/>
              <a:t>É usando para pegar uma </a:t>
            </a:r>
            <a:r>
              <a:rPr lang="pt-BR" sz="1600" b="1" dirty="0"/>
              <a:t>MEDIA</a:t>
            </a:r>
            <a:r>
              <a:rPr lang="pt-BR" sz="1600" dirty="0"/>
              <a:t> na sua tabela tipo somar os campos dividir assim formado uma media Resultado seria igual a 15 daria o </a:t>
            </a:r>
            <a:r>
              <a:rPr lang="pt-BR" sz="1600" dirty="0" err="1"/>
              <a:t>número,caso</a:t>
            </a:r>
            <a:r>
              <a:rPr lang="pt-BR" sz="1600" dirty="0"/>
              <a:t> você usasse isso na tabela pessoas, Pode se usando só com colunas que tem variáveis numéricas.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FFFF00"/>
                </a:solidFill>
              </a:rPr>
              <a:t>SELECT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AVG</a:t>
            </a:r>
            <a:r>
              <a:rPr lang="pt-BR" sz="1600" dirty="0"/>
              <a:t>(Idade)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pt-BR" sz="1600" dirty="0"/>
              <a:t> Pessoas;</a:t>
            </a:r>
          </a:p>
          <a:p>
            <a:endParaRPr lang="pt-BR" sz="1600" dirty="0"/>
          </a:p>
          <a:p>
            <a:r>
              <a:rPr lang="pt-BR" sz="1600" dirty="0"/>
              <a:t>45/3=15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Resultado seria igual a 15 daria o número, se fosse usando  tabela pessoas.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565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C57C-6F92-4417-831D-7E2A2A67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847" y="1520524"/>
            <a:ext cx="5485241" cy="2052600"/>
          </a:xfrm>
        </p:spPr>
        <p:txBody>
          <a:bodyPr/>
          <a:lstStyle/>
          <a:p>
            <a:r>
              <a:rPr lang="pt-BR" sz="4000" dirty="0">
                <a:solidFill>
                  <a:srgbClr val="FFFF00"/>
                </a:solidFill>
              </a:rPr>
              <a:t>MAX</a:t>
            </a:r>
            <a:r>
              <a:rPr lang="pt-BR" sz="4000" dirty="0"/>
              <a:t> É usando para pegar o número mais ALTO </a:t>
            </a:r>
          </a:p>
        </p:txBody>
      </p:sp>
    </p:spTree>
    <p:extLst>
      <p:ext uri="{BB962C8B-B14F-4D97-AF65-F5344CB8AC3E}">
        <p14:creationId xmlns:p14="http://schemas.microsoft.com/office/powerpoint/2010/main" val="274770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C8EE2-F0D2-45A0-B5F1-340E6DE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CDF7E-0D40-4C23-9243-5EAEC2410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/>
              <a:t>MAX </a:t>
            </a:r>
            <a:r>
              <a:rPr lang="pt-BR" sz="1600" dirty="0"/>
              <a:t>É usando para pegar o número mais </a:t>
            </a:r>
            <a:r>
              <a:rPr lang="pt-BR" sz="1600" b="1" dirty="0"/>
              <a:t>ALTO</a:t>
            </a:r>
            <a:r>
              <a:rPr lang="pt-BR" sz="1600" dirty="0"/>
              <a:t> de colunas, Pode se usando só com colunas que tem variáveis numéricas.</a:t>
            </a:r>
          </a:p>
          <a:p>
            <a:r>
              <a:rPr lang="pt-BR" sz="1600" dirty="0"/>
              <a:t> </a:t>
            </a:r>
          </a:p>
          <a:p>
            <a:r>
              <a:rPr lang="pt-BR" sz="1600" dirty="0">
                <a:solidFill>
                  <a:srgbClr val="FFFF00"/>
                </a:solidFill>
              </a:rPr>
              <a:t>SELECT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B0F0"/>
                </a:solidFill>
              </a:rPr>
              <a:t>MAX</a:t>
            </a:r>
            <a:r>
              <a:rPr lang="pt-BR" sz="1600" dirty="0"/>
              <a:t>(Idade) </a:t>
            </a:r>
            <a:r>
              <a:rPr lang="pt-BR" sz="1600" dirty="0">
                <a:solidFill>
                  <a:srgbClr val="00B0F0"/>
                </a:solidFill>
              </a:rPr>
              <a:t>FROM</a:t>
            </a:r>
            <a:r>
              <a:rPr lang="pt-BR" sz="1600" dirty="0"/>
              <a:t> Pessoas;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Resultado seria igual a 17 ia pegar o número mais alto da coluna idade  se fosse usando na tabela pessoas.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761E1-780D-46C5-8886-E6B0FFAF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8" y="1520524"/>
            <a:ext cx="5667935" cy="2052600"/>
          </a:xfrm>
        </p:spPr>
        <p:txBody>
          <a:bodyPr/>
          <a:lstStyle/>
          <a:p>
            <a:r>
              <a:rPr lang="pt-BR" sz="4000" dirty="0">
                <a:solidFill>
                  <a:srgbClr val="FFFF00"/>
                </a:solidFill>
              </a:rPr>
              <a:t>MIN</a:t>
            </a:r>
            <a:r>
              <a:rPr lang="pt-BR" sz="4000" dirty="0"/>
              <a:t> é usando para pegar o número MENOR de colunas</a:t>
            </a:r>
          </a:p>
        </p:txBody>
      </p:sp>
    </p:spTree>
    <p:extLst>
      <p:ext uri="{BB962C8B-B14F-4D97-AF65-F5344CB8AC3E}">
        <p14:creationId xmlns:p14="http://schemas.microsoft.com/office/powerpoint/2010/main" val="206997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7808-4575-42FD-A6F6-DA6F46D5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3E9A9-225C-4468-9C2A-5A6001BBC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/>
              <a:t>MIN </a:t>
            </a:r>
            <a:r>
              <a:rPr lang="pt-BR" sz="1600" dirty="0"/>
              <a:t>É usando para pegar o número </a:t>
            </a:r>
            <a:r>
              <a:rPr lang="pt-BR" sz="1600" b="1" dirty="0"/>
              <a:t>MENOR</a:t>
            </a:r>
            <a:r>
              <a:rPr lang="pt-BR" sz="1600" dirty="0"/>
              <a:t> de colunas, Pode se usando só com colunas que tem variáveis numéricas.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FFFF00"/>
                </a:solidFill>
              </a:rPr>
              <a:t>SELECT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70C0"/>
                </a:solidFill>
              </a:rPr>
              <a:t>MIN</a:t>
            </a:r>
            <a:r>
              <a:rPr lang="pt-BR" sz="1600" dirty="0"/>
              <a:t>(Idade) </a:t>
            </a:r>
            <a:r>
              <a:rPr lang="pt-BR" sz="1600" dirty="0">
                <a:solidFill>
                  <a:srgbClr val="0070C0"/>
                </a:solidFill>
              </a:rPr>
              <a:t>FROM</a:t>
            </a:r>
            <a:r>
              <a:rPr lang="pt-BR" sz="1600" dirty="0"/>
              <a:t> Pessoas;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Resultado seria igual a 13 ia pegar o número menor da coluna idade, se fosse usando  tabela pessoas 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56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E979-31EE-45BE-A5E5-AA509596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520524"/>
            <a:ext cx="5735171" cy="2052600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</a:rPr>
              <a:t>COUNT</a:t>
            </a:r>
            <a:r>
              <a:rPr lang="pt-BR" sz="3200" dirty="0"/>
              <a:t> é usando para CONTA quantos itens tem numa coluna </a:t>
            </a:r>
          </a:p>
        </p:txBody>
      </p:sp>
    </p:spTree>
    <p:extLst>
      <p:ext uri="{BB962C8B-B14F-4D97-AF65-F5344CB8AC3E}">
        <p14:creationId xmlns:p14="http://schemas.microsoft.com/office/powerpoint/2010/main" val="368623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A8C10-09BD-4FAB-BBB2-3A7BE74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3E1F9-C92B-4777-9B33-1F6C1A3CA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COUNT </a:t>
            </a:r>
            <a:r>
              <a:rPr lang="pt-BR" dirty="0"/>
              <a:t>É usando para </a:t>
            </a:r>
            <a:r>
              <a:rPr lang="pt-BR" b="1" dirty="0"/>
              <a:t>CONTA</a:t>
            </a:r>
            <a:r>
              <a:rPr lang="pt-BR" dirty="0"/>
              <a:t> quantos itens tem numa coluna ou mais colunas.</a:t>
            </a:r>
          </a:p>
          <a:p>
            <a:r>
              <a:rPr lang="pt-BR" dirty="0"/>
              <a:t> </a:t>
            </a:r>
          </a:p>
          <a:p>
            <a:r>
              <a:rPr lang="pt-BR" dirty="0">
                <a:solidFill>
                  <a:srgbClr val="FFFF00"/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COUNT</a:t>
            </a:r>
            <a:r>
              <a:rPr lang="pt-BR" dirty="0"/>
              <a:t>(Id) </a:t>
            </a:r>
            <a:r>
              <a:rPr lang="pt-BR" dirty="0">
                <a:solidFill>
                  <a:srgbClr val="0070C0"/>
                </a:solidFill>
              </a:rPr>
              <a:t>FROM</a:t>
            </a:r>
            <a:r>
              <a:rPr lang="pt-BR" dirty="0"/>
              <a:t> Pessoas;</a:t>
            </a:r>
          </a:p>
          <a:p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b="1" dirty="0"/>
              <a:t>Resultado seria igual a 3 ia conta todos os ID  como tem 3 pessoas então tem 3 ID’S, se fosse usando  tabela pessoas.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08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AF983-5A3F-47F6-83F8-7C622A0BF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COUNT_BIG</a:t>
            </a:r>
            <a:br>
              <a:rPr lang="pt-BR" sz="4000" dirty="0"/>
            </a:br>
            <a:r>
              <a:rPr lang="pt-BR" sz="4000" dirty="0"/>
              <a:t>3 TIPOS</a:t>
            </a:r>
          </a:p>
        </p:txBody>
      </p:sp>
    </p:spTree>
    <p:extLst>
      <p:ext uri="{BB962C8B-B14F-4D97-AF65-F5344CB8AC3E}">
        <p14:creationId xmlns:p14="http://schemas.microsoft.com/office/powerpoint/2010/main" val="788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9203-EC5F-4DEB-8C96-4FB51DDA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FE41C-D53B-452C-BD0A-A4E655833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FUNÇÕES NATIVAS – São funções presentes no SQL para facilitar a criação de dados na tabela. Existem diversos tipos de funções:</a:t>
            </a:r>
          </a:p>
          <a:p>
            <a:r>
              <a:rPr lang="pt-BR" dirty="0"/>
              <a:t>Funções de manipulação de hora;</a:t>
            </a:r>
          </a:p>
          <a:p>
            <a:r>
              <a:rPr lang="pt-BR" dirty="0"/>
              <a:t>Funções de agregação;</a:t>
            </a:r>
          </a:p>
          <a:p>
            <a:r>
              <a:rPr lang="pt-BR" dirty="0"/>
              <a:t>Funções </a:t>
            </a:r>
            <a:r>
              <a:rPr lang="pt-BR" dirty="0" err="1"/>
              <a:t>matematicáis</a:t>
            </a:r>
            <a:r>
              <a:rPr lang="pt-BR" dirty="0"/>
              <a:t>;</a:t>
            </a:r>
          </a:p>
          <a:p>
            <a:r>
              <a:rPr lang="pt-BR" dirty="0"/>
              <a:t>Funções de manipulação de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r>
              <a:rPr lang="pt-BR" dirty="0"/>
              <a:t>E funções do sistema. </a:t>
            </a:r>
          </a:p>
        </p:txBody>
      </p:sp>
    </p:spTree>
    <p:extLst>
      <p:ext uri="{BB962C8B-B14F-4D97-AF65-F5344CB8AC3E}">
        <p14:creationId xmlns:p14="http://schemas.microsoft.com/office/powerpoint/2010/main" val="63882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B62DD-9B81-41A2-9FF9-06F4F7AE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 BIG(*)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25100-07C0-4F31-BE80-57BA1712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COUNT_BIG</a:t>
            </a:r>
            <a:r>
              <a:rPr lang="pt-BR" dirty="0"/>
              <a:t>(*) retorna o número de itens de um grupo. Isso inclui valores NULL e duplicatas.</a:t>
            </a:r>
          </a:p>
          <a:p>
            <a:endParaRPr lang="pt-BR" dirty="0"/>
          </a:p>
          <a:p>
            <a:r>
              <a:rPr lang="pt-BR" dirty="0">
                <a:solidFill>
                  <a:srgbClr val="FFFF00"/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COUNT_BIG</a:t>
            </a:r>
            <a:r>
              <a:rPr lang="pt-BR" dirty="0"/>
              <a:t>(ALL Nome) </a:t>
            </a:r>
            <a:r>
              <a:rPr lang="pt-BR" dirty="0">
                <a:solidFill>
                  <a:srgbClr val="0070C0"/>
                </a:solidFill>
              </a:rPr>
              <a:t>FROM</a:t>
            </a:r>
            <a:r>
              <a:rPr lang="pt-BR" dirty="0"/>
              <a:t> Pessoas;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Resultado seria igual a 3 mas se tivesse campos </a:t>
            </a:r>
            <a:r>
              <a:rPr lang="pt-BR" b="1" dirty="0" err="1"/>
              <a:t>nulls</a:t>
            </a:r>
            <a:r>
              <a:rPr lang="pt-BR" b="1" dirty="0"/>
              <a:t> ele não contaria, se fosse usando  tabela pessoas.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19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110A-3E62-4BF2-BC4E-982C5214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 BIG(</a:t>
            </a:r>
            <a:r>
              <a:rPr lang="pt-BR" dirty="0">
                <a:solidFill>
                  <a:srgbClr val="FFFF00"/>
                </a:solidFill>
              </a:rPr>
              <a:t>ALL</a:t>
            </a:r>
            <a:r>
              <a:rPr lang="pt-BR" dirty="0"/>
              <a:t> </a:t>
            </a:r>
            <a:r>
              <a:rPr lang="pt-BR" i="1" dirty="0" err="1">
                <a:solidFill>
                  <a:srgbClr val="FF0000"/>
                </a:solidFill>
              </a:rPr>
              <a:t>expression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CF048-A784-4D42-9844-F3C11EFEC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COUNT_BIG(</a:t>
            </a:r>
            <a:r>
              <a:rPr lang="pt-BR" dirty="0"/>
              <a:t>ALL </a:t>
            </a:r>
            <a:r>
              <a:rPr lang="pt-BR" i="1" dirty="0" err="1"/>
              <a:t>expression</a:t>
            </a:r>
            <a:r>
              <a:rPr lang="pt-BR" dirty="0"/>
              <a:t>) avalia a </a:t>
            </a:r>
            <a:r>
              <a:rPr lang="pt-BR" i="1" dirty="0" err="1"/>
              <a:t>expression</a:t>
            </a:r>
            <a:r>
              <a:rPr lang="pt-BR" dirty="0"/>
              <a:t> para cada linha em um grupo e retorna o número de valores não-nulos.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FFFF00"/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COUNT_BIG</a:t>
            </a:r>
            <a:r>
              <a:rPr lang="pt-BR" dirty="0"/>
              <a:t>(ALL Nome) </a:t>
            </a:r>
            <a:r>
              <a:rPr lang="pt-BR" dirty="0">
                <a:solidFill>
                  <a:srgbClr val="0070C0"/>
                </a:solidFill>
              </a:rPr>
              <a:t>FROM</a:t>
            </a:r>
            <a:r>
              <a:rPr lang="pt-BR" dirty="0"/>
              <a:t> Pessoas;</a:t>
            </a:r>
          </a:p>
          <a:p>
            <a:endParaRPr lang="pt-BR" dirty="0"/>
          </a:p>
          <a:p>
            <a:r>
              <a:rPr lang="pt-BR" b="1" dirty="0"/>
              <a:t>Resultado seria igual a 3 mas se tivesse campos </a:t>
            </a:r>
            <a:r>
              <a:rPr lang="pt-BR" b="1" dirty="0" err="1"/>
              <a:t>nulls</a:t>
            </a:r>
            <a:r>
              <a:rPr lang="pt-BR" b="1" dirty="0"/>
              <a:t> ele não contaria, se fosse usando  tabela pessoas.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64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CD5D8-E420-4DE9-AD85-C344B701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COUNT_BIG(DISTINCT </a:t>
            </a:r>
            <a:r>
              <a:rPr lang="pt-BR" i="1" dirty="0" err="1"/>
              <a:t>expression</a:t>
            </a:r>
            <a:r>
              <a:rPr lang="pt-BR" dirty="0"/>
              <a:t>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5839B-72F1-46D1-A6C9-6A5A6BF33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COUNT_BIG</a:t>
            </a:r>
            <a:r>
              <a:rPr lang="pt-BR" dirty="0"/>
              <a:t>(DISTINCT </a:t>
            </a:r>
            <a:r>
              <a:rPr lang="pt-BR" i="1" dirty="0" err="1"/>
              <a:t>expression</a:t>
            </a:r>
            <a:r>
              <a:rPr lang="pt-BR" dirty="0"/>
              <a:t>) avalia a </a:t>
            </a:r>
            <a:r>
              <a:rPr lang="pt-BR" i="1" dirty="0" err="1"/>
              <a:t>expression</a:t>
            </a:r>
            <a:r>
              <a:rPr lang="pt-BR" dirty="0"/>
              <a:t> para cada linha em um grupo e retorna o número de valores não-nulos exclusivos.</a:t>
            </a:r>
          </a:p>
          <a:p>
            <a:endParaRPr lang="pt-BR" dirty="0"/>
          </a:p>
          <a:p>
            <a:r>
              <a:rPr lang="pt-BR" dirty="0">
                <a:solidFill>
                  <a:srgbClr val="FFFF00"/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COUNT_BIG</a:t>
            </a:r>
            <a:r>
              <a:rPr lang="pt-BR" dirty="0"/>
              <a:t>(DISTINCT Nome) </a:t>
            </a:r>
            <a:r>
              <a:rPr lang="pt-BR" dirty="0">
                <a:solidFill>
                  <a:srgbClr val="0070C0"/>
                </a:solidFill>
              </a:rPr>
              <a:t>FROM</a:t>
            </a:r>
            <a:r>
              <a:rPr lang="pt-BR" dirty="0"/>
              <a:t> Pessoas;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600" b="1" dirty="0"/>
              <a:t>Resultado seria igual a 3 mas se tivesse campos </a:t>
            </a:r>
            <a:r>
              <a:rPr lang="pt-BR" sz="1600" b="1" dirty="0" err="1"/>
              <a:t>nulls</a:t>
            </a:r>
            <a:r>
              <a:rPr lang="pt-BR" sz="1600" b="1" dirty="0"/>
              <a:t> retornaria outro valor com os campos </a:t>
            </a:r>
            <a:r>
              <a:rPr lang="pt-BR" sz="1600" b="1" dirty="0" err="1"/>
              <a:t>nulls</a:t>
            </a:r>
            <a:r>
              <a:rPr lang="pt-BR" sz="1600" b="1" dirty="0"/>
              <a:t>, se fosse usando  tabela pessoas.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0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Fun</a:t>
            </a: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ções </a:t>
            </a:r>
            <a:r>
              <a:rPr lang="pt-BR" sz="6000" dirty="0" err="1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Matemáticais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2767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F525E-492E-4D47-9324-7045F6D4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POWER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30FB3-103E-493F-A05F-C17CA3759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 o valor elevado à potencia informada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7AC55E-F725-49D6-9687-32AD5FFD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58" y="2318111"/>
            <a:ext cx="1579188" cy="3410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1948A8-4D4D-4C9F-965E-69AC5ACE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06" y="3386610"/>
            <a:ext cx="76870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7B66-AE3B-4F5E-8AD3-7DB5B9DD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ROUND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07FC4-A84C-4F9D-AE28-A47420CBF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arredonda ou tranca o numero fornecido de acordo com a </a:t>
            </a:r>
            <a:r>
              <a:rPr lang="pt-BR" dirty="0" err="1"/>
              <a:t>precisao</a:t>
            </a:r>
            <a:r>
              <a:rPr lang="pt-BR" dirty="0"/>
              <a:t> informada. Se o terceiro </a:t>
            </a:r>
            <a:r>
              <a:rPr lang="pt-BR" dirty="0" err="1"/>
              <a:t>parametro</a:t>
            </a:r>
            <a:r>
              <a:rPr lang="pt-BR" dirty="0"/>
              <a:t> não for passado para a </a:t>
            </a:r>
            <a:r>
              <a:rPr lang="pt-BR" dirty="0" err="1"/>
              <a:t>funçao</a:t>
            </a:r>
            <a:r>
              <a:rPr lang="pt-BR" dirty="0"/>
              <a:t>, o numero é arredondado. Se quiser que o numero seja truncado, deve-se fornecer o valor 1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463442-7CE1-47D6-945D-00C45E4F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6" y="2836988"/>
            <a:ext cx="2186828" cy="1743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A58576-9816-48F0-962D-6E82D9E5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06" y="3929161"/>
            <a:ext cx="944375" cy="5330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DF212B-75EE-43A9-A39C-354F220B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80" y="2826497"/>
            <a:ext cx="2186828" cy="1848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262A87-1E10-4CED-B4CD-EE1500733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694" y="3929161"/>
            <a:ext cx="963071" cy="5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8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F74A-CE0C-4481-A5C1-A1C4D50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SQRT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4A228-3D56-459E-8C77-FD5F378C5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 a raiz quadrada de um numero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51D0B-EDA1-4D00-9349-C59A620E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53" y="2324929"/>
            <a:ext cx="1028419" cy="2468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D1EA16-90CD-4C8F-94BE-8ED35EF3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4" y="3550069"/>
            <a:ext cx="544606" cy="4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FC9E5-6D78-4BA6-AE95-79E33DAA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CEILING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D5351A-6FD2-4893-BF32-868DE7CC1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 o menor inteiro que seja maior ou igual ao numero informado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15BA0D-8C24-49C9-B44F-8CBA9A31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35" y="2758736"/>
            <a:ext cx="2137802" cy="2038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D2201C-4FDA-4276-9209-AFB00F2F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35" y="3991025"/>
            <a:ext cx="755276" cy="4553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5D1A5E-3AFF-4232-A5F3-C94B3C78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02" y="2753779"/>
            <a:ext cx="2458571" cy="2137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5F40BF-C23D-4A6A-BE58-801F78107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30" y="4005486"/>
            <a:ext cx="755276" cy="4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1B48-5DE6-44CC-9BC1-034FF804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FLOOR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1C880-AB1C-422A-8253-F87F4371D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 o maior inteiro que seja menor ou igual ao numero informado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40B67F-6ECA-4494-94F1-6BF7E62E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20" y="2733224"/>
            <a:ext cx="1854853" cy="2450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CF0EC1-9159-4821-9577-4748F192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20" y="4068292"/>
            <a:ext cx="855849" cy="4907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5A4ACA-F870-4523-9928-3DB5A432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616" y="2737129"/>
            <a:ext cx="2349313" cy="2466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4F094A-9EA2-4C8B-9AF1-1F0031135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48" y="4068291"/>
            <a:ext cx="868281" cy="4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DC18B-6860-4A01-B6CB-834EDE5E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6014D-F4E3-4D80-B789-F87675382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 o valor de PI 3.1415926535897931.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D8B173-2C3D-4C07-A72A-BB61DFFF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0" y="2235077"/>
            <a:ext cx="1025339" cy="2789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3D071-4D5C-42A5-8E8D-4DC45FCD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40" y="3293817"/>
            <a:ext cx="1463769" cy="3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Funções de m</a:t>
            </a: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anipulação de data e hora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Funções de m</a:t>
            </a: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anipulação de </a:t>
            </a:r>
            <a:r>
              <a:rPr lang="pt-BR" dirty="0" err="1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strings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662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2AAA2-F5AA-4303-92F3-C406765B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LEN(</a:t>
            </a:r>
            <a:r>
              <a:rPr lang="pt-BR" dirty="0" err="1"/>
              <a:t>string</a:t>
            </a:r>
            <a:r>
              <a:rPr lang="pt-BR" dirty="0"/>
              <a:t>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32CE6-F835-4A6B-A439-8D14F420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618" y="1152475"/>
            <a:ext cx="8520600" cy="749061"/>
          </a:xfrm>
        </p:spPr>
        <p:txBody>
          <a:bodyPr/>
          <a:lstStyle/>
          <a:p>
            <a:r>
              <a:rPr lang="pt-BR" dirty="0"/>
              <a:t>Ela identifica o comprimento de uma frase/expressão em caracteres.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dirty="0"/>
              <a:t>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F44E65-44A0-4C25-B0D3-FA06926F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7" y="2712072"/>
            <a:ext cx="2491956" cy="2972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40641B-BC43-496B-B106-7B311554C24C}"/>
              </a:ext>
            </a:extLst>
          </p:cNvPr>
          <p:cNvSpPr txBox="1"/>
          <p:nvPr/>
        </p:nvSpPr>
        <p:spPr>
          <a:xfrm>
            <a:off x="311700" y="1901536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ABF35D-0A67-4E5F-A071-240046B7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7" y="3842868"/>
            <a:ext cx="170702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C554F-C04F-4712-8156-3B882A4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SUBSTRING(</a:t>
            </a:r>
            <a:r>
              <a:rPr lang="pt-BR" dirty="0" err="1"/>
              <a:t>expressao</a:t>
            </a:r>
            <a:r>
              <a:rPr lang="pt-BR" dirty="0"/>
              <a:t>, Inicio, Fim)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DFF34-F6E7-421D-92F4-0F3DEFC95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A função SUBSTRING retorna caracteres do tipo texto, binário ou imagem, de acordo com a posição inicial e tamanho passado como argumento.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A96565-5AE5-412B-97F8-6619963213A9}"/>
              </a:ext>
            </a:extLst>
          </p:cNvPr>
          <p:cNvSpPr txBox="1"/>
          <p:nvPr/>
        </p:nvSpPr>
        <p:spPr>
          <a:xfrm>
            <a:off x="477955" y="23275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F7A6E5-EC53-45C0-A0BE-285EB2B3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0" y="3128815"/>
            <a:ext cx="3223539" cy="2133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80D84F-64DC-4E03-A5F6-5E8EE251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0" y="4325252"/>
            <a:ext cx="169178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2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1C12-3A3E-49E7-8469-6C8FE944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Repligcate</a:t>
            </a:r>
            <a:r>
              <a:rPr lang="pt-BR" dirty="0"/>
              <a:t>( Caractere a ser repetido, número de vezes)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7C142-57E7-43F9-B1AE-27BEBA59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5546"/>
            <a:ext cx="8520600" cy="3416400"/>
          </a:xfrm>
        </p:spPr>
        <p:txBody>
          <a:bodyPr/>
          <a:lstStyle/>
          <a:p>
            <a:r>
              <a:rPr lang="pt-BR" dirty="0"/>
              <a:t>Repete N vezes o caractere especificado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ED4F70-6C60-4E9D-A8BE-4EF6559E5CF6}"/>
              </a:ext>
            </a:extLst>
          </p:cNvPr>
          <p:cNvSpPr txBox="1"/>
          <p:nvPr/>
        </p:nvSpPr>
        <p:spPr>
          <a:xfrm>
            <a:off x="446783" y="18703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864945-E046-4DE1-9676-8EF56AE9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5" y="2581852"/>
            <a:ext cx="2638425" cy="304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1883F1-A858-4C5C-A1C1-CC4DE087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5" y="3757662"/>
            <a:ext cx="2505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3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58C1-EE82-41AF-AFBC-75DC4158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STUFF (Texto, Inicio, </a:t>
            </a:r>
            <a:r>
              <a:rPr lang="pt-BR" dirty="0" err="1"/>
              <a:t>Length</a:t>
            </a:r>
            <a:r>
              <a:rPr lang="pt-BR" dirty="0"/>
              <a:t> ,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64F40-18C3-4213-B5B5-16F8535A3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STUFF insere uma cadeia de caracteres em outra cadeia de caracteres.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686F30-35BE-4CF7-9BA3-2D8A6B1ADDA7}"/>
              </a:ext>
            </a:extLst>
          </p:cNvPr>
          <p:cNvSpPr txBox="1"/>
          <p:nvPr/>
        </p:nvSpPr>
        <p:spPr>
          <a:xfrm>
            <a:off x="446783" y="1870363"/>
            <a:ext cx="4675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chemeClr val="bg1"/>
                </a:solidFill>
              </a:rPr>
              <a:t>RESULTADO: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latin typeface="Montserrat (Corpo)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F7A6F0-1A45-4F45-963E-11B6D58D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0" y="2441575"/>
            <a:ext cx="3876675" cy="419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37D4C4-6DA8-4E8E-9594-77F4FF00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0" y="3761291"/>
            <a:ext cx="2447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5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Funções de sistema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60796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0336B-47AD-418D-95CD-5BA9264D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 comando que retorna o Nome da tabela que você quer é bastante útil para você localizar a tabela em que você esta </a:t>
            </a:r>
            <a:r>
              <a:rPr lang="pt-BR" dirty="0" err="1"/>
              <a:t>ultilizando</a:t>
            </a:r>
            <a:r>
              <a:rPr lang="pt-BR" dirty="0"/>
              <a:t> evitando erros.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A89D2-D4D0-4E69-BBB1-6FCEF160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1700" y="469765"/>
            <a:ext cx="2478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fortaa (Títulos)"/>
              </a:rPr>
              <a:t>COL   NAME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2407074-E7A5-4A8F-95E1-4F9DC529C6D5}"/>
              </a:ext>
            </a:extLst>
          </p:cNvPr>
          <p:cNvCxnSpPr>
            <a:cxnSpLocks/>
          </p:cNvCxnSpPr>
          <p:nvPr/>
        </p:nvCxnSpPr>
        <p:spPr>
          <a:xfrm flipV="1">
            <a:off x="1268595" y="896980"/>
            <a:ext cx="2823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5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r>
              <a:rPr lang="en-US" dirty="0"/>
              <a:t>COL_NAME ( </a:t>
            </a:r>
            <a:r>
              <a:rPr lang="en-US" dirty="0" err="1"/>
              <a:t>table_id</a:t>
            </a:r>
            <a:r>
              <a:rPr lang="en-US" dirty="0"/>
              <a:t> , </a:t>
            </a:r>
            <a:r>
              <a:rPr lang="en-US" dirty="0" err="1"/>
              <a:t>column_id</a:t>
            </a:r>
            <a:r>
              <a:rPr lang="en-US" dirty="0"/>
              <a:t> )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C9C811-5954-4568-A697-1D132ACB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2" y="1467690"/>
            <a:ext cx="6886575" cy="352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186D15-32F3-43CD-91C3-42996914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82" y="3043006"/>
            <a:ext cx="2400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0336B-47AD-418D-95CD-5BA9264D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 comando que retorna o numero de bytes usado para armazenar a expressão, é melhor utilizado quando a variável dele é uma imagem, </a:t>
            </a:r>
            <a:r>
              <a:rPr lang="pt-BR" dirty="0" err="1"/>
              <a:t>bigint</a:t>
            </a:r>
            <a:r>
              <a:rPr lang="pt-BR" dirty="0"/>
              <a:t> e </a:t>
            </a:r>
            <a:r>
              <a:rPr lang="pt-BR" dirty="0" err="1"/>
              <a:t>varchar</a:t>
            </a:r>
            <a:r>
              <a:rPr lang="pt-BR" dirty="0"/>
              <a:t>.</a:t>
            </a:r>
          </a:p>
          <a:p>
            <a:r>
              <a:rPr lang="pt-BR" dirty="0"/>
              <a:t>Previne de você usar mais memoria do que você realmente tem.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A89D2-D4D0-4E69-BBB1-6FCEF160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571" y="574625"/>
            <a:ext cx="29088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dirty="0"/>
              <a:t>DATALENGTH</a:t>
            </a:r>
            <a:br>
              <a:rPr lang="pt-BR" dirty="0"/>
            </a:b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74276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244799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en-US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2EE84-BDF3-4974-A967-3C3CA4AF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05" y="1077165"/>
            <a:ext cx="6677025" cy="1133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A39815-00F2-4F88-9998-A7DFD23B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3043006"/>
            <a:ext cx="5343245" cy="12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17B-C66C-4C21-AC0B-1FDA3BB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DATEIFF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7836-74E6-45F6-AAB4-300E4794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18" y="1071793"/>
            <a:ext cx="8520600" cy="3416400"/>
          </a:xfrm>
        </p:spPr>
        <p:txBody>
          <a:bodyPr/>
          <a:lstStyle/>
          <a:p>
            <a:r>
              <a:rPr lang="pt-BR" dirty="0"/>
              <a:t>A função “DATEIFF” retorna a diferença dos dias entre duas datas diferentes, ou seja ele irá mostrar que a diferença entre “25/01/2000” e “15/02/2003” é de 37 dias.</a:t>
            </a:r>
            <a:endParaRPr lang="pt-BR" b="1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0CA7B9-9140-4D4F-9C66-403B2DF9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3" y="2874942"/>
            <a:ext cx="6210300" cy="238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8B1FC9-4B14-4CE6-A575-DBD602DA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53" y="4162750"/>
            <a:ext cx="1866900" cy="87630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3E9AF74-D39C-4BF3-A30B-F08547A9F54B}"/>
              </a:ext>
            </a:extLst>
          </p:cNvPr>
          <p:cNvSpPr txBox="1">
            <a:spLocks/>
          </p:cNvSpPr>
          <p:nvPr/>
        </p:nvSpPr>
        <p:spPr>
          <a:xfrm>
            <a:off x="577507" y="1884037"/>
            <a:ext cx="9325535" cy="245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092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0336B-47AD-418D-95CD-5BA9264D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 comando que converte a expressão no </a:t>
            </a:r>
            <a:r>
              <a:rPr lang="pt-BR" dirty="0" err="1"/>
              <a:t>datype</a:t>
            </a:r>
            <a:r>
              <a:rPr lang="pt-BR" dirty="0"/>
              <a:t> informado, é bom poia não precisa converter depois no C#.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A89D2-D4D0-4E69-BBB1-6FCEF160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571" y="574625"/>
            <a:ext cx="29088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dirty="0"/>
              <a:t>CAST</a:t>
            </a:r>
            <a:br>
              <a:rPr lang="pt-BR" dirty="0"/>
            </a:b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875322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594423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en-US" dirty="0"/>
          </a:p>
          <a:p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     RESULTADO:</a:t>
            </a:r>
            <a:endParaRPr lang="pt-BR" dirty="0"/>
          </a:p>
        </p:txBody>
      </p:sp>
      <p:pic>
        <p:nvPicPr>
          <p:cNvPr id="3076" name="Picture 4" descr="https://jvilar.files.wordpress.com/2016/02/screenshot_72.png">
            <a:extLst>
              <a:ext uri="{FF2B5EF4-FFF2-40B4-BE49-F238E27FC236}">
                <a16:creationId xmlns:a16="http://schemas.microsoft.com/office/drawing/2014/main" id="{40A2E539-D4A1-4700-B759-4455EDF4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85" y="640417"/>
            <a:ext cx="4305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26F0F3AF-F7F7-4E93-AED7-1ABB93A2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47" y="2872048"/>
            <a:ext cx="28761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4 104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German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dd.mm.aa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104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dd.mm.aaaa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b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54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0336B-47AD-418D-95CD-5BA9264D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 comando que retorna o nome do objeto, a partir do id fornecido.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726A5EE-942B-43EC-98FC-DDBA7082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Obeject</a:t>
            </a:r>
            <a:r>
              <a:rPr lang="pt-BR" dirty="0"/>
              <a:t>    </a:t>
            </a:r>
            <a:r>
              <a:rPr lang="pt-BR" dirty="0" err="1"/>
              <a:t>Name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F1F7D7F-F07B-47CB-84B0-AA8D1AA5729A}"/>
              </a:ext>
            </a:extLst>
          </p:cNvPr>
          <p:cNvCxnSpPr/>
          <p:nvPr/>
        </p:nvCxnSpPr>
        <p:spPr>
          <a:xfrm>
            <a:off x="1922930" y="894229"/>
            <a:ext cx="309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6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594423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en-US" dirty="0"/>
          </a:p>
          <a:p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     </a:t>
            </a:r>
          </a:p>
          <a:p>
            <a:pPr marL="114300" indent="0">
              <a:buNone/>
            </a:pPr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     </a:t>
            </a:r>
          </a:p>
          <a:p>
            <a:pPr marL="114300" indent="0">
              <a:buNone/>
            </a:pPr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	RESULTADO: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CFF746-7E2E-4E16-9134-77472B6C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29" y="1337983"/>
            <a:ext cx="4524375" cy="1428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98C1A-D16D-4DC1-B3A1-3F7D1C3E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6" y="3682302"/>
            <a:ext cx="2400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0336B-47AD-418D-95CD-5BA9264D1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 comando que retorna o nome do banco de dados que você esta usando, isso previne que você cometa erros no seu banco.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726A5EE-942B-43EC-98FC-DDBA7082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DB   NAME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F1F7D7F-F07B-47CB-84B0-AA8D1AA5729A}"/>
              </a:ext>
            </a:extLst>
          </p:cNvPr>
          <p:cNvCxnSpPr/>
          <p:nvPr/>
        </p:nvCxnSpPr>
        <p:spPr>
          <a:xfrm>
            <a:off x="921124" y="867335"/>
            <a:ext cx="309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6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33CB9-36A5-4C23-B17B-5B6F0A98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535" y="594423"/>
            <a:ext cx="9325535" cy="3416400"/>
          </a:xfrm>
        </p:spPr>
        <p:txBody>
          <a:bodyPr/>
          <a:lstStyle/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en-US" dirty="0"/>
          </a:p>
          <a:p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     </a:t>
            </a:r>
          </a:p>
          <a:p>
            <a:pPr marL="114300" indent="0">
              <a:buNone/>
            </a:pPr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     </a:t>
            </a:r>
          </a:p>
          <a:p>
            <a:pPr marL="114300" indent="0">
              <a:buNone/>
            </a:pPr>
            <a:endParaRPr lang="pt-BR" sz="1700" b="1" dirty="0"/>
          </a:p>
          <a:p>
            <a:pPr marL="114300" indent="0">
              <a:buNone/>
            </a:pPr>
            <a:r>
              <a:rPr lang="pt-BR" sz="1700" b="1" dirty="0"/>
              <a:t>	RESULTADO: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A7894A-8F9C-4626-BC5E-9DEF641B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" y="4241300"/>
            <a:ext cx="20697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DB_NAME(3)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43D735-3594-4102-BB37-3D6BD275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03" y="1276069"/>
            <a:ext cx="4562475" cy="1609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5DE1C3-459D-415C-B0EC-82A35B30B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830" r="359"/>
          <a:stretch/>
        </p:blipFill>
        <p:spPr>
          <a:xfrm>
            <a:off x="2089542" y="3515282"/>
            <a:ext cx="2391690" cy="4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4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“GETDATE” retorna a data e hora do sistema de banco de dados atual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0170FEE-8BE2-45C5-8EA1-620EF995FE63}"/>
              </a:ext>
            </a:extLst>
          </p:cNvPr>
          <p:cNvSpPr txBox="1">
            <a:spLocks/>
          </p:cNvSpPr>
          <p:nvPr/>
        </p:nvSpPr>
        <p:spPr>
          <a:xfrm>
            <a:off x="537884" y="1912234"/>
            <a:ext cx="932553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067B0F-EACD-4644-814C-2EA449D4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3" y="4279375"/>
            <a:ext cx="2628900" cy="419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DD2E1E-E6B0-4E25-814D-E6D99DF4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53" y="2853951"/>
            <a:ext cx="1809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DATENAME </a:t>
            </a:r>
            <a:br>
              <a:rPr lang="pt-BR"/>
            </a:br>
            <a:br>
              <a:rPr lang="pt-BR"/>
            </a:br>
            <a:br>
              <a:rPr lang="pt-BR"/>
            </a:b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função “GETDATE” retorna alguma parte especifica de uma data “dia, mês ou ano”, ou seja se na data 23/05/1978 nós mandarmos ele mostrar o mês ele irá retornar “maio”.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5A7B57-2C70-4DB5-9179-C76ED5B6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66" y="2860675"/>
            <a:ext cx="5524500" cy="390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47C186-9FDC-424E-BA3E-6B495D8B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66" y="4135487"/>
            <a:ext cx="2390775" cy="86677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D1F098-B098-4B6C-A49C-B72115B4A1D6}"/>
              </a:ext>
            </a:extLst>
          </p:cNvPr>
          <p:cNvSpPr txBox="1">
            <a:spLocks/>
          </p:cNvSpPr>
          <p:nvPr/>
        </p:nvSpPr>
        <p:spPr>
          <a:xfrm>
            <a:off x="557484" y="1882672"/>
            <a:ext cx="21058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35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D4E-9B07-4A50-94B9-05C015E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DATEADD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7DC8-B5E8-4BCB-84DE-1002F4B1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pt-BR" dirty="0"/>
              <a:t>A função “DATEADD” adiciona um ano a uma data e retorne a data: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ED166FD-0C19-4BEC-8B30-583C4A626065}"/>
              </a:ext>
            </a:extLst>
          </p:cNvPr>
          <p:cNvSpPr txBox="1">
            <a:spLocks/>
          </p:cNvSpPr>
          <p:nvPr/>
        </p:nvSpPr>
        <p:spPr>
          <a:xfrm>
            <a:off x="529024" y="1823071"/>
            <a:ext cx="932553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/>
          </a:p>
          <a:p>
            <a:r>
              <a:rPr lang="pt-BR" sz="1700" b="1" dirty="0"/>
              <a:t>EXEMPLO:</a:t>
            </a:r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endParaRPr lang="pt-BR" sz="1700" b="1" dirty="0"/>
          </a:p>
          <a:p>
            <a:r>
              <a:rPr lang="pt-BR" sz="1700" b="1" dirty="0"/>
              <a:t>RESULTADO: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A1CB4D-2C60-417A-8273-69633D24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34" y="2925329"/>
            <a:ext cx="5000625" cy="390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AE68E8-2B85-44E4-B102-1774D57B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34" y="4118075"/>
            <a:ext cx="2933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Funções de agregação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6754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1647264"/>
            <a:ext cx="6212542" cy="18489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FFFF00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SUM</a:t>
            </a:r>
            <a:r>
              <a:rPr lang="pt-BR" sz="4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 Para somar</a:t>
            </a:r>
            <a:br>
              <a:rPr lang="pt-BR" sz="4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</a:br>
            <a:r>
              <a:rPr lang="pt-BR" sz="4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Valores de tabelas</a:t>
            </a:r>
            <a:r>
              <a:rPr lang="pt-BR" sz="6000" dirty="0">
                <a:solidFill>
                  <a:srgbClr val="FFFFFF"/>
                </a:solidFill>
                <a:latin typeface="Comfortaa" pitchFamily="2" charset="0"/>
                <a:ea typeface="Montserrat Black"/>
                <a:cs typeface="Montserrat Black"/>
                <a:sym typeface="Montserrat Black"/>
              </a:rPr>
              <a:t> </a:t>
            </a:r>
            <a:endParaRPr sz="6000" dirty="0">
              <a:solidFill>
                <a:srgbClr val="FFFFFF"/>
              </a:solidFill>
              <a:latin typeface="Comfortaa" pitchFamily="2" charset="0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ai - DarkPurple">
  <a:themeElements>
    <a:clrScheme name="Senai - Purple">
      <a:dk1>
        <a:srgbClr val="FFFFFF"/>
      </a:dk1>
      <a:lt1>
        <a:srgbClr val="FFFFFF"/>
      </a:lt1>
      <a:dk2>
        <a:srgbClr val="4E1887"/>
      </a:dk2>
      <a:lt2>
        <a:srgbClr val="714A9B"/>
      </a:lt2>
      <a:accent1>
        <a:srgbClr val="019493"/>
      </a:accent1>
      <a:accent2>
        <a:srgbClr val="0A6194"/>
      </a:accent2>
      <a:accent3>
        <a:srgbClr val="152394"/>
      </a:accent3>
      <a:accent4>
        <a:srgbClr val="9E1C9E"/>
      </a:accent4>
      <a:accent5>
        <a:srgbClr val="941515"/>
      </a:accent5>
      <a:accent6>
        <a:srgbClr val="7D159E"/>
      </a:accent6>
      <a:hlink>
        <a:srgbClr val="D8D8D8"/>
      </a:hlink>
      <a:folHlink>
        <a:srgbClr val="94153A"/>
      </a:folHlink>
    </a:clrScheme>
    <a:fontScheme name="Senai - Purple">
      <a:majorFont>
        <a:latin typeface="Comfortaa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ai - DarkPurple" id="{F89BEA2C-35E7-4186-82D7-34B028EE72CF}" vid="{D51F8452-CAC8-48BD-9FC8-EADED67BDAF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9" ma:contentTypeDescription="Crie um novo documento." ma:contentTypeScope="" ma:versionID="f6c70adb2b0a037f611485c71da12b27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bf45a61f76f043a6cec32f5993157112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466B8-4C6A-4AC4-AA8F-A9C55110D931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616ddcb6-37a4-4b68-9e62-eadd2126515b"/>
    <ds:schemaRef ds:uri="http://www.w3.org/XML/1998/namespace"/>
    <ds:schemaRef ds:uri="http://purl.org/dc/elements/1.1/"/>
    <ds:schemaRef ds:uri="56135199-fddc-46f9-8522-4d2f2df906d6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F103B-E1C7-4CCE-BF0C-2E417FE46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905CCF-AD0F-45A0-846E-2331FD7FB4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26852</TotalTime>
  <Words>1194</Words>
  <Application>Microsoft Office PowerPoint</Application>
  <PresentationFormat>Apresentação na tela (16:9)</PresentationFormat>
  <Paragraphs>264</Paragraphs>
  <Slides>45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5" baseType="lpstr">
      <vt:lpstr>Roboto Mono</vt:lpstr>
      <vt:lpstr>Montserrat (Corpo)</vt:lpstr>
      <vt:lpstr>Montserrat</vt:lpstr>
      <vt:lpstr>Arial</vt:lpstr>
      <vt:lpstr>Montserrat ExtraBold</vt:lpstr>
      <vt:lpstr>Montserrat Black</vt:lpstr>
      <vt:lpstr>Comfortaa</vt:lpstr>
      <vt:lpstr>Comfortaa (Títulos)</vt:lpstr>
      <vt:lpstr>Arial Unicode MS</vt:lpstr>
      <vt:lpstr>Senai - DarkPurple</vt:lpstr>
      <vt:lpstr>SPRINT  1</vt:lpstr>
      <vt:lpstr>Tipos de funções</vt:lpstr>
      <vt:lpstr>Funções de manipulação de data e hora</vt:lpstr>
      <vt:lpstr>DATEIFF</vt:lpstr>
      <vt:lpstr>GETDATE</vt:lpstr>
      <vt:lpstr>DATENAME    </vt:lpstr>
      <vt:lpstr>DATEADD </vt:lpstr>
      <vt:lpstr>Funções de agregação</vt:lpstr>
      <vt:lpstr>SUM Para somar Valores de tabelas </vt:lpstr>
      <vt:lpstr>SUM</vt:lpstr>
      <vt:lpstr>AVG É usando para pegar uma MEDIA na sua tabela </vt:lpstr>
      <vt:lpstr>AVG</vt:lpstr>
      <vt:lpstr>MAX É usando para pegar o número mais ALTO </vt:lpstr>
      <vt:lpstr>MAX</vt:lpstr>
      <vt:lpstr>MIN é usando para pegar o número MENOR de colunas</vt:lpstr>
      <vt:lpstr>MIN</vt:lpstr>
      <vt:lpstr>COUNT é usando para CONTA quantos itens tem numa coluna </vt:lpstr>
      <vt:lpstr>COUNT</vt:lpstr>
      <vt:lpstr>COUNT_BIG 3 TIPOS</vt:lpstr>
      <vt:lpstr>COUNT BIG(*)</vt:lpstr>
      <vt:lpstr>COUNT BIG(ALL expression)</vt:lpstr>
      <vt:lpstr>COUNT_BIG(DISTINCT expression) </vt:lpstr>
      <vt:lpstr>Funções Matemáticais</vt:lpstr>
      <vt:lpstr>POWER</vt:lpstr>
      <vt:lpstr>ROUND</vt:lpstr>
      <vt:lpstr>SQRT</vt:lpstr>
      <vt:lpstr>CEILING</vt:lpstr>
      <vt:lpstr>FLOOR</vt:lpstr>
      <vt:lpstr>PI</vt:lpstr>
      <vt:lpstr>Funções de manipulação de strings</vt:lpstr>
      <vt:lpstr>LEN(string) </vt:lpstr>
      <vt:lpstr>SUBSTRING(expressao, Inicio, Fim) </vt:lpstr>
      <vt:lpstr>Repligcate( Caractere a ser repetido, número de vezes)</vt:lpstr>
      <vt:lpstr>STUFF (Texto, Inicio, Length , Text)</vt:lpstr>
      <vt:lpstr>Funções de sistema</vt:lpstr>
      <vt:lpstr>COL   NAME</vt:lpstr>
      <vt:lpstr>Apresentação do PowerPoint</vt:lpstr>
      <vt:lpstr>DATALENGTH </vt:lpstr>
      <vt:lpstr>Apresentação do PowerPoint</vt:lpstr>
      <vt:lpstr>CAST </vt:lpstr>
      <vt:lpstr>Apresentação do PowerPoint</vt:lpstr>
      <vt:lpstr>Obeject    Name</vt:lpstr>
      <vt:lpstr>Apresentação do PowerPoint</vt:lpstr>
      <vt:lpstr>DB   NAME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 3</dc:title>
  <dc:creator>Alexandre Hiroshi Marchioli Fukaya</dc:creator>
  <cp:lastModifiedBy>Murilo Luiz Barbosa Gomes</cp:lastModifiedBy>
  <cp:revision>298</cp:revision>
  <dcterms:modified xsi:type="dcterms:W3CDTF">2020-02-05T17:04:32Z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