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5" r:id="rId3"/>
    <p:sldId id="262" r:id="rId4"/>
    <p:sldId id="260" r:id="rId5"/>
    <p:sldId id="286" r:id="rId6"/>
    <p:sldId id="289" r:id="rId7"/>
    <p:sldId id="290" r:id="rId8"/>
    <p:sldId id="291" r:id="rId9"/>
    <p:sldId id="292" r:id="rId10"/>
    <p:sldId id="277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0"/>
      <p:regular r:id="rId18"/>
    </p:embeddedFont>
    <p:embeddedFont>
      <p:font typeface="Muli Regula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rael Ribeiro De Oliveira Júnior" initials="IRDOJ" lastIdx="1" clrIdx="0">
    <p:extLst>
      <p:ext uri="{19B8F6BF-5375-455C-9EA6-DF929625EA0E}">
        <p15:presenceInfo xmlns:p15="http://schemas.microsoft.com/office/powerpoint/2012/main" userId="S-1-5-21-2203596836-3590547367-4269087033-50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6C096E-5C37-4F71-9760-2D507FA59B25}">
  <a:tblStyle styleId="{376C096E-5C37-4F71-9760-2D507FA59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718" autoAdjust="0"/>
  </p:normalViewPr>
  <p:slideViewPr>
    <p:cSldViewPr snapToGrid="0">
      <p:cViewPr varScale="1">
        <p:scale>
          <a:sx n="115" d="100"/>
          <a:sy n="115" d="100"/>
        </p:scale>
        <p:origin x="355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4T16:01:20.37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49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89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12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6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74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s://www.devmedia.com.br/guia/sql-server/35720" TargetMode="Externa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TRIGGER</a:t>
            </a:r>
            <a:br>
              <a:rPr lang="pt-BR" dirty="0"/>
            </a:br>
            <a:r>
              <a:rPr lang="pt-BR" dirty="0"/>
              <a:t>“Gatilho”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7532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14DD218-0DC8-428C-8708-D3B2A2802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1" t="23849" r="7217" b="17438"/>
          <a:stretch/>
        </p:blipFill>
        <p:spPr>
          <a:xfrm>
            <a:off x="1767741" y="1762539"/>
            <a:ext cx="5241235" cy="2666920"/>
          </a:xfrm>
          <a:prstGeom prst="rect">
            <a:avLst/>
          </a:prstGeom>
        </p:spPr>
      </p:pic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2274172" y="254762"/>
            <a:ext cx="4595656" cy="1648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latin typeface="Lexend Deca"/>
                <a:ea typeface="Lexend Deca"/>
                <a:cs typeface="Lexend Deca"/>
                <a:sym typeface="Lexend Deca"/>
              </a:rPr>
              <a:t>Sintaxe Do Trigger</a:t>
            </a:r>
            <a:endParaRPr sz="3600" b="1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1091881" y="1610139"/>
            <a:ext cx="6625989" cy="2945511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B277FC1E-CC3E-4738-AF15-02BACECCDB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1" b="36686"/>
          <a:stretch/>
        </p:blipFill>
        <p:spPr>
          <a:xfrm>
            <a:off x="2021492" y="2289571"/>
            <a:ext cx="4848336" cy="1500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83;p38">
            <a:extLst>
              <a:ext uri="{FF2B5EF4-FFF2-40B4-BE49-F238E27FC236}">
                <a16:creationId xmlns:a16="http://schemas.microsoft.com/office/drawing/2014/main" id="{B30A730F-EC57-46EB-B6B4-838EB32A5A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695" y="1534331"/>
            <a:ext cx="868044" cy="120941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954600" y="751605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Conclusão</a:t>
            </a:r>
            <a:endParaRPr sz="54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954600" y="1778585"/>
            <a:ext cx="3617400" cy="29193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Usando o trigger é possível automatizar certas ações.</a:t>
            </a:r>
          </a:p>
          <a:p>
            <a:pPr marL="0" lvl="0" indent="0" algn="just">
              <a:buNone/>
            </a:pPr>
            <a:r>
              <a:rPr lang="pt-BR" sz="1600" dirty="0"/>
              <a:t>Com isso, o sistema em si, ou seja, o aplicativo, tende a ficar mais leve, pois parte da responsabilidade de execução de algumas tarefas foi transferida para o servidor de banco de dados.</a:t>
            </a:r>
          </a:p>
        </p:txBody>
      </p:sp>
      <p:pic>
        <p:nvPicPr>
          <p:cNvPr id="8" name="Google Shape;379;p38">
            <a:extLst>
              <a:ext uri="{FF2B5EF4-FFF2-40B4-BE49-F238E27FC236}">
                <a16:creationId xmlns:a16="http://schemas.microsoft.com/office/drawing/2014/main" id="{B0E13FBE-C4D3-415A-8F33-F89CBFE117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491" y="1680105"/>
            <a:ext cx="2016496" cy="20215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552;p39">
            <a:extLst>
              <a:ext uri="{FF2B5EF4-FFF2-40B4-BE49-F238E27FC236}">
                <a16:creationId xmlns:a16="http://schemas.microsoft.com/office/drawing/2014/main" id="{8B9D7A0B-DF15-4B0E-9541-A27D15A7D19C}"/>
              </a:ext>
            </a:extLst>
          </p:cNvPr>
          <p:cNvGrpSpPr/>
          <p:nvPr/>
        </p:nvGrpSpPr>
        <p:grpSpPr>
          <a:xfrm>
            <a:off x="7275421" y="2006962"/>
            <a:ext cx="792386" cy="586238"/>
            <a:chOff x="5255200" y="3006475"/>
            <a:chExt cx="511700" cy="378575"/>
          </a:xfrm>
        </p:grpSpPr>
        <p:sp>
          <p:nvSpPr>
            <p:cNvPr id="11" name="Google Shape;553;p39">
              <a:extLst>
                <a:ext uri="{FF2B5EF4-FFF2-40B4-BE49-F238E27FC236}">
                  <a16:creationId xmlns:a16="http://schemas.microsoft.com/office/drawing/2014/main" id="{6F737FA5-166D-4FD0-AA79-C71B900F75DE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4;p39">
              <a:extLst>
                <a:ext uri="{FF2B5EF4-FFF2-40B4-BE49-F238E27FC236}">
                  <a16:creationId xmlns:a16="http://schemas.microsoft.com/office/drawing/2014/main" id="{3113C4EC-9744-4C22-BADB-386D11DB9D32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383;p38">
            <a:extLst>
              <a:ext uri="{FF2B5EF4-FFF2-40B4-BE49-F238E27FC236}">
                <a16:creationId xmlns:a16="http://schemas.microsoft.com/office/drawing/2014/main" id="{73228C58-EC05-4991-BFB8-78847C18A4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386" y="1368814"/>
            <a:ext cx="1530042" cy="21317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268323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Saudações!</a:t>
            </a:r>
            <a:endParaRPr sz="48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722826" y="1427404"/>
            <a:ext cx="3617400" cy="2675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Grupo – 1:</a:t>
            </a:r>
          </a:p>
          <a:p>
            <a:pPr marL="0" lvl="0" indent="0">
              <a:buNone/>
            </a:pP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Danilo José;</a:t>
            </a:r>
          </a:p>
          <a:p>
            <a:pPr marL="0" lvl="0" indent="0">
              <a:buNone/>
            </a:pP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Diogo </a:t>
            </a:r>
            <a:r>
              <a:rPr lang="pt-BR" sz="2000" b="1" dirty="0" err="1">
                <a:latin typeface="Lexend Deca" panose="020B0604020202020204" charset="0"/>
                <a:cs typeface="Lexend Deca" panose="020B0604020202020204" charset="0"/>
              </a:rPr>
              <a:t>Botton</a:t>
            </a: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; </a:t>
            </a:r>
          </a:p>
          <a:p>
            <a:pPr marL="0" lvl="0" indent="0">
              <a:buNone/>
            </a:pP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Isabella Alves;</a:t>
            </a:r>
          </a:p>
          <a:p>
            <a:pPr marL="0" lvl="0" indent="0">
              <a:buNone/>
            </a:pP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Matheus Souza Silva;</a:t>
            </a:r>
          </a:p>
          <a:p>
            <a:pPr marL="0" lvl="0" indent="0">
              <a:buNone/>
            </a:pP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Israel Oliveira;</a:t>
            </a:r>
            <a:endParaRPr sz="2000" b="1"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93D306-5C24-482E-8032-F5910C0BE08B}"/>
              </a:ext>
            </a:extLst>
          </p:cNvPr>
          <p:cNvSpPr/>
          <p:nvPr/>
        </p:nvSpPr>
        <p:spPr>
          <a:xfrm>
            <a:off x="5563910" y="2779210"/>
            <a:ext cx="2407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03480" y="588773"/>
            <a:ext cx="3192970" cy="14464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O que é um Trigger?</a:t>
            </a:r>
            <a:endParaRPr sz="44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483689" y="2157002"/>
            <a:ext cx="3332700" cy="19805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No </a:t>
            </a:r>
            <a:r>
              <a:rPr lang="pt-BR" sz="2000" b="1" dirty="0">
                <a:latin typeface="Lexend Deca" panose="020B0604020202020204" charset="0"/>
                <a:cs typeface="Lexend Deca" panose="020B0604020202020204" charset="0"/>
                <a:hlinkClick r:id="rId4" tooltip="SQL Server"/>
              </a:rPr>
              <a:t>SQL Server</a:t>
            </a: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, utilizamos instruções DML (Data </a:t>
            </a:r>
            <a:r>
              <a:rPr lang="pt-BR" sz="2000" b="1" dirty="0" err="1">
                <a:latin typeface="Lexend Deca" panose="020B0604020202020204" charset="0"/>
                <a:cs typeface="Lexend Deca" panose="020B0604020202020204" charset="0"/>
              </a:rPr>
              <a:t>Manipulation</a:t>
            </a: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pt-BR" sz="2000" b="1" dirty="0" err="1">
                <a:latin typeface="Lexend Deca" panose="020B0604020202020204" charset="0"/>
                <a:cs typeface="Lexend Deca" panose="020B0604020202020204" charset="0"/>
              </a:rPr>
              <a:t>Language</a:t>
            </a:r>
            <a:r>
              <a:rPr lang="pt-BR" sz="2000" b="1" dirty="0">
                <a:latin typeface="Lexend Deca" panose="020B0604020202020204" charset="0"/>
                <a:cs typeface="Lexend Deca" panose="020B0604020202020204" charset="0"/>
              </a:rPr>
              <a:t>) para criar, alterar ou excluir um trigger.</a:t>
            </a:r>
            <a:endParaRPr sz="2000" b="1" dirty="0"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69363" y="1647346"/>
            <a:ext cx="484869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 </a:t>
            </a:r>
            <a:r>
              <a:rPr lang="pt-BR" dirty="0"/>
              <a:t>Criando um Trigger</a:t>
            </a:r>
            <a:endParaRPr dirty="0"/>
          </a:p>
        </p:txBody>
      </p:sp>
      <p:pic>
        <p:nvPicPr>
          <p:cNvPr id="10" name="Google Shape;383;p38">
            <a:extLst>
              <a:ext uri="{FF2B5EF4-FFF2-40B4-BE49-F238E27FC236}">
                <a16:creationId xmlns:a16="http://schemas.microsoft.com/office/drawing/2014/main" id="{33C87BF8-44FB-473C-8C0A-381C862882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75" y="1736034"/>
            <a:ext cx="883252" cy="12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89;p38">
            <a:extLst>
              <a:ext uri="{FF2B5EF4-FFF2-40B4-BE49-F238E27FC236}">
                <a16:creationId xmlns:a16="http://schemas.microsoft.com/office/drawing/2014/main" id="{BB35F8D1-956C-4A8D-9664-2D89553C9E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965" y="893939"/>
            <a:ext cx="778473" cy="9114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398;p39">
            <a:extLst>
              <a:ext uri="{FF2B5EF4-FFF2-40B4-BE49-F238E27FC236}">
                <a16:creationId xmlns:a16="http://schemas.microsoft.com/office/drawing/2014/main" id="{45A7B4D8-450E-41E5-8D6C-3F7FC13DB351}"/>
              </a:ext>
            </a:extLst>
          </p:cNvPr>
          <p:cNvGrpSpPr/>
          <p:nvPr/>
        </p:nvGrpSpPr>
        <p:grpSpPr>
          <a:xfrm>
            <a:off x="6130810" y="2571750"/>
            <a:ext cx="347107" cy="438984"/>
            <a:chOff x="584925" y="238125"/>
            <a:chExt cx="415200" cy="525100"/>
          </a:xfrm>
        </p:grpSpPr>
        <p:sp>
          <p:nvSpPr>
            <p:cNvPr id="13" name="Google Shape;399;p39">
              <a:extLst>
                <a:ext uri="{FF2B5EF4-FFF2-40B4-BE49-F238E27FC236}">
                  <a16:creationId xmlns:a16="http://schemas.microsoft.com/office/drawing/2014/main" id="{F74789BC-B0B9-4029-8821-C850480992F3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0;p39">
              <a:extLst>
                <a:ext uri="{FF2B5EF4-FFF2-40B4-BE49-F238E27FC236}">
                  <a16:creationId xmlns:a16="http://schemas.microsoft.com/office/drawing/2014/main" id="{EC471550-5C11-4280-A67C-3CC9B061217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1;p39">
              <a:extLst>
                <a:ext uri="{FF2B5EF4-FFF2-40B4-BE49-F238E27FC236}">
                  <a16:creationId xmlns:a16="http://schemas.microsoft.com/office/drawing/2014/main" id="{D5D28588-01AF-4F7C-9562-A10C897C9E5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;p39">
              <a:extLst>
                <a:ext uri="{FF2B5EF4-FFF2-40B4-BE49-F238E27FC236}">
                  <a16:creationId xmlns:a16="http://schemas.microsoft.com/office/drawing/2014/main" id="{EE027FA0-C598-431E-926C-F4E60007A18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;p39">
              <a:extLst>
                <a:ext uri="{FF2B5EF4-FFF2-40B4-BE49-F238E27FC236}">
                  <a16:creationId xmlns:a16="http://schemas.microsoft.com/office/drawing/2014/main" id="{D346C216-A389-4F34-917E-7ACCECCB6F3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4;p39">
              <a:extLst>
                <a:ext uri="{FF2B5EF4-FFF2-40B4-BE49-F238E27FC236}">
                  <a16:creationId xmlns:a16="http://schemas.microsoft.com/office/drawing/2014/main" id="{3F2F84C0-434F-4703-B416-FA335E9F310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537279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Nome Do Trigger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98180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>
                <a:latin typeface="Lexend Deca" panose="020B0604020202020204" charset="0"/>
                <a:cs typeface="Lexend Deca" panose="020B0604020202020204" charset="0"/>
              </a:rPr>
              <a:t>Nome que identificará o gatilho como objeto do banco de dados. Deve seguir as regras básicas de nomenclatura de objetos.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44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537279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Nome Da Tabela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98180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>
                <a:latin typeface="Lexend Deca" panose="020B0604020202020204" charset="0"/>
                <a:cs typeface="Lexend Deca" panose="020B0604020202020204" charset="0"/>
              </a:rPr>
              <a:t>Tabela à qual o gatilho estará ligado, para ser disparado mediante ações de </a:t>
            </a:r>
            <a:r>
              <a:rPr lang="pt-BR" dirty="0" err="1">
                <a:latin typeface="Lexend Deca" panose="020B0604020202020204" charset="0"/>
                <a:cs typeface="Lexend Deca" panose="020B0604020202020204" charset="0"/>
              </a:rPr>
              <a:t>insert</a:t>
            </a:r>
            <a:r>
              <a:rPr lang="pt-BR" dirty="0">
                <a:latin typeface="Lexend Deca" panose="020B0604020202020204" charset="0"/>
                <a:cs typeface="Lexend Deca" panose="020B0604020202020204" charset="0"/>
              </a:rPr>
              <a:t>, </a:t>
            </a:r>
            <a:r>
              <a:rPr lang="pt-BR" dirty="0" err="1">
                <a:latin typeface="Lexend Deca" panose="020B0604020202020204" charset="0"/>
                <a:cs typeface="Lexend Deca" panose="020B0604020202020204" charset="0"/>
              </a:rPr>
              <a:t>update</a:t>
            </a:r>
            <a:r>
              <a:rPr lang="pt-BR" dirty="0">
                <a:latin typeface="Lexend Deca" panose="020B0604020202020204" charset="0"/>
                <a:cs typeface="Lexend Deca" panose="020B0604020202020204" charset="0"/>
              </a:rPr>
              <a:t> ou delete.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39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537279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pt-BR" dirty="0"/>
              <a:t>FOR / AFTER / INSTEAD OF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03504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2000" dirty="0">
                <a:latin typeface="Lexend Deca" panose="020B0604020202020204" charset="0"/>
                <a:cs typeface="Lexend Deca" panose="020B0604020202020204" charset="0"/>
              </a:rPr>
              <a:t>Uma dessas opções deve ser escolhida para definir o momento em que o trigger será disparado. FOR é o valor padrão e faz com o que o gatilho seja disparado junto da ação. AFTER faz com que o disparo se dê somente após a ação que o gerou ser concluída. INSTEAD OF faz com que o trigger seja executado no lugar da ação que o gerou.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3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537279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pt-BR" dirty="0"/>
              <a:t>INSERT/UPDATE/DELETE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541768"/>
            <a:ext cx="6191311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dirty="0">
                <a:latin typeface="Lexend Deca" panose="020B0604020202020204" charset="0"/>
                <a:cs typeface="Lexend Deca" panose="020B0604020202020204" charset="0"/>
              </a:rPr>
              <a:t>Uma ou mais desses Comandos (separadas por vírgula) devem ser indicadas para informar ao banco qual é a ação que disparará o gatilho. Por exemplo, se o trigger deve ser disparado após toda inserção, deve-se utilizar AFTER INSERT.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81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69363" y="1647346"/>
            <a:ext cx="484869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</a:t>
            </a:r>
            <a:r>
              <a:rPr lang="pt-BR" dirty="0">
                <a:solidFill>
                  <a:schemeClr val="bg1"/>
                </a:solidFill>
              </a:rPr>
              <a:t>Sintaxe Completa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4" name="Google Shape;383;p38">
            <a:extLst>
              <a:ext uri="{FF2B5EF4-FFF2-40B4-BE49-F238E27FC236}">
                <a16:creationId xmlns:a16="http://schemas.microsoft.com/office/drawing/2014/main" id="{1A7906C5-6A10-4FDF-83E3-DF2EA95D87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75" y="1736034"/>
            <a:ext cx="883252" cy="12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89;p38">
            <a:extLst>
              <a:ext uri="{FF2B5EF4-FFF2-40B4-BE49-F238E27FC236}">
                <a16:creationId xmlns:a16="http://schemas.microsoft.com/office/drawing/2014/main" id="{E703CFE5-72B8-4045-8DF5-E5A03F38638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965" y="893939"/>
            <a:ext cx="778473" cy="9114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398;p39">
            <a:extLst>
              <a:ext uri="{FF2B5EF4-FFF2-40B4-BE49-F238E27FC236}">
                <a16:creationId xmlns:a16="http://schemas.microsoft.com/office/drawing/2014/main" id="{FBC11DE6-03ED-4CE4-8CBD-01E3208AEC63}"/>
              </a:ext>
            </a:extLst>
          </p:cNvPr>
          <p:cNvGrpSpPr/>
          <p:nvPr/>
        </p:nvGrpSpPr>
        <p:grpSpPr>
          <a:xfrm>
            <a:off x="6130810" y="2571750"/>
            <a:ext cx="347107" cy="438984"/>
            <a:chOff x="584925" y="238125"/>
            <a:chExt cx="415200" cy="525100"/>
          </a:xfrm>
        </p:grpSpPr>
        <p:sp>
          <p:nvSpPr>
            <p:cNvPr id="17" name="Google Shape;399;p39">
              <a:extLst>
                <a:ext uri="{FF2B5EF4-FFF2-40B4-BE49-F238E27FC236}">
                  <a16:creationId xmlns:a16="http://schemas.microsoft.com/office/drawing/2014/main" id="{63A77C99-742F-421E-94AB-7FEF985670A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9">
              <a:extLst>
                <a:ext uri="{FF2B5EF4-FFF2-40B4-BE49-F238E27FC236}">
                  <a16:creationId xmlns:a16="http://schemas.microsoft.com/office/drawing/2014/main" id="{315A5168-7117-4EE4-A18B-D19B818891FF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1;p39">
              <a:extLst>
                <a:ext uri="{FF2B5EF4-FFF2-40B4-BE49-F238E27FC236}">
                  <a16:creationId xmlns:a16="http://schemas.microsoft.com/office/drawing/2014/main" id="{6F00CB5C-7849-4AE6-AE1F-3B69A399EE7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;p39">
              <a:extLst>
                <a:ext uri="{FF2B5EF4-FFF2-40B4-BE49-F238E27FC236}">
                  <a16:creationId xmlns:a16="http://schemas.microsoft.com/office/drawing/2014/main" id="{9F2B160C-9547-4D41-B12B-A72F2D4A1259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;p39">
              <a:extLst>
                <a:ext uri="{FF2B5EF4-FFF2-40B4-BE49-F238E27FC236}">
                  <a16:creationId xmlns:a16="http://schemas.microsoft.com/office/drawing/2014/main" id="{D2CBEBDE-4B74-4291-8F36-2D35C5D82C7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4;p39">
              <a:extLst>
                <a:ext uri="{FF2B5EF4-FFF2-40B4-BE49-F238E27FC236}">
                  <a16:creationId xmlns:a16="http://schemas.microsoft.com/office/drawing/2014/main" id="{E41EBBD3-DB5B-493D-BA06-76BF7E9CF20D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35841919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298</Words>
  <Application>Microsoft Office PowerPoint</Application>
  <PresentationFormat>Apresentação na tela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Lexend Deca</vt:lpstr>
      <vt:lpstr>Muli Regular</vt:lpstr>
      <vt:lpstr>Arial</vt:lpstr>
      <vt:lpstr>Calibri</vt:lpstr>
      <vt:lpstr>Aliena template</vt:lpstr>
      <vt:lpstr>TRIGGER “Gatilho”</vt:lpstr>
      <vt:lpstr>Saudações!</vt:lpstr>
      <vt:lpstr>O que é um Trigger?</vt:lpstr>
      <vt:lpstr>1. Criando um Trigger</vt:lpstr>
      <vt:lpstr>Nome Do Trigger</vt:lpstr>
      <vt:lpstr>Nome Da Tabela</vt:lpstr>
      <vt:lpstr>FOR / AFTER / INSTEAD OF</vt:lpstr>
      <vt:lpstr>INSERT/UPDATE/DELETE</vt:lpstr>
      <vt:lpstr>2. Sintaxe Completa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 “Gatilho”</dc:title>
  <dc:creator>Matheus Souza Silva</dc:creator>
  <cp:lastModifiedBy>Israel Ribeiro De Oliveira Júnior</cp:lastModifiedBy>
  <cp:revision>12</cp:revision>
  <dcterms:modified xsi:type="dcterms:W3CDTF">2020-02-05T17:33:28Z</dcterms:modified>
</cp:coreProperties>
</file>